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66" r:id="rId5"/>
    <p:sldId id="256" r:id="rId6"/>
    <p:sldId id="265" r:id="rId7"/>
    <p:sldId id="257" r:id="rId8"/>
    <p:sldId id="267" r:id="rId9"/>
    <p:sldId id="260" r:id="rId10"/>
    <p:sldId id="259" r:id="rId11"/>
    <p:sldId id="261" r:id="rId12"/>
    <p:sldId id="274" r:id="rId13"/>
    <p:sldId id="272" r:id="rId14"/>
    <p:sldId id="271" r:id="rId15"/>
    <p:sldId id="273" r:id="rId16"/>
    <p:sldId id="276" r:id="rId17"/>
    <p:sldId id="277" r:id="rId18"/>
    <p:sldId id="278" r:id="rId19"/>
    <p:sldId id="287" r:id="rId20"/>
    <p:sldId id="285" r:id="rId21"/>
    <p:sldId id="310" r:id="rId22"/>
    <p:sldId id="280" r:id="rId23"/>
    <p:sldId id="289" r:id="rId24"/>
    <p:sldId id="281" r:id="rId25"/>
    <p:sldId id="290" r:id="rId26"/>
    <p:sldId id="305" r:id="rId27"/>
    <p:sldId id="291" r:id="rId28"/>
    <p:sldId id="294" r:id="rId29"/>
    <p:sldId id="295" r:id="rId30"/>
    <p:sldId id="307" r:id="rId31"/>
    <p:sldId id="308" r:id="rId32"/>
    <p:sldId id="306" r:id="rId33"/>
    <p:sldId id="309" r:id="rId34"/>
    <p:sldId id="311" r:id="rId35"/>
    <p:sldId id="299" r:id="rId36"/>
    <p:sldId id="293" r:id="rId37"/>
    <p:sldId id="303" r:id="rId38"/>
    <p:sldId id="312" r:id="rId39"/>
    <p:sldId id="313" r:id="rId40"/>
    <p:sldId id="314" r:id="rId41"/>
    <p:sldId id="304" r:id="rId42"/>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Zadana sekcija" id="{8B657035-5042-4C99-95E5-2F953E61A05D}">
          <p14:sldIdLst>
            <p14:sldId id="266"/>
            <p14:sldId id="256"/>
            <p14:sldId id="265"/>
            <p14:sldId id="257"/>
            <p14:sldId id="267"/>
            <p14:sldId id="260"/>
            <p14:sldId id="259"/>
            <p14:sldId id="261"/>
            <p14:sldId id="274"/>
            <p14:sldId id="272"/>
            <p14:sldId id="271"/>
            <p14:sldId id="273"/>
            <p14:sldId id="276"/>
            <p14:sldId id="277"/>
          </p14:sldIdLst>
        </p14:section>
        <p14:section name="Sekcija bez naslova" id="{69BAA97E-D30D-4CC7-A079-A92E7F12B561}">
          <p14:sldIdLst>
            <p14:sldId id="278"/>
            <p14:sldId id="287"/>
            <p14:sldId id="285"/>
            <p14:sldId id="310"/>
            <p14:sldId id="280"/>
            <p14:sldId id="289"/>
            <p14:sldId id="281"/>
            <p14:sldId id="290"/>
            <p14:sldId id="305"/>
            <p14:sldId id="291"/>
            <p14:sldId id="294"/>
            <p14:sldId id="295"/>
            <p14:sldId id="307"/>
            <p14:sldId id="308"/>
            <p14:sldId id="306"/>
            <p14:sldId id="309"/>
            <p14:sldId id="311"/>
            <p14:sldId id="299"/>
            <p14:sldId id="293"/>
            <p14:sldId id="303"/>
            <p14:sldId id="312"/>
            <p14:sldId id="313"/>
            <p14:sldId id="314"/>
            <p14:sldId id="304"/>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8E4"/>
    <a:srgbClr val="E5BA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136AE0-E6E8-64D0-5B81-F37A11862CBE}" v="5" dt="2022-04-25T07:32:53.692"/>
    <p1510:client id="{38B96A43-BFD8-1525-084F-2C5CC4ED3949}" v="3" dt="2022-04-25T07:39:01.707"/>
    <p1510:client id="{95142375-8AAA-4B39-8440-590BB4D3E887}" v="3" dt="2022-04-25T07:41:01.937"/>
    <p1510:client id="{9D398DB4-BDD3-9970-645E-01F3BD3D2B42}" v="44" dt="2022-04-25T07:25:40.030"/>
    <p1510:client id="{E1221028-7E76-C3BA-EAA7-F13995C50924}" v="26" dt="2022-04-25T07:31:28.1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2982" y="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543EDC86-7554-4FAB-8394-798B08EE0996}" type="datetimeFigureOut">
              <a:rPr lang="hr-HR" smtClean="0"/>
              <a:t>25.4.2022.</a:t>
            </a:fld>
            <a:endParaRPr lang="hr-HR"/>
          </a:p>
        </p:txBody>
      </p:sp>
      <p:sp>
        <p:nvSpPr>
          <p:cNvPr id="4" name="Rezervirano mjesto slike slajda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A6FAF080-B8BB-499F-8391-61F5EDE7AAB6}" type="slidenum">
              <a:rPr lang="hr-HR" smtClean="0"/>
              <a:t>‹nr.›</a:t>
            </a:fld>
            <a:endParaRPr lang="hr-HR"/>
          </a:p>
        </p:txBody>
      </p:sp>
    </p:spTree>
    <p:extLst>
      <p:ext uri="{BB962C8B-B14F-4D97-AF65-F5344CB8AC3E}">
        <p14:creationId xmlns:p14="http://schemas.microsoft.com/office/powerpoint/2010/main" val="775734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A6FAF080-B8BB-499F-8391-61F5EDE7AAB6}" type="slidenum">
              <a:rPr lang="hr-HR" smtClean="0"/>
              <a:t>2</a:t>
            </a:fld>
            <a:endParaRPr lang="hr-HR"/>
          </a:p>
        </p:txBody>
      </p:sp>
    </p:spTree>
    <p:extLst>
      <p:ext uri="{BB962C8B-B14F-4D97-AF65-F5344CB8AC3E}">
        <p14:creationId xmlns:p14="http://schemas.microsoft.com/office/powerpoint/2010/main" val="1465650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A6FAF080-B8BB-499F-8391-61F5EDE7AAB6}" type="slidenum">
              <a:rPr lang="hr-HR" smtClean="0"/>
              <a:t>11</a:t>
            </a:fld>
            <a:endParaRPr lang="hr-HR"/>
          </a:p>
        </p:txBody>
      </p:sp>
    </p:spTree>
    <p:extLst>
      <p:ext uri="{BB962C8B-B14F-4D97-AF65-F5344CB8AC3E}">
        <p14:creationId xmlns:p14="http://schemas.microsoft.com/office/powerpoint/2010/main" val="234409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F8E7EA7-ACDA-409D-8B06-9DBA233B9CB6}" type="datetime1">
              <a:rPr lang="en-US" smtClean="0"/>
              <a:t>4/25/2022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232323"/>
                </a:solidFill>
                <a:latin typeface="Roboto-Medium"/>
                <a:cs typeface="Roboto-Medium"/>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D14FC5D-5C26-46D2-8BA1-CBE26C8356C0}" type="datetime1">
              <a:rPr lang="en-US" smtClean="0"/>
              <a:t>4/25/2022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232323"/>
                </a:solidFill>
                <a:latin typeface="Roboto-Medium"/>
                <a:cs typeface="Roboto-Medium"/>
              </a:defRPr>
            </a:lvl1pPr>
          </a:lstStyle>
          <a:p>
            <a:endParaRPr/>
          </a:p>
        </p:txBody>
      </p:sp>
      <p:sp>
        <p:nvSpPr>
          <p:cNvPr id="3" name="Holder 3"/>
          <p:cNvSpPr>
            <a:spLocks noGrp="1"/>
          </p:cNvSpPr>
          <p:nvPr>
            <p:ph sz="half" idx="2"/>
          </p:nvPr>
        </p:nvSpPr>
        <p:spPr>
          <a:xfrm>
            <a:off x="619251" y="2090925"/>
            <a:ext cx="3061335" cy="7035800"/>
          </a:xfrm>
          <a:prstGeom prst="rect">
            <a:avLst/>
          </a:prstGeom>
        </p:spPr>
        <p:txBody>
          <a:bodyPr wrap="square" lIns="0" tIns="0" rIns="0" bIns="0">
            <a:spAutoFit/>
          </a:bodyPr>
          <a:lstStyle>
            <a:lvl1pPr>
              <a:defRPr sz="1000" b="0" i="0">
                <a:solidFill>
                  <a:srgbClr val="232323"/>
                </a:solidFill>
                <a:latin typeface="Montserrat"/>
                <a:cs typeface="Montserrat"/>
              </a:defRPr>
            </a:lvl1pPr>
          </a:lstStyle>
          <a:p>
            <a:endParaRPr/>
          </a:p>
        </p:txBody>
      </p:sp>
      <p:sp>
        <p:nvSpPr>
          <p:cNvPr id="4" name="Holder 4"/>
          <p:cNvSpPr>
            <a:spLocks noGrp="1"/>
          </p:cNvSpPr>
          <p:nvPr>
            <p:ph sz="half" idx="3"/>
          </p:nvPr>
        </p:nvSpPr>
        <p:spPr>
          <a:xfrm>
            <a:off x="4114800" y="2039109"/>
            <a:ext cx="3060700" cy="7035800"/>
          </a:xfrm>
          <a:prstGeom prst="rect">
            <a:avLst/>
          </a:prstGeom>
        </p:spPr>
        <p:txBody>
          <a:bodyPr wrap="square" lIns="0" tIns="0" rIns="0" bIns="0">
            <a:spAutoFit/>
          </a:bodyPr>
          <a:lstStyle>
            <a:lvl1pPr>
              <a:defRPr sz="1000" b="0" i="0">
                <a:solidFill>
                  <a:srgbClr val="232323"/>
                </a:solidFill>
                <a:latin typeface="Montserrat"/>
                <a:cs typeface="Montserra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5F646A8-8884-42AD-8D33-777C13DF452E}" type="datetime1">
              <a:rPr lang="en-US" smtClean="0"/>
              <a:t>4/25/2022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232323"/>
                </a:solidFill>
                <a:latin typeface="Roboto-Medium"/>
                <a:cs typeface="Roboto-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17C9AD7-3C38-4DC4-86A6-CCEAFBF07FFE}" type="datetime1">
              <a:rPr lang="en-US" smtClean="0"/>
              <a:t>4/25/2022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33F07A8-494B-4E6B-8012-BCF3EE3A22DF}" type="datetime1">
              <a:rPr lang="en-US" smtClean="0"/>
              <a:t>4/25/2022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0819" y="9556750"/>
            <a:ext cx="6965315" cy="0"/>
          </a:xfrm>
          <a:custGeom>
            <a:avLst/>
            <a:gdLst/>
            <a:ahLst/>
            <a:cxnLst/>
            <a:rect l="l" t="t" r="r" b="b"/>
            <a:pathLst>
              <a:path w="6965315">
                <a:moveTo>
                  <a:pt x="0" y="0"/>
                </a:moveTo>
                <a:lnTo>
                  <a:pt x="6964984" y="0"/>
                </a:lnTo>
              </a:path>
            </a:pathLst>
          </a:custGeom>
          <a:ln w="12700">
            <a:solidFill>
              <a:srgbClr val="EFEFEF"/>
            </a:solidFill>
          </a:ln>
        </p:spPr>
        <p:txBody>
          <a:bodyPr wrap="square" lIns="0" tIns="0" rIns="0" bIns="0" rtlCol="0"/>
          <a:lstStyle/>
          <a:p>
            <a:endParaRPr/>
          </a:p>
        </p:txBody>
      </p:sp>
      <p:sp>
        <p:nvSpPr>
          <p:cNvPr id="2" name="Holder 2"/>
          <p:cNvSpPr>
            <a:spLocks noGrp="1"/>
          </p:cNvSpPr>
          <p:nvPr>
            <p:ph type="title"/>
          </p:nvPr>
        </p:nvSpPr>
        <p:spPr>
          <a:xfrm>
            <a:off x="2346599" y="905509"/>
            <a:ext cx="3079201" cy="238759"/>
          </a:xfrm>
          <a:prstGeom prst="rect">
            <a:avLst/>
          </a:prstGeom>
        </p:spPr>
        <p:txBody>
          <a:bodyPr wrap="square" lIns="0" tIns="0" rIns="0" bIns="0">
            <a:spAutoFit/>
          </a:bodyPr>
          <a:lstStyle>
            <a:lvl1pPr>
              <a:defRPr sz="1400" b="0" i="0">
                <a:solidFill>
                  <a:srgbClr val="232323"/>
                </a:solidFill>
                <a:latin typeface="Roboto-Medium"/>
                <a:cs typeface="Roboto-Medium"/>
              </a:defRPr>
            </a:lvl1pPr>
          </a:lstStyle>
          <a:p>
            <a:endParaRPr/>
          </a:p>
        </p:txBody>
      </p:sp>
      <p:sp>
        <p:nvSpPr>
          <p:cNvPr id="3" name="Holder 3"/>
          <p:cNvSpPr>
            <a:spLocks noGrp="1"/>
          </p:cNvSpPr>
          <p:nvPr>
            <p:ph type="body" idx="1"/>
          </p:nvPr>
        </p:nvSpPr>
        <p:spPr>
          <a:xfrm>
            <a:off x="764540" y="3592321"/>
            <a:ext cx="6243319" cy="39878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00675CC6-FF24-439A-9601-A43DBB1476FD}" type="datetime1">
              <a:rPr lang="en-US" smtClean="0"/>
              <a:t>4/25/2022</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elaer.dk/sttdk/#/lessons/XXujXCGT4lKfw6i_-7jjckQd0vf5I4AV" TargetMode="Externa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29.jpeg"/><Relationship Id="rId11" Type="http://schemas.openxmlformats.org/officeDocument/2006/relationships/image" Target="../media/image7.pn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vimeo.com/584786216" TargetMode="External"/><Relationship Id="rId3" Type="http://schemas.openxmlformats.org/officeDocument/2006/relationships/hyperlink" Target="https://vimeo.com/571641677" TargetMode="External"/><Relationship Id="rId7" Type="http://schemas.openxmlformats.org/officeDocument/2006/relationships/image" Target="../media/image34.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hyperlink" Target="https://vimeo.com/571641719" TargetMode="External"/><Relationship Id="rId5" Type="http://schemas.openxmlformats.org/officeDocument/2006/relationships/hyperlink" Target="https://vimeo.com/571641752" TargetMode="External"/><Relationship Id="rId4" Type="http://schemas.openxmlformats.org/officeDocument/2006/relationships/image" Target="../media/image12.pn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s://elaer.dk/sttdk/#/lessons/fdDdgk3U35SceCHa3J3CPKn_QBD0_09E" TargetMode="External"/><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elaer.dk/sttdk/#/lessons/LHcSApLSiuJlsMglktICGJvU_M7jPfXZ" TargetMode="External"/><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6.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elaer.dk/sttdk/#/lessons/FOG2uCUDhuadSzFwcnIuDm3in-a3_NmB" TargetMode="External"/><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7.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hyperlink" Target="https://vimeo.com/571526416" TargetMode="External"/><Relationship Id="rId3" Type="http://schemas.openxmlformats.org/officeDocument/2006/relationships/hyperlink" Target="https://vimeo.com/555106639/b77ba0d8f5" TargetMode="External"/><Relationship Id="rId7" Type="http://schemas.openxmlformats.org/officeDocument/2006/relationships/image" Target="../media/image39.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vimeo.com/571524770" TargetMode="External"/><Relationship Id="rId4" Type="http://schemas.openxmlformats.org/officeDocument/2006/relationships/image" Target="../media/image38.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vimeo.com/571524093" TargetMode="External"/><Relationship Id="rId7" Type="http://schemas.openxmlformats.org/officeDocument/2006/relationships/image" Target="../media/image40.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hyperlink" Target="https://vimeo.com/571524163" TargetMode="External"/><Relationship Id="rId5" Type="http://schemas.openxmlformats.org/officeDocument/2006/relationships/hyperlink" Target="https://vimeo.com/571524552" TargetMode="External"/><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s://vimeo.com/571524664" TargetMode="External"/><Relationship Id="rId7" Type="http://schemas.openxmlformats.org/officeDocument/2006/relationships/image" Target="../media/image44.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hyperlink" Target="https://vimeo.com/586288356" TargetMode="External"/><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hyperlink" Target="https://vimeo.com/571525635"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vimeo.com/571550200" TargetMode="External"/><Relationship Id="rId7" Type="http://schemas.openxmlformats.org/officeDocument/2006/relationships/image" Target="../media/image46.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hyperlink" Target="https://vimeo.com/571525092" TargetMode="External"/><Relationship Id="rId5" Type="http://schemas.openxmlformats.org/officeDocument/2006/relationships/hyperlink" Target="https://vimeo.com/571550265" TargetMode="External"/><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hyperlink" Target="https://vimeo.com/571526169" TargetMode="External"/><Relationship Id="rId7" Type="http://schemas.openxmlformats.org/officeDocument/2006/relationships/image" Target="../media/image49.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hyperlink" Target="https://vimeo.com/571526262" TargetMode="External"/><Relationship Id="rId5" Type="http://schemas.openxmlformats.org/officeDocument/2006/relationships/hyperlink" Target="https://vimeo.com/571550675" TargetMode="External"/><Relationship Id="rId10" Type="http://schemas.openxmlformats.org/officeDocument/2006/relationships/image" Target="../media/image51.png"/><Relationship Id="rId4" Type="http://schemas.openxmlformats.org/officeDocument/2006/relationships/image" Target="../media/image12.pn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hyperlink" Target="https://vimeo.com/571526322"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s://vimeo.com/571550393" TargetMode="External"/><Relationship Id="rId7" Type="http://schemas.openxmlformats.org/officeDocument/2006/relationships/image" Target="../media/image54.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hyperlink" Target="https://vimeo.com/571525404" TargetMode="External"/><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hyperlink" Target="https://vimeo.com/571525832"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image" Target="../media/image7.png"/><Relationship Id="rId3" Type="http://schemas.openxmlformats.org/officeDocument/2006/relationships/slide" Target="slide10.xml"/><Relationship Id="rId7" Type="http://schemas.openxmlformats.org/officeDocument/2006/relationships/slide" Target="slide31.xml"/><Relationship Id="rId12"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image" Target="../media/image5.png"/><Relationship Id="rId5" Type="http://schemas.openxmlformats.org/officeDocument/2006/relationships/slide" Target="slide17.xml"/><Relationship Id="rId10" Type="http://schemas.openxmlformats.org/officeDocument/2006/relationships/slide" Target="slide38.xml"/><Relationship Id="rId4" Type="http://schemas.openxmlformats.org/officeDocument/2006/relationships/slide" Target="slide14.xml"/><Relationship Id="rId9" Type="http://schemas.openxmlformats.org/officeDocument/2006/relationships/slide" Target="slide35.xml"/></Relationships>
</file>

<file path=ppt/slides/_rels/slide30.xml.rels><?xml version="1.0" encoding="UTF-8" standalone="yes"?>
<Relationships xmlns="http://schemas.openxmlformats.org/package/2006/relationships"><Relationship Id="rId3" Type="http://schemas.openxmlformats.org/officeDocument/2006/relationships/hyperlink" Target="https://vimeo.com/571550129" TargetMode="External"/><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56.jpe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sttech.freeforums.net/" TargetMode="External"/><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sttech.freeforums.net/"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laer.dk/sttdk/#/lessons/XXujXCGT4lKfw6i_-7jjckQd0vf5I4A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hr.linkedin.com/company/vevu"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company/center-for-frihedsteknologi" TargetMode="External"/><Relationship Id="rId2" Type="http://schemas.openxmlformats.org/officeDocument/2006/relationships/hyperlink" Target="https://velfaerdsteknologi.aarhus.dk/innovation/eu-samarbejder/safe-transfer-techniques/about/"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hyperlink" Target="https://velfaerdsteknologi.aarhus.dk/eu/safe-transfer-techniques/handbook-in-different-languages/handbook-in-english/" TargetMode="External"/><Relationship Id="rId13" Type="http://schemas.openxmlformats.org/officeDocument/2006/relationships/hyperlink" Target="https://velfaerdsteknologi.aarhus.dk/eu/safe-transfer-techniques/handbook-in-different-languages/prirucnik-na-hrvatskom-jeziku/" TargetMode="External"/><Relationship Id="rId3" Type="http://schemas.openxmlformats.org/officeDocument/2006/relationships/hyperlink" Target="https://velfaerdsteknologi.aarhus.dk/eu/safe-transfer-techniques/e-learning-in-different-languages/e-learning-course-in-danish/" TargetMode="External"/><Relationship Id="rId7" Type="http://schemas.openxmlformats.org/officeDocument/2006/relationships/hyperlink" Target="https://velfaerdsteknologi.aarhus.dk/eu/safe-transfer-techniques/e-learning-in-different-languages/e-learning-course-in-spanish/" TargetMode="External"/><Relationship Id="rId12" Type="http://schemas.openxmlformats.org/officeDocument/2006/relationships/hyperlink" Target="https://velfaerdsteknologi.aarhus.dk/eu/safe-transfer-techniques/handbook-in-different-languages/cypres-%CE%BA%CF%8D%CF%80%CF%81%CE%BF%CF%82-%CE%B5%CE%B3%CF%87%CE%B5%CE%B9%CF%81%CE%AF%CE%B4%CE%B9%CE%BF/" TargetMode="External"/><Relationship Id="rId2" Type="http://schemas.openxmlformats.org/officeDocument/2006/relationships/hyperlink" Target="https://velfaerdsteknologi.aarhus.dk/eu/safe-transfer-techniques/e-learning-in-different-languages/e-learning-course-in-english/" TargetMode="Externa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velfaerdsteknologi.aarhus.dk/eu/safe-transfer-techniques/e-learning-in-different-languages/e-learning-course-in-croatian/" TargetMode="External"/><Relationship Id="rId11" Type="http://schemas.openxmlformats.org/officeDocument/2006/relationships/hyperlink" Target="https://velfaerdsteknologi.aarhus.dk/eu/safe-transfer-techniques/handbook-in-different-languages/handbok-paa-svenska/" TargetMode="External"/><Relationship Id="rId5" Type="http://schemas.openxmlformats.org/officeDocument/2006/relationships/hyperlink" Target="https://velfaerdsteknologi.aarhus.dk/eu/safe-transfer-techniques/e-learning-in-different-languages/e-learning-course-in-greek/" TargetMode="External"/><Relationship Id="rId15" Type="http://schemas.openxmlformats.org/officeDocument/2006/relationships/image" Target="../media/image12.png"/><Relationship Id="rId10" Type="http://schemas.openxmlformats.org/officeDocument/2006/relationships/hyperlink" Target="https://velfaerdsteknologi.aarhus.dk/eu/safe-transfer-techniques/handbook-in-different-languages/haandbog-paa-dansk/" TargetMode="External"/><Relationship Id="rId4" Type="http://schemas.openxmlformats.org/officeDocument/2006/relationships/hyperlink" Target="https://elaer.dk/sttse/#/" TargetMode="External"/><Relationship Id="rId9" Type="http://schemas.openxmlformats.org/officeDocument/2006/relationships/hyperlink" Target="https://velfaerdsteknologi.aarhus.dk/eu/safe-transfer-techniques/handbook-in-different-languages/manual-en-espanol/" TargetMode="External"/><Relationship Id="rId1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ttech.freeforums.net/"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fld id="{B6F15528-21DE-4FAA-801E-634DDDAF4B2B}" type="slidenum">
              <a:rPr lang="en-GB" smtClean="0"/>
              <a:t>1</a:t>
            </a:fld>
            <a:endParaRPr lang="en-GB"/>
          </a:p>
        </p:txBody>
      </p:sp>
      <p:pic>
        <p:nvPicPr>
          <p:cNvPr id="2" name="Slika 1">
            <a:extLst>
              <a:ext uri="{FF2B5EF4-FFF2-40B4-BE49-F238E27FC236}">
                <a16:creationId xmlns:a16="http://schemas.microsoft.com/office/drawing/2014/main" id="{49F5161D-2D9F-4298-A279-FFFCD027520E}"/>
              </a:ext>
            </a:extLst>
          </p:cNvPr>
          <p:cNvPicPr>
            <a:picLocks noChangeAspect="1"/>
          </p:cNvPicPr>
          <p:nvPr/>
        </p:nvPicPr>
        <p:blipFill>
          <a:blip r:embed="rId2"/>
          <a:stretch>
            <a:fillRect/>
          </a:stretch>
        </p:blipFill>
        <p:spPr>
          <a:xfrm>
            <a:off x="623017" y="974312"/>
            <a:ext cx="6526366" cy="8380000"/>
          </a:xfrm>
          <a:prstGeom prst="rect">
            <a:avLst/>
          </a:prstGeom>
        </p:spPr>
      </p:pic>
      <p:sp>
        <p:nvSpPr>
          <p:cNvPr id="3" name="TekstniOkvir 2">
            <a:extLst>
              <a:ext uri="{FF2B5EF4-FFF2-40B4-BE49-F238E27FC236}">
                <a16:creationId xmlns:a16="http://schemas.microsoft.com/office/drawing/2014/main" id="{D1A3B0C1-D99B-4349-B12C-3F5331BCB66A}"/>
              </a:ext>
            </a:extLst>
          </p:cNvPr>
          <p:cNvSpPr txBox="1"/>
          <p:nvPr/>
        </p:nvSpPr>
        <p:spPr>
          <a:xfrm>
            <a:off x="623017" y="2819400"/>
            <a:ext cx="4025183" cy="1384995"/>
          </a:xfrm>
          <a:prstGeom prst="rect">
            <a:avLst/>
          </a:prstGeom>
          <a:noFill/>
        </p:spPr>
        <p:txBody>
          <a:bodyPr wrap="square" rtlCol="0">
            <a:spAutoFit/>
          </a:bodyPr>
          <a:lstStyle/>
          <a:p>
            <a:r>
              <a:rPr lang="da-DK" sz="2800">
                <a:latin typeface="Bahnschrift Light" panose="020B0502040204020203" pitchFamily="34" charset="0"/>
              </a:rPr>
              <a:t>Interaktiv håndbog </a:t>
            </a:r>
          </a:p>
          <a:p>
            <a:r>
              <a:rPr lang="da-DK" sz="2800">
                <a:latin typeface="Bahnschrift Light" panose="020B0502040204020203" pitchFamily="34" charset="0"/>
              </a:rPr>
              <a:t>til sidemandsoplæring i Sikre Forflytninger</a:t>
            </a:r>
          </a:p>
        </p:txBody>
      </p:sp>
    </p:spTree>
    <p:extLst>
      <p:ext uri="{BB962C8B-B14F-4D97-AF65-F5344CB8AC3E}">
        <p14:creationId xmlns:p14="http://schemas.microsoft.com/office/powerpoint/2010/main" val="2389678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a:extLst>
              <a:ext uri="{FF2B5EF4-FFF2-40B4-BE49-F238E27FC236}">
                <a16:creationId xmlns:a16="http://schemas.microsoft.com/office/drawing/2014/main" id="{8D35C04B-F6BB-431B-B947-B2525B0AD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108" y="-265308"/>
            <a:ext cx="11248708" cy="10490368"/>
          </a:xfrm>
          <a:prstGeom prst="rect">
            <a:avLst/>
          </a:prstGeom>
        </p:spPr>
      </p:pic>
      <p:sp>
        <p:nvSpPr>
          <p:cNvPr id="2" name="object 2"/>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lang="da-DK" sz="800">
                <a:latin typeface="Avenir Next"/>
                <a:cs typeface="Avenir Next"/>
              </a:rPr>
              <a:t>4</a:t>
            </a:r>
          </a:p>
        </p:txBody>
      </p:sp>
      <p:sp>
        <p:nvSpPr>
          <p:cNvPr id="3" name="object 3"/>
          <p:cNvSpPr/>
          <p:nvPr/>
        </p:nvSpPr>
        <p:spPr>
          <a:xfrm>
            <a:off x="345440" y="9611868"/>
            <a:ext cx="927684" cy="1946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51086" y="5176858"/>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solidFill>
            <a:srgbClr val="FFFFFF"/>
          </a:solidFill>
        </p:spPr>
        <p:txBody>
          <a:bodyPr wrap="square" lIns="0" tIns="0" rIns="0" bIns="0" rtlCol="0"/>
          <a:lstStyle/>
          <a:p>
            <a:r>
              <a:rPr lang="da-DK" b="1">
                <a:solidFill>
                  <a:srgbClr val="4C92AB"/>
                </a:solidFill>
                <a:latin typeface="Open Sans"/>
                <a:cs typeface="Open Sans"/>
              </a:rPr>
              <a:t>                                                                            </a:t>
            </a:r>
          </a:p>
          <a:p>
            <a:endParaRPr lang="hr-HR" b="1">
              <a:solidFill>
                <a:srgbClr val="4C92AB"/>
              </a:solidFill>
              <a:latin typeface="Open Sans"/>
              <a:cs typeface="Open Sans"/>
            </a:endParaRPr>
          </a:p>
          <a:p>
            <a:endParaRPr lang="hr-HR" b="1">
              <a:solidFill>
                <a:srgbClr val="4C92AB"/>
              </a:solidFill>
              <a:latin typeface="Open Sans"/>
              <a:cs typeface="Open Sans"/>
            </a:endParaRPr>
          </a:p>
          <a:p>
            <a:r>
              <a:rPr lang="da-DK" b="1">
                <a:solidFill>
                  <a:srgbClr val="4C92AB"/>
                </a:solidFill>
                <a:latin typeface="Open Sans"/>
                <a:cs typeface="Open Sans"/>
              </a:rPr>
              <a:t>                                                                               </a:t>
            </a:r>
          </a:p>
          <a:p>
            <a:r>
              <a:rPr lang="da-DK" b="1">
                <a:solidFill>
                  <a:srgbClr val="4C92AB"/>
                </a:solidFill>
                <a:latin typeface="Open Sans"/>
                <a:cs typeface="Open Sans"/>
              </a:rPr>
              <a:t>                                                                          2</a:t>
            </a:r>
          </a:p>
        </p:txBody>
      </p:sp>
      <p:sp>
        <p:nvSpPr>
          <p:cNvPr id="6" name="object 6"/>
          <p:cNvSpPr/>
          <p:nvPr/>
        </p:nvSpPr>
        <p:spPr>
          <a:xfrm>
            <a:off x="771868" y="313054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ln w="12699">
            <a:solidFill>
              <a:srgbClr val="1C61B2"/>
            </a:solidFill>
          </a:ln>
        </p:spPr>
        <p:txBody>
          <a:bodyPr wrap="square" lIns="0" tIns="0" rIns="0" bIns="0" rtlCol="0"/>
          <a:lstStyle/>
          <a:p>
            <a:endParaRPr/>
          </a:p>
        </p:txBody>
      </p:sp>
      <p:sp>
        <p:nvSpPr>
          <p:cNvPr id="7" name="object 7"/>
          <p:cNvSpPr txBox="1"/>
          <p:nvPr/>
        </p:nvSpPr>
        <p:spPr>
          <a:xfrm>
            <a:off x="2019525" y="5905293"/>
            <a:ext cx="3495332" cy="879728"/>
          </a:xfrm>
          <a:prstGeom prst="rect">
            <a:avLst/>
          </a:prstGeom>
        </p:spPr>
        <p:txBody>
          <a:bodyPr vert="horz" wrap="square" lIns="0" tIns="134620" rIns="0" bIns="0" rtlCol="0">
            <a:spAutoFit/>
          </a:bodyPr>
          <a:lstStyle/>
          <a:p>
            <a:pPr marL="12700" marR="5080" algn="ctr">
              <a:lnSpc>
                <a:spcPts val="5800"/>
              </a:lnSpc>
              <a:spcBef>
                <a:spcPts val="1060"/>
              </a:spcBef>
            </a:pPr>
            <a:r>
              <a:rPr lang="da-DK" sz="5600" b="1">
                <a:solidFill>
                  <a:srgbClr val="1C61B3"/>
                </a:solidFill>
                <a:latin typeface="Open Sans"/>
                <a:cs typeface="Open Sans"/>
              </a:rPr>
              <a:t>Kapitel </a:t>
            </a:r>
          </a:p>
        </p:txBody>
      </p:sp>
      <p:sp>
        <p:nvSpPr>
          <p:cNvPr id="8" name="object 8"/>
          <p:cNvSpPr/>
          <p:nvPr/>
        </p:nvSpPr>
        <p:spPr>
          <a:xfrm>
            <a:off x="5225755" y="6102027"/>
            <a:ext cx="612140" cy="612140"/>
          </a:xfrm>
          <a:custGeom>
            <a:avLst/>
            <a:gdLst/>
            <a:ahLst/>
            <a:cxnLst/>
            <a:rect l="l" t="t" r="r" b="b"/>
            <a:pathLst>
              <a:path w="612139" h="612139">
                <a:moveTo>
                  <a:pt x="305866" y="611733"/>
                </a:moveTo>
                <a:lnTo>
                  <a:pt x="355479" y="607730"/>
                </a:lnTo>
                <a:lnTo>
                  <a:pt x="402543" y="596140"/>
                </a:lnTo>
                <a:lnTo>
                  <a:pt x="446428" y="577592"/>
                </a:lnTo>
                <a:lnTo>
                  <a:pt x="486506" y="552718"/>
                </a:lnTo>
                <a:lnTo>
                  <a:pt x="522146" y="522146"/>
                </a:lnTo>
                <a:lnTo>
                  <a:pt x="552718" y="486506"/>
                </a:lnTo>
                <a:lnTo>
                  <a:pt x="577592" y="446428"/>
                </a:lnTo>
                <a:lnTo>
                  <a:pt x="596140" y="402543"/>
                </a:lnTo>
                <a:lnTo>
                  <a:pt x="607730" y="355479"/>
                </a:lnTo>
                <a:lnTo>
                  <a:pt x="611733" y="305866"/>
                </a:lnTo>
                <a:lnTo>
                  <a:pt x="607730" y="256254"/>
                </a:lnTo>
                <a:lnTo>
                  <a:pt x="596140" y="209190"/>
                </a:lnTo>
                <a:lnTo>
                  <a:pt x="577592" y="165304"/>
                </a:lnTo>
                <a:lnTo>
                  <a:pt x="552718" y="125227"/>
                </a:lnTo>
                <a:lnTo>
                  <a:pt x="522146" y="89587"/>
                </a:lnTo>
                <a:lnTo>
                  <a:pt x="486506" y="59015"/>
                </a:lnTo>
                <a:lnTo>
                  <a:pt x="446428" y="34140"/>
                </a:lnTo>
                <a:lnTo>
                  <a:pt x="402543" y="15593"/>
                </a:lnTo>
                <a:lnTo>
                  <a:pt x="355479" y="4003"/>
                </a:lnTo>
                <a:lnTo>
                  <a:pt x="305866" y="0"/>
                </a:lnTo>
                <a:lnTo>
                  <a:pt x="256254" y="4003"/>
                </a:lnTo>
                <a:lnTo>
                  <a:pt x="209190" y="15593"/>
                </a:lnTo>
                <a:lnTo>
                  <a:pt x="165304" y="34140"/>
                </a:lnTo>
                <a:lnTo>
                  <a:pt x="125227" y="59015"/>
                </a:lnTo>
                <a:lnTo>
                  <a:pt x="89587" y="89587"/>
                </a:lnTo>
                <a:lnTo>
                  <a:pt x="59015" y="125227"/>
                </a:lnTo>
                <a:lnTo>
                  <a:pt x="34140" y="165304"/>
                </a:lnTo>
                <a:lnTo>
                  <a:pt x="15593" y="209190"/>
                </a:lnTo>
                <a:lnTo>
                  <a:pt x="4003" y="256254"/>
                </a:lnTo>
                <a:lnTo>
                  <a:pt x="0" y="305866"/>
                </a:lnTo>
                <a:lnTo>
                  <a:pt x="4003" y="355479"/>
                </a:lnTo>
                <a:lnTo>
                  <a:pt x="15593" y="402543"/>
                </a:lnTo>
                <a:lnTo>
                  <a:pt x="34140" y="446428"/>
                </a:lnTo>
                <a:lnTo>
                  <a:pt x="59015" y="486506"/>
                </a:lnTo>
                <a:lnTo>
                  <a:pt x="89587" y="522146"/>
                </a:lnTo>
                <a:lnTo>
                  <a:pt x="125227" y="552718"/>
                </a:lnTo>
                <a:lnTo>
                  <a:pt x="165304" y="577592"/>
                </a:lnTo>
                <a:lnTo>
                  <a:pt x="209190" y="596140"/>
                </a:lnTo>
                <a:lnTo>
                  <a:pt x="256254" y="607730"/>
                </a:lnTo>
                <a:lnTo>
                  <a:pt x="305866" y="611733"/>
                </a:lnTo>
                <a:close/>
              </a:path>
            </a:pathLst>
          </a:custGeom>
          <a:ln w="25400">
            <a:solidFill>
              <a:srgbClr val="4C92AB"/>
            </a:solidFill>
          </a:ln>
        </p:spPr>
        <p:txBody>
          <a:bodyPr wrap="square" lIns="0" tIns="0" rIns="0" bIns="0" rtlCol="0"/>
          <a:lstStyle/>
          <a:p>
            <a:endParaRPr/>
          </a:p>
        </p:txBody>
      </p:sp>
      <p:sp>
        <p:nvSpPr>
          <p:cNvPr id="9" name="object 9"/>
          <p:cNvSpPr txBox="1"/>
          <p:nvPr/>
        </p:nvSpPr>
        <p:spPr>
          <a:xfrm>
            <a:off x="1600200" y="7498968"/>
            <a:ext cx="4670475" cy="443711"/>
          </a:xfrm>
          <a:prstGeom prst="rect">
            <a:avLst/>
          </a:prstGeom>
        </p:spPr>
        <p:txBody>
          <a:bodyPr vert="horz" wrap="square" lIns="0" tIns="12700" rIns="0" bIns="0" rtlCol="0">
            <a:spAutoFit/>
          </a:bodyPr>
          <a:lstStyle/>
          <a:p>
            <a:pPr marR="9525" algn="ctr">
              <a:lnSpc>
                <a:spcPct val="100000"/>
              </a:lnSpc>
              <a:spcBef>
                <a:spcPts val="100"/>
              </a:spcBef>
            </a:pPr>
            <a:r>
              <a:rPr lang="da-DK" sz="2800" i="1">
                <a:solidFill>
                  <a:srgbClr val="1C61B3"/>
                </a:solidFill>
                <a:latin typeface="Open Sans"/>
                <a:cs typeface="Open Sans"/>
              </a:rPr>
              <a:t>Hjælpemidler til forflytning</a:t>
            </a:r>
          </a:p>
        </p:txBody>
      </p:sp>
      <p:sp>
        <p:nvSpPr>
          <p:cNvPr id="10" name="object 9">
            <a:extLst>
              <a:ext uri="{FF2B5EF4-FFF2-40B4-BE49-F238E27FC236}">
                <a16:creationId xmlns:a16="http://schemas.microsoft.com/office/drawing/2014/main" id="{87743DFD-CAD4-4DB0-9193-1B3A03E2CDD9}"/>
              </a:ext>
            </a:extLst>
          </p:cNvPr>
          <p:cNvSpPr txBox="1"/>
          <p:nvPr/>
        </p:nvSpPr>
        <p:spPr>
          <a:xfrm>
            <a:off x="1312493" y="6330047"/>
            <a:ext cx="5203875" cy="2126223"/>
          </a:xfrm>
          <a:prstGeom prst="rect">
            <a:avLst/>
          </a:prstGeom>
        </p:spPr>
        <p:txBody>
          <a:bodyPr vert="horz" wrap="square" lIns="0" tIns="12700" rIns="0" bIns="0" rtlCol="0">
            <a:spAutoFit/>
          </a:bodyPr>
          <a:lstStyle/>
          <a:p>
            <a:pPr marR="9525" algn="ctr">
              <a:lnSpc>
                <a:spcPct val="100000"/>
              </a:lnSpc>
              <a:spcBef>
                <a:spcPts val="100"/>
              </a:spcBef>
            </a:pPr>
            <a:endParaRPr lang="hr-HR" sz="2600" b="1">
              <a:solidFill>
                <a:srgbClr val="4C92AB"/>
              </a:solidFill>
              <a:latin typeface="Open Sans"/>
              <a:cs typeface="Open Sans"/>
            </a:endParaRPr>
          </a:p>
          <a:p>
            <a:pPr marR="9525" algn="ctr">
              <a:lnSpc>
                <a:spcPct val="100000"/>
              </a:lnSpc>
              <a:spcBef>
                <a:spcPts val="100"/>
              </a:spcBef>
            </a:pPr>
            <a:endParaRPr lang="hr-HR" sz="2600" b="1">
              <a:solidFill>
                <a:srgbClr val="4C92AB"/>
              </a:solidFill>
              <a:latin typeface="Open Sans"/>
              <a:cs typeface="Open Sans"/>
            </a:endParaRPr>
          </a:p>
          <a:p>
            <a:pPr marR="9525" algn="ctr">
              <a:lnSpc>
                <a:spcPct val="100000"/>
              </a:lnSpc>
              <a:spcBef>
                <a:spcPts val="100"/>
              </a:spcBef>
            </a:pPr>
            <a:endParaRPr lang="hr-HR" sz="2600" b="1">
              <a:solidFill>
                <a:srgbClr val="4C92AB"/>
              </a:solidFill>
              <a:latin typeface="Open Sans"/>
              <a:cs typeface="Open Sans"/>
            </a:endParaRPr>
          </a:p>
          <a:p>
            <a:pPr marR="9525" algn="ctr">
              <a:lnSpc>
                <a:spcPct val="100000"/>
              </a:lnSpc>
              <a:spcBef>
                <a:spcPts val="100"/>
              </a:spcBef>
            </a:pPr>
            <a:r>
              <a:rPr lang="da-DK" sz="2800">
                <a:solidFill>
                  <a:srgbClr val="1C61B3"/>
                </a:solidFill>
                <a:latin typeface="Open Sans"/>
                <a:cs typeface="Open Sans"/>
              </a:rPr>
              <a:t> </a:t>
            </a:r>
          </a:p>
          <a:p>
            <a:pPr marR="9525" algn="ctr">
              <a:lnSpc>
                <a:spcPct val="100000"/>
              </a:lnSpc>
              <a:spcBef>
                <a:spcPts val="100"/>
              </a:spcBef>
            </a:pPr>
            <a:endParaRPr lang="hr-HR" sz="2800" spc="-5">
              <a:solidFill>
                <a:srgbClr val="1C61B3"/>
              </a:solidFill>
              <a:latin typeface="Open Sans"/>
              <a:cs typeface="Open Sans"/>
            </a:endParaRPr>
          </a:p>
        </p:txBody>
      </p:sp>
      <p:sp>
        <p:nvSpPr>
          <p:cNvPr id="11" name="Rezervirano mjesto broja slajda 10">
            <a:extLst>
              <a:ext uri="{FF2B5EF4-FFF2-40B4-BE49-F238E27FC236}">
                <a16:creationId xmlns:a16="http://schemas.microsoft.com/office/drawing/2014/main" id="{71D0237E-FDDC-49D3-8EFF-D75C86F78EB1}"/>
              </a:ext>
            </a:extLst>
          </p:cNvPr>
          <p:cNvSpPr>
            <a:spLocks noGrp="1"/>
          </p:cNvSpPr>
          <p:nvPr>
            <p:ph type="sldNum" sz="quarter" idx="7"/>
          </p:nvPr>
        </p:nvSpPr>
        <p:spPr/>
        <p:txBody>
          <a:bodyPr/>
          <a:lstStyle/>
          <a:p>
            <a:fld id="{B6F15528-21DE-4FAA-801E-634DDDAF4B2B}" type="slidenum">
              <a:rPr lang="hr-HR" smtClean="0"/>
              <a:t>10</a:t>
            </a:fld>
            <a:endParaRPr lang="hr-HR"/>
          </a:p>
        </p:txBody>
      </p:sp>
    </p:spTree>
    <p:extLst>
      <p:ext uri="{BB962C8B-B14F-4D97-AF65-F5344CB8AC3E}">
        <p14:creationId xmlns:p14="http://schemas.microsoft.com/office/powerpoint/2010/main" val="372983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39560" y="3109411"/>
            <a:ext cx="6293275" cy="659155"/>
          </a:xfrm>
          <a:prstGeom prst="rect">
            <a:avLst/>
          </a:prstGeom>
        </p:spPr>
        <p:txBody>
          <a:bodyPr vert="horz" wrap="square" lIns="0" tIns="12700" rIns="0" bIns="0" rtlCol="0">
            <a:spAutoFit/>
          </a:bodyPr>
          <a:lstStyle/>
          <a:p>
            <a:pPr marL="12700" algn="ctr">
              <a:lnSpc>
                <a:spcPct val="100000"/>
              </a:lnSpc>
              <a:spcBef>
                <a:spcPts val="100"/>
              </a:spcBef>
            </a:pPr>
            <a:r>
              <a:rPr lang="da-DK">
                <a:latin typeface="Open Sans"/>
                <a:cs typeface="Open Sans"/>
              </a:rPr>
              <a:t>I dette kapitel introduceres forskellige hjælpemidler til forflytning. </a:t>
            </a:r>
            <a:br>
              <a:rPr lang="da-DK">
                <a:latin typeface="Open Sans"/>
                <a:cs typeface="Open Sans"/>
              </a:rPr>
            </a:br>
            <a:r>
              <a:rPr lang="da-DK">
                <a:latin typeface="Open Sans"/>
                <a:cs typeface="Open Sans"/>
              </a:rPr>
              <a:t>Lær hjælpemidlerne at kende så du kan vurdere hvilke hjælpemidler, der passer til den enkelte borgers funktionsniveau.</a:t>
            </a:r>
          </a:p>
        </p:txBody>
      </p:sp>
      <p:sp>
        <p:nvSpPr>
          <p:cNvPr id="7" name="object 7"/>
          <p:cNvSpPr/>
          <p:nvPr/>
        </p:nvSpPr>
        <p:spPr>
          <a:xfrm>
            <a:off x="2944176" y="2743200"/>
            <a:ext cx="1884045" cy="0"/>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sp>
        <p:nvSpPr>
          <p:cNvPr id="9" name="object 9"/>
          <p:cNvSpPr txBox="1"/>
          <p:nvPr/>
        </p:nvSpPr>
        <p:spPr>
          <a:xfrm>
            <a:off x="3230880" y="6362810"/>
            <a:ext cx="3027680" cy="1459374"/>
          </a:xfrm>
          <a:prstGeom prst="rect">
            <a:avLst/>
          </a:prstGeom>
        </p:spPr>
        <p:txBody>
          <a:bodyPr vert="horz" wrap="square" lIns="0" tIns="12700" rIns="0" bIns="0" rtlCol="0">
            <a:spAutoFit/>
          </a:bodyPr>
          <a:lstStyle/>
          <a:p>
            <a:pPr algn="just"/>
            <a:r>
              <a:rPr lang="da-DK" sz="1400" b="1">
                <a:solidFill>
                  <a:schemeClr val="tx2">
                    <a:lumMod val="60000"/>
                    <a:lumOff val="40000"/>
                  </a:schemeClr>
                </a:solidFill>
                <a:latin typeface="Roboto-Medium"/>
              </a:rPr>
              <a:t>GLIDEMATERIALE</a:t>
            </a:r>
            <a:r>
              <a:rPr lang="da-DK" sz="1000" b="1">
                <a:solidFill>
                  <a:schemeClr val="tx2">
                    <a:lumMod val="60000"/>
                    <a:lumOff val="40000"/>
                  </a:schemeClr>
                </a:solidFill>
                <a:latin typeface="Roboto-Medium"/>
              </a:rPr>
              <a:t> </a:t>
            </a:r>
            <a:r>
              <a:rPr lang="da-DK" sz="1000">
                <a:latin typeface="Roboto-Medium"/>
              </a:rPr>
              <a:t>Glidemateriale anvendes til forflytninger generelt fx til forflytning af personer i seng, til og fra seng samt i kørestol.</a:t>
            </a:r>
          </a:p>
          <a:p>
            <a:pPr algn="just"/>
            <a:r>
              <a:rPr lang="da-DK" sz="1000">
                <a:latin typeface="Roboto-Medium"/>
              </a:rPr>
              <a:t>Glidemateriale anvendes for at lette forflytning for borger og medarbejder ved at nedsætte friktion mellem borger og underlag. Det anbefales at arbejde med dobbelt-lag glidemateriale.</a:t>
            </a:r>
          </a:p>
          <a:p>
            <a:pPr algn="just"/>
            <a:br>
              <a:rPr lang="da-DK" sz="1000">
                <a:latin typeface="Roboto-Medium"/>
              </a:rPr>
            </a:br>
            <a:endParaRPr lang="da-DK" sz="1000">
              <a:latin typeface="Roboto-Medium"/>
            </a:endParaRPr>
          </a:p>
        </p:txBody>
      </p:sp>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320601"/>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sz="2000">
                <a:latin typeface="Open Sans"/>
                <a:cs typeface="Open Sans"/>
              </a:rPr>
              <a:t>Hjælpemidler</a:t>
            </a:r>
            <a:r>
              <a:rPr lang="da-DK" sz="1400">
                <a:latin typeface="Open Sans"/>
                <a:cs typeface="Open Sans"/>
              </a:rPr>
              <a:t> </a:t>
            </a:r>
            <a:r>
              <a:rPr lang="da-DK" sz="2000">
                <a:latin typeface="Open Sans"/>
                <a:cs typeface="Open Sans"/>
              </a:rPr>
              <a:t>til forflytning</a:t>
            </a:r>
            <a:endParaRPr lang="da-DK" sz="2000"/>
          </a:p>
        </p:txBody>
      </p:sp>
      <p:pic>
        <p:nvPicPr>
          <p:cNvPr id="12" name="Slika 11">
            <a:extLst>
              <a:ext uri="{FF2B5EF4-FFF2-40B4-BE49-F238E27FC236}">
                <a16:creationId xmlns:a16="http://schemas.microsoft.com/office/drawing/2014/main" id="{FBFA4062-E79E-43F3-8943-5256194C99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6285882"/>
            <a:ext cx="1706163" cy="948545"/>
          </a:xfrm>
          <a:prstGeom prst="rect">
            <a:avLst/>
          </a:prstGeom>
          <a:ln>
            <a:noFill/>
          </a:ln>
          <a:effectLst>
            <a:softEdge rad="112500"/>
          </a:effectLst>
        </p:spPr>
      </p:pic>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17" name="object 9">
            <a:extLst>
              <a:ext uri="{FF2B5EF4-FFF2-40B4-BE49-F238E27FC236}">
                <a16:creationId xmlns:a16="http://schemas.microsoft.com/office/drawing/2014/main" id="{39BD8A10-9345-4588-BEEC-E86D012DDA4D}"/>
              </a:ext>
            </a:extLst>
          </p:cNvPr>
          <p:cNvSpPr txBox="1"/>
          <p:nvPr/>
        </p:nvSpPr>
        <p:spPr>
          <a:xfrm>
            <a:off x="3267962" y="4994713"/>
            <a:ext cx="2990598" cy="843821"/>
          </a:xfrm>
          <a:prstGeom prst="rect">
            <a:avLst/>
          </a:prstGeom>
        </p:spPr>
        <p:txBody>
          <a:bodyPr vert="horz" wrap="square" lIns="0" tIns="12700" rIns="0" bIns="0" rtlCol="0">
            <a:spAutoFit/>
          </a:bodyPr>
          <a:lstStyle/>
          <a:p>
            <a:pPr algn="just"/>
            <a:r>
              <a:rPr lang="da-DK" sz="1400" b="1">
                <a:solidFill>
                  <a:schemeClr val="tx2">
                    <a:lumMod val="60000"/>
                    <a:lumOff val="40000"/>
                  </a:schemeClr>
                </a:solidFill>
                <a:latin typeface="Roboto-Medium"/>
              </a:rPr>
              <a:t>PLEJESENG </a:t>
            </a:r>
            <a:r>
              <a:rPr lang="da-DK" sz="1000">
                <a:latin typeface="Roboto-Medium"/>
              </a:rPr>
              <a:t>Plejesengen anvendes til at  understøtte borgers ressourcer, så denne får mulighed for at være så aktiv som muligt i forflytningssituationer samt skabe en passende arbejdshøjde for hjælperen.</a:t>
            </a:r>
          </a:p>
        </p:txBody>
      </p:sp>
      <p:pic>
        <p:nvPicPr>
          <p:cNvPr id="6" name="Slika 5">
            <a:extLst>
              <a:ext uri="{FF2B5EF4-FFF2-40B4-BE49-F238E27FC236}">
                <a16:creationId xmlns:a16="http://schemas.microsoft.com/office/drawing/2014/main" id="{F745EE7F-9B1B-4EDF-A434-2F1C56F408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697" y="4813987"/>
            <a:ext cx="2009563" cy="1078579"/>
          </a:xfrm>
          <a:prstGeom prst="rect">
            <a:avLst/>
          </a:prstGeom>
        </p:spPr>
      </p:pic>
      <p:cxnSp>
        <p:nvCxnSpPr>
          <p:cNvPr id="20" name="Ravni poveznik 19">
            <a:extLst>
              <a:ext uri="{FF2B5EF4-FFF2-40B4-BE49-F238E27FC236}">
                <a16:creationId xmlns:a16="http://schemas.microsoft.com/office/drawing/2014/main" id="{E5B3293D-5D63-4825-8B79-978C30CF44C5}"/>
              </a:ext>
            </a:extLst>
          </p:cNvPr>
          <p:cNvCxnSpPr/>
          <p:nvPr/>
        </p:nvCxnSpPr>
        <p:spPr>
          <a:xfrm>
            <a:off x="550984" y="4813987"/>
            <a:ext cx="0" cy="948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vni poveznik 20">
            <a:extLst>
              <a:ext uri="{FF2B5EF4-FFF2-40B4-BE49-F238E27FC236}">
                <a16:creationId xmlns:a16="http://schemas.microsoft.com/office/drawing/2014/main" id="{8CBEF232-61A5-44E0-8387-E04CF07901D5}"/>
              </a:ext>
            </a:extLst>
          </p:cNvPr>
          <p:cNvCxnSpPr/>
          <p:nvPr/>
        </p:nvCxnSpPr>
        <p:spPr>
          <a:xfrm>
            <a:off x="545123" y="6329977"/>
            <a:ext cx="0" cy="948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avni poveznik 23">
            <a:extLst>
              <a:ext uri="{FF2B5EF4-FFF2-40B4-BE49-F238E27FC236}">
                <a16:creationId xmlns:a16="http://schemas.microsoft.com/office/drawing/2014/main" id="{7456D2B6-B6F5-4E15-AEE6-8CFC96BB60D7}"/>
              </a:ext>
            </a:extLst>
          </p:cNvPr>
          <p:cNvCxnSpPr/>
          <p:nvPr/>
        </p:nvCxnSpPr>
        <p:spPr>
          <a:xfrm>
            <a:off x="533400" y="7931688"/>
            <a:ext cx="0" cy="948545"/>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Slika 27">
            <a:extLst>
              <a:ext uri="{FF2B5EF4-FFF2-40B4-BE49-F238E27FC236}">
                <a16:creationId xmlns:a16="http://schemas.microsoft.com/office/drawing/2014/main" id="{17522764-DCEF-4051-83D0-60B638524C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7757902"/>
            <a:ext cx="1780963" cy="1339246"/>
          </a:xfrm>
          <a:prstGeom prst="rect">
            <a:avLst/>
          </a:prstGeom>
        </p:spPr>
      </p:pic>
      <p:sp>
        <p:nvSpPr>
          <p:cNvPr id="29" name="object 9">
            <a:extLst>
              <a:ext uri="{FF2B5EF4-FFF2-40B4-BE49-F238E27FC236}">
                <a16:creationId xmlns:a16="http://schemas.microsoft.com/office/drawing/2014/main" id="{35D14E6A-6B76-48BD-ABEA-9C79E98A5125}"/>
              </a:ext>
            </a:extLst>
          </p:cNvPr>
          <p:cNvSpPr txBox="1"/>
          <p:nvPr/>
        </p:nvSpPr>
        <p:spPr>
          <a:xfrm>
            <a:off x="3207434" y="7931688"/>
            <a:ext cx="3027680" cy="1305486"/>
          </a:xfrm>
          <a:prstGeom prst="rect">
            <a:avLst/>
          </a:prstGeom>
        </p:spPr>
        <p:txBody>
          <a:bodyPr vert="horz" wrap="square" lIns="0" tIns="12700" rIns="0" bIns="0" rtlCol="0">
            <a:spAutoFit/>
          </a:bodyPr>
          <a:lstStyle/>
          <a:p>
            <a:pPr algn="just"/>
            <a:r>
              <a:rPr lang="da-DK" sz="1400" b="1">
                <a:solidFill>
                  <a:schemeClr val="tx2">
                    <a:lumMod val="60000"/>
                    <a:lumOff val="40000"/>
                  </a:schemeClr>
                </a:solidFill>
                <a:latin typeface="Roboto-Medium"/>
              </a:rPr>
              <a:t>GLIDEVENDEMADRASSER</a:t>
            </a:r>
            <a:r>
              <a:rPr lang="da-DK" sz="1000">
                <a:latin typeface="Roboto-Medium"/>
              </a:rPr>
              <a:t> </a:t>
            </a:r>
            <a:r>
              <a:rPr lang="da-DK" sz="1000" err="1">
                <a:latin typeface="Roboto-Medium"/>
              </a:rPr>
              <a:t>Glidevendemadrasser</a:t>
            </a:r>
            <a:r>
              <a:rPr lang="da-DK" sz="1000">
                <a:latin typeface="Roboto-Medium"/>
              </a:rPr>
              <a:t> ligger fast i sengen og er et forflytningssystem, der er anvendes til vending, lejring og forflytning af borgere med omfattende funktionsnedsættelse, høj vægt, smerter eller tryksår. Består af en glidemadras og et glidelagen, der gør lejring, vending og forflytning i alle 4 retninger lettere. Kan bruges manuelt eller med gulv- eller loftlift. </a:t>
            </a:r>
            <a:endParaRPr sz="1000">
              <a:latin typeface="Montserrat"/>
              <a:cs typeface="Montserrat"/>
            </a:endParaRPr>
          </a:p>
        </p:txBody>
      </p:sp>
      <p:sp>
        <p:nvSpPr>
          <p:cNvPr id="4" name="Rezervirano mjesto broja slajda 3">
            <a:extLst>
              <a:ext uri="{FF2B5EF4-FFF2-40B4-BE49-F238E27FC236}">
                <a16:creationId xmlns:a16="http://schemas.microsoft.com/office/drawing/2014/main" id="{68B0CD4C-637C-4EEE-AD85-4C06CD1B2413}"/>
              </a:ext>
            </a:extLst>
          </p:cNvPr>
          <p:cNvSpPr>
            <a:spLocks noGrp="1"/>
          </p:cNvSpPr>
          <p:nvPr>
            <p:ph type="sldNum" sz="quarter" idx="7"/>
          </p:nvPr>
        </p:nvSpPr>
        <p:spPr/>
        <p:txBody>
          <a:bodyPr/>
          <a:lstStyle/>
          <a:p>
            <a:fld id="{B6F15528-21DE-4FAA-801E-634DDDAF4B2B}" type="slidenum">
              <a:rPr lang="hr-HR" smtClean="0"/>
              <a:t>11</a:t>
            </a:fld>
            <a:endParaRPr lang="hr-H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350235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320601"/>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sz="2000">
                <a:latin typeface="Open Sans"/>
                <a:cs typeface="Open Sans"/>
              </a:rPr>
              <a:t>Hjælpemidler til forflytning</a:t>
            </a:r>
            <a:endParaRPr lang="da-DK" sz="2000"/>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pic>
        <p:nvPicPr>
          <p:cNvPr id="11" name="Slika 10">
            <a:extLst>
              <a:ext uri="{FF2B5EF4-FFF2-40B4-BE49-F238E27FC236}">
                <a16:creationId xmlns:a16="http://schemas.microsoft.com/office/drawing/2014/main" id="{09A6E5F6-332D-48B8-80E3-0B0D537718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5821772"/>
            <a:ext cx="1910400" cy="1067232"/>
          </a:xfrm>
          <a:prstGeom prst="rect">
            <a:avLst/>
          </a:prstGeom>
        </p:spPr>
      </p:pic>
      <p:sp>
        <p:nvSpPr>
          <p:cNvPr id="15" name="Pravokutnik 14">
            <a:extLst>
              <a:ext uri="{FF2B5EF4-FFF2-40B4-BE49-F238E27FC236}">
                <a16:creationId xmlns:a16="http://schemas.microsoft.com/office/drawing/2014/main" id="{95579633-735B-44F9-B497-D78B9DF31F0D}"/>
              </a:ext>
            </a:extLst>
          </p:cNvPr>
          <p:cNvSpPr/>
          <p:nvPr/>
        </p:nvSpPr>
        <p:spPr>
          <a:xfrm>
            <a:off x="2346599" y="5754856"/>
            <a:ext cx="4076700" cy="769441"/>
          </a:xfrm>
          <a:prstGeom prst="rect">
            <a:avLst/>
          </a:prstGeom>
        </p:spPr>
        <p:txBody>
          <a:bodyPr wrap="square">
            <a:spAutoFit/>
          </a:bodyPr>
          <a:lstStyle/>
          <a:p>
            <a:pPr algn="just"/>
            <a:r>
              <a:rPr lang="da-DK" sz="1400" b="1">
                <a:solidFill>
                  <a:schemeClr val="tx2">
                    <a:lumMod val="60000"/>
                    <a:lumOff val="40000"/>
                  </a:schemeClr>
                </a:solidFill>
                <a:latin typeface="Roboto-Medium"/>
              </a:rPr>
              <a:t>RAIZER</a:t>
            </a:r>
            <a:r>
              <a:rPr lang="da-DK" sz="1000" b="1">
                <a:solidFill>
                  <a:schemeClr val="tx2">
                    <a:lumMod val="60000"/>
                    <a:lumOff val="40000"/>
                  </a:schemeClr>
                </a:solidFill>
                <a:latin typeface="Roboto-Medium"/>
              </a:rPr>
              <a:t> </a:t>
            </a:r>
            <a:r>
              <a:rPr lang="da-DK" sz="1000" b="0" i="0">
                <a:solidFill>
                  <a:srgbClr val="313537"/>
                </a:solidFill>
                <a:effectLst/>
                <a:latin typeface="Roboto-Medium"/>
              </a:rPr>
              <a:t>Den batteridrevne mobile løftestol </a:t>
            </a:r>
            <a:r>
              <a:rPr lang="da-DK" sz="1000" b="0" i="0" err="1">
                <a:solidFill>
                  <a:srgbClr val="313537"/>
                </a:solidFill>
                <a:effectLst/>
                <a:latin typeface="Roboto-Medium"/>
              </a:rPr>
              <a:t>Raizer</a:t>
            </a:r>
            <a:r>
              <a:rPr lang="da-DK" sz="1000" b="0" i="0">
                <a:solidFill>
                  <a:srgbClr val="313537"/>
                </a:solidFill>
                <a:effectLst/>
                <a:latin typeface="Roboto-Medium"/>
              </a:rPr>
              <a:t> hjælper en liggende person op til næsten stående stilling på få minutter. Der kræves kun begrænset fysisk indsats fra hjælperen udover en støttende hånd. </a:t>
            </a:r>
            <a:endParaRPr lang="da-DK" sz="1000">
              <a:latin typeface="Roboto-Medium"/>
            </a:endParaRPr>
          </a:p>
        </p:txBody>
      </p:sp>
      <p:cxnSp>
        <p:nvCxnSpPr>
          <p:cNvPr id="20" name="Ravni poveznik 19">
            <a:extLst>
              <a:ext uri="{FF2B5EF4-FFF2-40B4-BE49-F238E27FC236}">
                <a16:creationId xmlns:a16="http://schemas.microsoft.com/office/drawing/2014/main" id="{47535845-F34D-432F-995C-C6C5C2ABED1B}"/>
              </a:ext>
            </a:extLst>
          </p:cNvPr>
          <p:cNvCxnSpPr/>
          <p:nvPr/>
        </p:nvCxnSpPr>
        <p:spPr>
          <a:xfrm>
            <a:off x="497599" y="2877666"/>
            <a:ext cx="0" cy="948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vni poveznik 20">
            <a:extLst>
              <a:ext uri="{FF2B5EF4-FFF2-40B4-BE49-F238E27FC236}">
                <a16:creationId xmlns:a16="http://schemas.microsoft.com/office/drawing/2014/main" id="{628502B0-443B-4C33-A5B2-91B86B8CFE0F}"/>
              </a:ext>
            </a:extLst>
          </p:cNvPr>
          <p:cNvCxnSpPr/>
          <p:nvPr/>
        </p:nvCxnSpPr>
        <p:spPr>
          <a:xfrm>
            <a:off x="497599" y="4335346"/>
            <a:ext cx="0" cy="948545"/>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Slika 28">
            <a:extLst>
              <a:ext uri="{FF2B5EF4-FFF2-40B4-BE49-F238E27FC236}">
                <a16:creationId xmlns:a16="http://schemas.microsoft.com/office/drawing/2014/main" id="{D84B0A76-52E0-4005-9E80-1CE5B6F0FE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4339582"/>
            <a:ext cx="927674" cy="1011861"/>
          </a:xfrm>
          <a:prstGeom prst="rect">
            <a:avLst/>
          </a:prstGeom>
        </p:spPr>
      </p:pic>
      <p:sp>
        <p:nvSpPr>
          <p:cNvPr id="30" name="object 9">
            <a:extLst>
              <a:ext uri="{FF2B5EF4-FFF2-40B4-BE49-F238E27FC236}">
                <a16:creationId xmlns:a16="http://schemas.microsoft.com/office/drawing/2014/main" id="{599945BE-2BB6-445F-91DE-BDF86DBAEF45}"/>
              </a:ext>
            </a:extLst>
          </p:cNvPr>
          <p:cNvSpPr txBox="1"/>
          <p:nvPr/>
        </p:nvSpPr>
        <p:spPr>
          <a:xfrm>
            <a:off x="2422995" y="4330951"/>
            <a:ext cx="3866435" cy="997709"/>
          </a:xfrm>
          <a:prstGeom prst="rect">
            <a:avLst/>
          </a:prstGeom>
        </p:spPr>
        <p:txBody>
          <a:bodyPr vert="horz" wrap="square" lIns="0" tIns="12700" rIns="0" bIns="0" rtlCol="0">
            <a:spAutoFit/>
          </a:bodyPr>
          <a:lstStyle/>
          <a:p>
            <a:pPr algn="just"/>
            <a:r>
              <a:rPr lang="da-DK" sz="1400" b="1">
                <a:solidFill>
                  <a:schemeClr val="tx2">
                    <a:lumMod val="60000"/>
                    <a:lumOff val="40000"/>
                  </a:schemeClr>
                </a:solidFill>
                <a:latin typeface="Roboto-Medium"/>
              </a:rPr>
              <a:t>KOMFORTKØRESTOL </a:t>
            </a:r>
            <a:r>
              <a:rPr lang="da-DK" sz="1000">
                <a:latin typeface="Roboto-Medium"/>
              </a:rPr>
              <a:t>Komfortkørestolen er et </a:t>
            </a:r>
            <a:r>
              <a:rPr lang="da-DK" sz="1000" err="1">
                <a:latin typeface="Roboto-Medium"/>
              </a:rPr>
              <a:t>hjælpe-middel</a:t>
            </a:r>
            <a:r>
              <a:rPr lang="da-DK" sz="1000">
                <a:latin typeface="Roboto-Medium"/>
              </a:rPr>
              <a:t> til kørestolsbrugere, som har behov for flere indstillings-muligheder end  i en almindelig kørestol. </a:t>
            </a:r>
          </a:p>
          <a:p>
            <a:r>
              <a:rPr lang="da-DK" sz="1000">
                <a:latin typeface="Roboto-Medium"/>
              </a:rPr>
              <a:t>Kørestolen kan indstilles, mens borger sidder i den, så det er let at skifte siddestilling i løbet af dagen fx i forbindelse med hvil og for at undgå tryksår.</a:t>
            </a:r>
          </a:p>
        </p:txBody>
      </p:sp>
      <p:cxnSp>
        <p:nvCxnSpPr>
          <p:cNvPr id="31" name="Ravni poveznik 30">
            <a:extLst>
              <a:ext uri="{FF2B5EF4-FFF2-40B4-BE49-F238E27FC236}">
                <a16:creationId xmlns:a16="http://schemas.microsoft.com/office/drawing/2014/main" id="{51E191D0-D080-4968-B831-6D1927CF2470}"/>
              </a:ext>
            </a:extLst>
          </p:cNvPr>
          <p:cNvCxnSpPr/>
          <p:nvPr/>
        </p:nvCxnSpPr>
        <p:spPr>
          <a:xfrm>
            <a:off x="497599" y="5864975"/>
            <a:ext cx="0" cy="948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Ravni poveznik 34">
            <a:extLst>
              <a:ext uri="{FF2B5EF4-FFF2-40B4-BE49-F238E27FC236}">
                <a16:creationId xmlns:a16="http://schemas.microsoft.com/office/drawing/2014/main" id="{3660073B-B66E-44D7-8C38-703EDF9D5314}"/>
              </a:ext>
            </a:extLst>
          </p:cNvPr>
          <p:cNvCxnSpPr/>
          <p:nvPr/>
        </p:nvCxnSpPr>
        <p:spPr>
          <a:xfrm>
            <a:off x="497599" y="7315200"/>
            <a:ext cx="0" cy="948545"/>
          </a:xfrm>
          <a:prstGeom prst="line">
            <a:avLst/>
          </a:prstGeom>
        </p:spPr>
        <p:style>
          <a:lnRef idx="1">
            <a:schemeClr val="accent1"/>
          </a:lnRef>
          <a:fillRef idx="0">
            <a:schemeClr val="accent1"/>
          </a:fillRef>
          <a:effectRef idx="0">
            <a:schemeClr val="accent1"/>
          </a:effectRef>
          <a:fontRef idx="minor">
            <a:schemeClr val="tx1"/>
          </a:fontRef>
        </p:style>
      </p:cxnSp>
      <p:pic>
        <p:nvPicPr>
          <p:cNvPr id="37" name="Slika 36">
            <a:extLst>
              <a:ext uri="{FF2B5EF4-FFF2-40B4-BE49-F238E27FC236}">
                <a16:creationId xmlns:a16="http://schemas.microsoft.com/office/drawing/2014/main" id="{B3ABC863-DAE5-4AE0-9C8B-E5C2F58247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820" y="2790653"/>
            <a:ext cx="1543233" cy="1122570"/>
          </a:xfrm>
          <a:prstGeom prst="rect">
            <a:avLst/>
          </a:prstGeom>
          <a:ln>
            <a:noFill/>
          </a:ln>
          <a:effectLst>
            <a:softEdge rad="112500"/>
          </a:effectLst>
        </p:spPr>
      </p:pic>
      <p:sp>
        <p:nvSpPr>
          <p:cNvPr id="38" name="object 9">
            <a:extLst>
              <a:ext uri="{FF2B5EF4-FFF2-40B4-BE49-F238E27FC236}">
                <a16:creationId xmlns:a16="http://schemas.microsoft.com/office/drawing/2014/main" id="{24EC9C7B-23A4-4A32-AE65-820EF0FD7439}"/>
              </a:ext>
            </a:extLst>
          </p:cNvPr>
          <p:cNvSpPr txBox="1"/>
          <p:nvPr/>
        </p:nvSpPr>
        <p:spPr>
          <a:xfrm>
            <a:off x="2381964" y="3013232"/>
            <a:ext cx="3866436" cy="536044"/>
          </a:xfrm>
          <a:prstGeom prst="rect">
            <a:avLst/>
          </a:prstGeom>
        </p:spPr>
        <p:txBody>
          <a:bodyPr vert="horz" wrap="square" lIns="0" tIns="12700" rIns="0" bIns="0" rtlCol="0">
            <a:spAutoFit/>
          </a:bodyPr>
          <a:lstStyle/>
          <a:p>
            <a:pPr algn="just"/>
            <a:r>
              <a:rPr lang="da-DK" sz="1400" b="1">
                <a:solidFill>
                  <a:schemeClr val="tx2">
                    <a:lumMod val="60000"/>
                    <a:lumOff val="40000"/>
                  </a:schemeClr>
                </a:solidFill>
                <a:latin typeface="Roboto-Medium"/>
              </a:rPr>
              <a:t>LEJRINGSRULLE</a:t>
            </a:r>
            <a:r>
              <a:rPr lang="da-DK" sz="1000">
                <a:latin typeface="Roboto-Medium"/>
              </a:rPr>
              <a:t> Lejringsrullen formes og tilpasses efter borger. Den anvendes til at lejre borger fx på siden, hvor den giver støtte og tryghed.</a:t>
            </a:r>
          </a:p>
        </p:txBody>
      </p:sp>
      <p:pic>
        <p:nvPicPr>
          <p:cNvPr id="5" name="Slika 4">
            <a:extLst>
              <a:ext uri="{FF2B5EF4-FFF2-40B4-BE49-F238E27FC236}">
                <a16:creationId xmlns:a16="http://schemas.microsoft.com/office/drawing/2014/main" id="{211811A9-7E31-4E80-BCA9-6FC4C7F6BA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4" y="7196655"/>
            <a:ext cx="696644" cy="1083409"/>
          </a:xfrm>
          <a:prstGeom prst="rect">
            <a:avLst/>
          </a:prstGeom>
        </p:spPr>
      </p:pic>
      <p:sp>
        <p:nvSpPr>
          <p:cNvPr id="24" name="Pravokutnik 23">
            <a:extLst>
              <a:ext uri="{FF2B5EF4-FFF2-40B4-BE49-F238E27FC236}">
                <a16:creationId xmlns:a16="http://schemas.microsoft.com/office/drawing/2014/main" id="{B3679DCD-96EB-452F-8793-F8F560B79852}"/>
              </a:ext>
            </a:extLst>
          </p:cNvPr>
          <p:cNvSpPr/>
          <p:nvPr/>
        </p:nvSpPr>
        <p:spPr>
          <a:xfrm>
            <a:off x="2317863" y="7315200"/>
            <a:ext cx="4076700" cy="1077218"/>
          </a:xfrm>
          <a:prstGeom prst="rect">
            <a:avLst/>
          </a:prstGeom>
        </p:spPr>
        <p:txBody>
          <a:bodyPr wrap="square">
            <a:spAutoFit/>
          </a:bodyPr>
          <a:lstStyle/>
          <a:p>
            <a:pPr algn="just" fontAlgn="auto"/>
            <a:r>
              <a:rPr lang="da-DK" sz="1400" b="1">
                <a:solidFill>
                  <a:schemeClr val="tx2">
                    <a:lumMod val="60000"/>
                    <a:lumOff val="40000"/>
                  </a:schemeClr>
                </a:solidFill>
                <a:latin typeface="Roboto-Medium"/>
              </a:rPr>
              <a:t>FORFLYTNINGSPLATFORM </a:t>
            </a:r>
            <a:r>
              <a:rPr lang="da-DK" sz="1000">
                <a:latin typeface="Roboto-Medium"/>
              </a:rPr>
              <a:t>Forflytningsplatformen giver borger mulighed for at udnytte egen muskelfunktion og den øger borgers sikkerhed i forflytningen, fordi der er et greb at rejse sig ved.</a:t>
            </a:r>
          </a:p>
          <a:p>
            <a:pPr algn="just" fontAlgn="auto"/>
            <a:r>
              <a:rPr lang="da-DK" sz="1000">
                <a:latin typeface="Roboto-Medium"/>
              </a:rPr>
              <a:t>Den anvendes til borgere, som har en sikker </a:t>
            </a:r>
            <a:r>
              <a:rPr lang="da-DK" sz="1000" err="1">
                <a:latin typeface="Roboto-Medium"/>
              </a:rPr>
              <a:t>standfunktion</a:t>
            </a:r>
            <a:r>
              <a:rPr lang="da-DK" sz="1000">
                <a:latin typeface="Roboto-Medium"/>
              </a:rPr>
              <a:t>, kropsstabilitet og som kan samarbejde. Anvendes til forflytninger til/fra siddende stilling mellem f.eks. seng og kørestol.</a:t>
            </a:r>
          </a:p>
        </p:txBody>
      </p:sp>
      <p:sp>
        <p:nvSpPr>
          <p:cNvPr id="7" name="Rezervirano mjesto broja slajda 6">
            <a:extLst>
              <a:ext uri="{FF2B5EF4-FFF2-40B4-BE49-F238E27FC236}">
                <a16:creationId xmlns:a16="http://schemas.microsoft.com/office/drawing/2014/main" id="{1B74DD31-E3D3-484F-8582-DA408B0418E5}"/>
              </a:ext>
            </a:extLst>
          </p:cNvPr>
          <p:cNvSpPr>
            <a:spLocks noGrp="1"/>
          </p:cNvSpPr>
          <p:nvPr>
            <p:ph type="sldNum" sz="quarter" idx="7"/>
          </p:nvPr>
        </p:nvSpPr>
        <p:spPr/>
        <p:txBody>
          <a:bodyPr/>
          <a:lstStyle/>
          <a:p>
            <a:fld id="{B6F15528-21DE-4FAA-801E-634DDDAF4B2B}" type="slidenum">
              <a:rPr lang="hr-HR" smtClean="0"/>
              <a:t>12</a:t>
            </a:fld>
            <a:endParaRPr lang="hr-H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356371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320601"/>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sz="2000">
                <a:latin typeface="Open Sans"/>
                <a:cs typeface="Open Sans"/>
              </a:rPr>
              <a:t>Hjælpemidler til forflytning</a:t>
            </a:r>
            <a:endParaRPr lang="da-DK" sz="2000"/>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15" name="Pravokutnik 14">
            <a:extLst>
              <a:ext uri="{FF2B5EF4-FFF2-40B4-BE49-F238E27FC236}">
                <a16:creationId xmlns:a16="http://schemas.microsoft.com/office/drawing/2014/main" id="{95579633-735B-44F9-B497-D78B9DF31F0D}"/>
              </a:ext>
            </a:extLst>
          </p:cNvPr>
          <p:cNvSpPr/>
          <p:nvPr/>
        </p:nvSpPr>
        <p:spPr>
          <a:xfrm>
            <a:off x="2332841" y="4721422"/>
            <a:ext cx="4076700" cy="615553"/>
          </a:xfrm>
          <a:prstGeom prst="rect">
            <a:avLst/>
          </a:prstGeom>
        </p:spPr>
        <p:txBody>
          <a:bodyPr wrap="square">
            <a:spAutoFit/>
          </a:bodyPr>
          <a:lstStyle/>
          <a:p>
            <a:pPr algn="just"/>
            <a:r>
              <a:rPr lang="da-DK" sz="1400" b="1">
                <a:solidFill>
                  <a:schemeClr val="tx2">
                    <a:lumMod val="60000"/>
                    <a:lumOff val="40000"/>
                  </a:schemeClr>
                </a:solidFill>
                <a:latin typeface="Roboto-Medium"/>
              </a:rPr>
              <a:t>LOFTLIFT</a:t>
            </a:r>
            <a:r>
              <a:rPr lang="da-DK" sz="1000" b="1">
                <a:solidFill>
                  <a:schemeClr val="tx2">
                    <a:lumMod val="60000"/>
                    <a:lumOff val="40000"/>
                  </a:schemeClr>
                </a:solidFill>
                <a:latin typeface="Roboto-Medium"/>
              </a:rPr>
              <a:t> </a:t>
            </a:r>
            <a:r>
              <a:rPr lang="da-DK" sz="1000" i="0" u="none" strike="noStrike">
                <a:solidFill>
                  <a:srgbClr val="313131"/>
                </a:solidFill>
                <a:effectLst/>
                <a:latin typeface="Roboto-Medium"/>
                <a:ea typeface="Roboto Medium" panose="02000000000000000000" pitchFamily="2" charset="0"/>
              </a:rPr>
              <a:t>Loftliften anvendes til forskellige forflytningsopgaver i kombination med sejl. Derudover kan </a:t>
            </a:r>
            <a:r>
              <a:rPr lang="da-DK" sz="1000" i="0" u="none" strike="noStrike" err="1">
                <a:solidFill>
                  <a:srgbClr val="313131"/>
                </a:solidFill>
                <a:effectLst/>
                <a:latin typeface="Roboto-Medium"/>
                <a:ea typeface="Roboto Medium" panose="02000000000000000000" pitchFamily="2" charset="0"/>
              </a:rPr>
              <a:t>glidevendemadras</a:t>
            </a:r>
            <a:r>
              <a:rPr lang="da-DK" sz="1000" i="0" u="none" strike="noStrike">
                <a:solidFill>
                  <a:srgbClr val="313131"/>
                </a:solidFill>
                <a:effectLst/>
                <a:latin typeface="Roboto-Medium"/>
                <a:ea typeface="Roboto Medium" panose="02000000000000000000" pitchFamily="2" charset="0"/>
              </a:rPr>
              <a:t> kobles på liften til vending og lejring af borger i seng.</a:t>
            </a:r>
            <a:endParaRPr lang="da-DK" sz="1000">
              <a:latin typeface="Roboto-Medium"/>
              <a:ea typeface="Roboto Medium" panose="02000000000000000000" pitchFamily="2" charset="0"/>
            </a:endParaRPr>
          </a:p>
        </p:txBody>
      </p:sp>
      <p:cxnSp>
        <p:nvCxnSpPr>
          <p:cNvPr id="20" name="Ravni poveznik 19">
            <a:extLst>
              <a:ext uri="{FF2B5EF4-FFF2-40B4-BE49-F238E27FC236}">
                <a16:creationId xmlns:a16="http://schemas.microsoft.com/office/drawing/2014/main" id="{47535845-F34D-432F-995C-C6C5C2ABED1B}"/>
              </a:ext>
            </a:extLst>
          </p:cNvPr>
          <p:cNvCxnSpPr/>
          <p:nvPr/>
        </p:nvCxnSpPr>
        <p:spPr>
          <a:xfrm>
            <a:off x="497599" y="2877666"/>
            <a:ext cx="0" cy="948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vni poveznik 20">
            <a:extLst>
              <a:ext uri="{FF2B5EF4-FFF2-40B4-BE49-F238E27FC236}">
                <a16:creationId xmlns:a16="http://schemas.microsoft.com/office/drawing/2014/main" id="{628502B0-443B-4C33-A5B2-91B86B8CFE0F}"/>
              </a:ext>
            </a:extLst>
          </p:cNvPr>
          <p:cNvCxnSpPr/>
          <p:nvPr/>
        </p:nvCxnSpPr>
        <p:spPr>
          <a:xfrm>
            <a:off x="497599" y="4554927"/>
            <a:ext cx="0" cy="948545"/>
          </a:xfrm>
          <a:prstGeom prst="line">
            <a:avLst/>
          </a:prstGeom>
        </p:spPr>
        <p:style>
          <a:lnRef idx="1">
            <a:schemeClr val="accent1"/>
          </a:lnRef>
          <a:fillRef idx="0">
            <a:schemeClr val="accent1"/>
          </a:fillRef>
          <a:effectRef idx="0">
            <a:schemeClr val="accent1"/>
          </a:effectRef>
          <a:fontRef idx="minor">
            <a:schemeClr val="tx1"/>
          </a:fontRef>
        </p:style>
      </p:cxnSp>
      <p:sp>
        <p:nvSpPr>
          <p:cNvPr id="34" name="Pravokutnik 33">
            <a:extLst>
              <a:ext uri="{FF2B5EF4-FFF2-40B4-BE49-F238E27FC236}">
                <a16:creationId xmlns:a16="http://schemas.microsoft.com/office/drawing/2014/main" id="{8078D522-088F-456A-B707-5F52A8456785}"/>
              </a:ext>
            </a:extLst>
          </p:cNvPr>
          <p:cNvSpPr/>
          <p:nvPr/>
        </p:nvSpPr>
        <p:spPr>
          <a:xfrm>
            <a:off x="2321120" y="3001086"/>
            <a:ext cx="4076700" cy="769441"/>
          </a:xfrm>
          <a:prstGeom prst="rect">
            <a:avLst/>
          </a:prstGeom>
        </p:spPr>
        <p:txBody>
          <a:bodyPr wrap="square">
            <a:spAutoFit/>
          </a:bodyPr>
          <a:lstStyle/>
          <a:p>
            <a:pPr algn="just"/>
            <a:r>
              <a:rPr lang="da-DK" sz="1400" b="1">
                <a:solidFill>
                  <a:schemeClr val="tx2">
                    <a:lumMod val="60000"/>
                    <a:lumOff val="40000"/>
                  </a:schemeClr>
                </a:solidFill>
                <a:latin typeface="Roboto-Medium"/>
              </a:rPr>
              <a:t>GULVLIFT </a:t>
            </a:r>
            <a:r>
              <a:rPr lang="da-DK" sz="1000">
                <a:latin typeface="Roboto-Medium"/>
              </a:rPr>
              <a:t>Gulvliften anvendes i kombination med sejl til borgere, som ikke kan stå eller forflytte sig fra f.eks. seng til stol eller når borger er faldet. Liften kan også løfte direkte fra gulv, hvis borger er faldet.</a:t>
            </a:r>
          </a:p>
        </p:txBody>
      </p:sp>
      <p:pic>
        <p:nvPicPr>
          <p:cNvPr id="24" name="Slika 23">
            <a:extLst>
              <a:ext uri="{FF2B5EF4-FFF2-40B4-BE49-F238E27FC236}">
                <a16:creationId xmlns:a16="http://schemas.microsoft.com/office/drawing/2014/main" id="{BAD109F9-2270-40AD-8AA3-D4902D0F63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282" y="2877666"/>
            <a:ext cx="1073262" cy="1203258"/>
          </a:xfrm>
          <a:prstGeom prst="rect">
            <a:avLst/>
          </a:prstGeom>
        </p:spPr>
      </p:pic>
      <p:pic>
        <p:nvPicPr>
          <p:cNvPr id="5" name="Slika 4">
            <a:extLst>
              <a:ext uri="{FF2B5EF4-FFF2-40B4-BE49-F238E27FC236}">
                <a16:creationId xmlns:a16="http://schemas.microsoft.com/office/drawing/2014/main" id="{1608A6DB-AF43-46CD-B8CA-4097284B33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372" y="4491856"/>
            <a:ext cx="920974" cy="1074687"/>
          </a:xfrm>
          <a:prstGeom prst="rect">
            <a:avLst/>
          </a:prstGeom>
        </p:spPr>
      </p:pic>
      <p:pic>
        <p:nvPicPr>
          <p:cNvPr id="16" name="Slika 15">
            <a:extLst>
              <a:ext uri="{FF2B5EF4-FFF2-40B4-BE49-F238E27FC236}">
                <a16:creationId xmlns:a16="http://schemas.microsoft.com/office/drawing/2014/main" id="{B8E8B3C7-9A98-4A45-BBB9-4E7A17167E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372" y="6108140"/>
            <a:ext cx="851852" cy="1221799"/>
          </a:xfrm>
          <a:prstGeom prst="rect">
            <a:avLst/>
          </a:prstGeom>
        </p:spPr>
      </p:pic>
      <p:sp>
        <p:nvSpPr>
          <p:cNvPr id="17" name="Pravokutnik 16">
            <a:extLst>
              <a:ext uri="{FF2B5EF4-FFF2-40B4-BE49-F238E27FC236}">
                <a16:creationId xmlns:a16="http://schemas.microsoft.com/office/drawing/2014/main" id="{B7DFEAFA-8C01-42F9-BD0B-DD09E9F17C44}"/>
              </a:ext>
            </a:extLst>
          </p:cNvPr>
          <p:cNvSpPr/>
          <p:nvPr/>
        </p:nvSpPr>
        <p:spPr>
          <a:xfrm>
            <a:off x="2321120" y="6208812"/>
            <a:ext cx="4076700" cy="923330"/>
          </a:xfrm>
          <a:prstGeom prst="rect">
            <a:avLst/>
          </a:prstGeom>
        </p:spPr>
        <p:txBody>
          <a:bodyPr wrap="square">
            <a:spAutoFit/>
          </a:bodyPr>
          <a:lstStyle/>
          <a:p>
            <a:pPr algn="just"/>
            <a:r>
              <a:rPr lang="da-DK" sz="1400" b="1">
                <a:solidFill>
                  <a:schemeClr val="tx2">
                    <a:lumMod val="60000"/>
                    <a:lumOff val="40000"/>
                  </a:schemeClr>
                </a:solidFill>
                <a:latin typeface="Roboto-Medium"/>
              </a:rPr>
              <a:t>SEJL </a:t>
            </a:r>
            <a:r>
              <a:rPr lang="da-DK" sz="1000" err="1">
                <a:latin typeface="Roboto-Medium"/>
              </a:rPr>
              <a:t>Sejl</a:t>
            </a:r>
            <a:r>
              <a:rPr lang="da-DK" sz="1000">
                <a:latin typeface="Roboto-Medium"/>
              </a:rPr>
              <a:t> anvendes til løft, forflytning og positionering af personer, der ikke selv kan forflytte sig fx fra seng til kørestol</a:t>
            </a:r>
          </a:p>
          <a:p>
            <a:pPr algn="just"/>
            <a:r>
              <a:rPr lang="da-DK" sz="1000">
                <a:latin typeface="Roboto-Medium"/>
              </a:rPr>
              <a:t>Det kan også bruges til løft og forflytninger fra f.eks. gulv </a:t>
            </a:r>
          </a:p>
          <a:p>
            <a:pPr algn="just"/>
            <a:r>
              <a:rPr lang="da-DK" sz="1000">
                <a:latin typeface="Roboto-Medium"/>
              </a:rPr>
              <a:t>Et korrekt sejl er en vigtig del af den gode forflytning for at sikre komfort, værdighed og sikkerhed for både borger og plejepersonale.</a:t>
            </a:r>
          </a:p>
        </p:txBody>
      </p:sp>
      <p:cxnSp>
        <p:nvCxnSpPr>
          <p:cNvPr id="18" name="Ravni poveznik 17">
            <a:extLst>
              <a:ext uri="{FF2B5EF4-FFF2-40B4-BE49-F238E27FC236}">
                <a16:creationId xmlns:a16="http://schemas.microsoft.com/office/drawing/2014/main" id="{11E2FB26-A0F6-4F89-9047-A607997262C5}"/>
              </a:ext>
            </a:extLst>
          </p:cNvPr>
          <p:cNvCxnSpPr/>
          <p:nvPr/>
        </p:nvCxnSpPr>
        <p:spPr>
          <a:xfrm>
            <a:off x="497599" y="6214255"/>
            <a:ext cx="0" cy="948545"/>
          </a:xfrm>
          <a:prstGeom prst="line">
            <a:avLst/>
          </a:prstGeom>
        </p:spPr>
        <p:style>
          <a:lnRef idx="1">
            <a:schemeClr val="accent1"/>
          </a:lnRef>
          <a:fillRef idx="0">
            <a:schemeClr val="accent1"/>
          </a:fillRef>
          <a:effectRef idx="0">
            <a:schemeClr val="accent1"/>
          </a:effectRef>
          <a:fontRef idx="minor">
            <a:schemeClr val="tx1"/>
          </a:fontRef>
        </p:style>
      </p:cxnSp>
      <p:sp>
        <p:nvSpPr>
          <p:cNvPr id="4" name="Rezervirano mjesto broja slajda 3">
            <a:extLst>
              <a:ext uri="{FF2B5EF4-FFF2-40B4-BE49-F238E27FC236}">
                <a16:creationId xmlns:a16="http://schemas.microsoft.com/office/drawing/2014/main" id="{7D188EA1-4992-4F01-ACB3-5281F05659D6}"/>
              </a:ext>
            </a:extLst>
          </p:cNvPr>
          <p:cNvSpPr>
            <a:spLocks noGrp="1"/>
          </p:cNvSpPr>
          <p:nvPr>
            <p:ph type="sldNum" sz="quarter" idx="7"/>
          </p:nvPr>
        </p:nvSpPr>
        <p:spPr>
          <a:xfrm>
            <a:off x="5596128" y="9354312"/>
            <a:ext cx="1787652" cy="502920"/>
          </a:xfrm>
        </p:spPr>
        <p:txBody>
          <a:bodyPr/>
          <a:lstStyle/>
          <a:p>
            <a:fld id="{B6F15528-21DE-4FAA-801E-634DDDAF4B2B}" type="slidenum">
              <a:rPr lang="hr-HR" smtClean="0"/>
              <a:t>13</a:t>
            </a:fld>
            <a:endParaRPr lang="hr-H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281985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a:extLst>
              <a:ext uri="{FF2B5EF4-FFF2-40B4-BE49-F238E27FC236}">
                <a16:creationId xmlns:a16="http://schemas.microsoft.com/office/drawing/2014/main" id="{111E2547-1130-4C79-8C0E-429928C26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108" y="-265308"/>
            <a:ext cx="11248708" cy="10490368"/>
          </a:xfrm>
          <a:prstGeom prst="rect">
            <a:avLst/>
          </a:prstGeom>
        </p:spPr>
      </p:pic>
      <p:sp>
        <p:nvSpPr>
          <p:cNvPr id="2" name="object 2"/>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lang="da-DK" sz="800">
                <a:latin typeface="Avenir Next"/>
                <a:cs typeface="Avenir Next"/>
              </a:rPr>
              <a:t>4</a:t>
            </a:r>
          </a:p>
        </p:txBody>
      </p:sp>
      <p:sp>
        <p:nvSpPr>
          <p:cNvPr id="3" name="object 3"/>
          <p:cNvSpPr/>
          <p:nvPr/>
        </p:nvSpPr>
        <p:spPr>
          <a:xfrm>
            <a:off x="345440" y="9611868"/>
            <a:ext cx="927684" cy="1946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51086" y="5176858"/>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solidFill>
            <a:srgbClr val="FFFFFF"/>
          </a:solidFill>
        </p:spPr>
        <p:txBody>
          <a:bodyPr wrap="square" lIns="0" tIns="0" rIns="0" bIns="0" rtlCol="0"/>
          <a:lstStyle/>
          <a:p>
            <a:r>
              <a:rPr lang="da-DK" b="1">
                <a:solidFill>
                  <a:srgbClr val="4C92AB"/>
                </a:solidFill>
                <a:latin typeface="Open Sans"/>
                <a:cs typeface="Open Sans"/>
              </a:rPr>
              <a:t>                                                                            </a:t>
            </a:r>
          </a:p>
          <a:p>
            <a:endParaRPr lang="hr-HR" b="1">
              <a:solidFill>
                <a:srgbClr val="4C92AB"/>
              </a:solidFill>
              <a:latin typeface="Open Sans"/>
              <a:cs typeface="Open Sans"/>
            </a:endParaRPr>
          </a:p>
          <a:p>
            <a:endParaRPr lang="hr-HR" b="1">
              <a:solidFill>
                <a:srgbClr val="4C92AB"/>
              </a:solidFill>
              <a:latin typeface="Open Sans"/>
              <a:cs typeface="Open Sans"/>
            </a:endParaRPr>
          </a:p>
          <a:p>
            <a:r>
              <a:rPr lang="da-DK" b="1">
                <a:solidFill>
                  <a:srgbClr val="4C92AB"/>
                </a:solidFill>
                <a:latin typeface="Open Sans"/>
                <a:cs typeface="Open Sans"/>
              </a:rPr>
              <a:t>                                                                               </a:t>
            </a:r>
          </a:p>
          <a:p>
            <a:r>
              <a:rPr lang="da-DK" b="1">
                <a:solidFill>
                  <a:srgbClr val="4C92AB"/>
                </a:solidFill>
                <a:latin typeface="Open Sans"/>
                <a:cs typeface="Open Sans"/>
              </a:rPr>
              <a:t>                                                                          3</a:t>
            </a:r>
          </a:p>
        </p:txBody>
      </p:sp>
      <p:sp>
        <p:nvSpPr>
          <p:cNvPr id="6" name="object 6"/>
          <p:cNvSpPr/>
          <p:nvPr/>
        </p:nvSpPr>
        <p:spPr>
          <a:xfrm>
            <a:off x="771868" y="313054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ln w="12699">
            <a:solidFill>
              <a:srgbClr val="1C61B2"/>
            </a:solidFill>
          </a:ln>
        </p:spPr>
        <p:txBody>
          <a:bodyPr wrap="square" lIns="0" tIns="0" rIns="0" bIns="0" rtlCol="0"/>
          <a:lstStyle/>
          <a:p>
            <a:endParaRPr/>
          </a:p>
        </p:txBody>
      </p:sp>
      <p:sp>
        <p:nvSpPr>
          <p:cNvPr id="7" name="object 7"/>
          <p:cNvSpPr txBox="1"/>
          <p:nvPr/>
        </p:nvSpPr>
        <p:spPr>
          <a:xfrm>
            <a:off x="2019525" y="5905293"/>
            <a:ext cx="3495332" cy="879728"/>
          </a:xfrm>
          <a:prstGeom prst="rect">
            <a:avLst/>
          </a:prstGeom>
        </p:spPr>
        <p:txBody>
          <a:bodyPr vert="horz" wrap="square" lIns="0" tIns="134620" rIns="0" bIns="0" rtlCol="0">
            <a:spAutoFit/>
          </a:bodyPr>
          <a:lstStyle/>
          <a:p>
            <a:pPr marL="12700" marR="5080" algn="ctr">
              <a:lnSpc>
                <a:spcPts val="5800"/>
              </a:lnSpc>
              <a:spcBef>
                <a:spcPts val="1060"/>
              </a:spcBef>
            </a:pPr>
            <a:r>
              <a:rPr lang="da-DK" sz="5600" b="1">
                <a:solidFill>
                  <a:srgbClr val="1C61B3"/>
                </a:solidFill>
                <a:latin typeface="Open Sans"/>
                <a:cs typeface="Open Sans"/>
              </a:rPr>
              <a:t>Kapitel </a:t>
            </a:r>
          </a:p>
        </p:txBody>
      </p:sp>
      <p:sp>
        <p:nvSpPr>
          <p:cNvPr id="8" name="object 8"/>
          <p:cNvSpPr/>
          <p:nvPr/>
        </p:nvSpPr>
        <p:spPr>
          <a:xfrm>
            <a:off x="5225755" y="6102027"/>
            <a:ext cx="612140" cy="612140"/>
          </a:xfrm>
          <a:custGeom>
            <a:avLst/>
            <a:gdLst/>
            <a:ahLst/>
            <a:cxnLst/>
            <a:rect l="l" t="t" r="r" b="b"/>
            <a:pathLst>
              <a:path w="612139" h="612139">
                <a:moveTo>
                  <a:pt x="305866" y="611733"/>
                </a:moveTo>
                <a:lnTo>
                  <a:pt x="355479" y="607730"/>
                </a:lnTo>
                <a:lnTo>
                  <a:pt x="402543" y="596140"/>
                </a:lnTo>
                <a:lnTo>
                  <a:pt x="446428" y="577592"/>
                </a:lnTo>
                <a:lnTo>
                  <a:pt x="486506" y="552718"/>
                </a:lnTo>
                <a:lnTo>
                  <a:pt x="522146" y="522146"/>
                </a:lnTo>
                <a:lnTo>
                  <a:pt x="552718" y="486506"/>
                </a:lnTo>
                <a:lnTo>
                  <a:pt x="577592" y="446428"/>
                </a:lnTo>
                <a:lnTo>
                  <a:pt x="596140" y="402543"/>
                </a:lnTo>
                <a:lnTo>
                  <a:pt x="607730" y="355479"/>
                </a:lnTo>
                <a:lnTo>
                  <a:pt x="611733" y="305866"/>
                </a:lnTo>
                <a:lnTo>
                  <a:pt x="607730" y="256254"/>
                </a:lnTo>
                <a:lnTo>
                  <a:pt x="596140" y="209190"/>
                </a:lnTo>
                <a:lnTo>
                  <a:pt x="577592" y="165304"/>
                </a:lnTo>
                <a:lnTo>
                  <a:pt x="552718" y="125227"/>
                </a:lnTo>
                <a:lnTo>
                  <a:pt x="522146" y="89587"/>
                </a:lnTo>
                <a:lnTo>
                  <a:pt x="486506" y="59015"/>
                </a:lnTo>
                <a:lnTo>
                  <a:pt x="446428" y="34140"/>
                </a:lnTo>
                <a:lnTo>
                  <a:pt x="402543" y="15593"/>
                </a:lnTo>
                <a:lnTo>
                  <a:pt x="355479" y="4003"/>
                </a:lnTo>
                <a:lnTo>
                  <a:pt x="305866" y="0"/>
                </a:lnTo>
                <a:lnTo>
                  <a:pt x="256254" y="4003"/>
                </a:lnTo>
                <a:lnTo>
                  <a:pt x="209190" y="15593"/>
                </a:lnTo>
                <a:lnTo>
                  <a:pt x="165304" y="34140"/>
                </a:lnTo>
                <a:lnTo>
                  <a:pt x="125227" y="59015"/>
                </a:lnTo>
                <a:lnTo>
                  <a:pt x="89587" y="89587"/>
                </a:lnTo>
                <a:lnTo>
                  <a:pt x="59015" y="125227"/>
                </a:lnTo>
                <a:lnTo>
                  <a:pt x="34140" y="165304"/>
                </a:lnTo>
                <a:lnTo>
                  <a:pt x="15593" y="209190"/>
                </a:lnTo>
                <a:lnTo>
                  <a:pt x="4003" y="256254"/>
                </a:lnTo>
                <a:lnTo>
                  <a:pt x="0" y="305866"/>
                </a:lnTo>
                <a:lnTo>
                  <a:pt x="4003" y="355479"/>
                </a:lnTo>
                <a:lnTo>
                  <a:pt x="15593" y="402543"/>
                </a:lnTo>
                <a:lnTo>
                  <a:pt x="34140" y="446428"/>
                </a:lnTo>
                <a:lnTo>
                  <a:pt x="59015" y="486506"/>
                </a:lnTo>
                <a:lnTo>
                  <a:pt x="89587" y="522146"/>
                </a:lnTo>
                <a:lnTo>
                  <a:pt x="125227" y="552718"/>
                </a:lnTo>
                <a:lnTo>
                  <a:pt x="165304" y="577592"/>
                </a:lnTo>
                <a:lnTo>
                  <a:pt x="209190" y="596140"/>
                </a:lnTo>
                <a:lnTo>
                  <a:pt x="256254" y="607730"/>
                </a:lnTo>
                <a:lnTo>
                  <a:pt x="305866" y="611733"/>
                </a:lnTo>
                <a:close/>
              </a:path>
            </a:pathLst>
          </a:custGeom>
          <a:ln w="25400">
            <a:solidFill>
              <a:srgbClr val="4C92AB"/>
            </a:solidFill>
          </a:ln>
        </p:spPr>
        <p:txBody>
          <a:bodyPr wrap="square" lIns="0" tIns="0" rIns="0" bIns="0" rtlCol="0"/>
          <a:lstStyle/>
          <a:p>
            <a:endParaRPr/>
          </a:p>
        </p:txBody>
      </p:sp>
      <p:sp>
        <p:nvSpPr>
          <p:cNvPr id="9" name="object 9"/>
          <p:cNvSpPr txBox="1"/>
          <p:nvPr/>
        </p:nvSpPr>
        <p:spPr>
          <a:xfrm>
            <a:off x="1600200" y="7498968"/>
            <a:ext cx="4670475" cy="443711"/>
          </a:xfrm>
          <a:prstGeom prst="rect">
            <a:avLst/>
          </a:prstGeom>
        </p:spPr>
        <p:txBody>
          <a:bodyPr vert="horz" wrap="square" lIns="0" tIns="12700" rIns="0" bIns="0" rtlCol="0">
            <a:spAutoFit/>
          </a:bodyPr>
          <a:lstStyle/>
          <a:p>
            <a:pPr marR="9525" algn="ctr">
              <a:lnSpc>
                <a:spcPct val="100000"/>
              </a:lnSpc>
              <a:spcBef>
                <a:spcPts val="100"/>
              </a:spcBef>
            </a:pPr>
            <a:r>
              <a:rPr lang="da-DK" sz="2800" i="1">
                <a:solidFill>
                  <a:srgbClr val="1C61B3"/>
                </a:solidFill>
                <a:latin typeface="Open Sans"/>
                <a:cs typeface="Open Sans"/>
              </a:rPr>
              <a:t>Arbejdsstillinger og ergonomi</a:t>
            </a:r>
          </a:p>
        </p:txBody>
      </p:sp>
      <p:sp>
        <p:nvSpPr>
          <p:cNvPr id="10" name="object 9">
            <a:extLst>
              <a:ext uri="{FF2B5EF4-FFF2-40B4-BE49-F238E27FC236}">
                <a16:creationId xmlns:a16="http://schemas.microsoft.com/office/drawing/2014/main" id="{87743DFD-CAD4-4DB0-9193-1B3A03E2CDD9}"/>
              </a:ext>
            </a:extLst>
          </p:cNvPr>
          <p:cNvSpPr txBox="1"/>
          <p:nvPr/>
        </p:nvSpPr>
        <p:spPr>
          <a:xfrm>
            <a:off x="1312493" y="6330047"/>
            <a:ext cx="5203875" cy="2126223"/>
          </a:xfrm>
          <a:prstGeom prst="rect">
            <a:avLst/>
          </a:prstGeom>
        </p:spPr>
        <p:txBody>
          <a:bodyPr vert="horz" wrap="square" lIns="0" tIns="12700" rIns="0" bIns="0" rtlCol="0">
            <a:spAutoFit/>
          </a:bodyPr>
          <a:lstStyle/>
          <a:p>
            <a:pPr marR="9525" algn="ctr">
              <a:lnSpc>
                <a:spcPct val="100000"/>
              </a:lnSpc>
              <a:spcBef>
                <a:spcPts val="100"/>
              </a:spcBef>
            </a:pPr>
            <a:endParaRPr lang="hr-HR" sz="2600" b="1">
              <a:solidFill>
                <a:srgbClr val="4C92AB"/>
              </a:solidFill>
              <a:latin typeface="Open Sans"/>
              <a:cs typeface="Open Sans"/>
            </a:endParaRPr>
          </a:p>
          <a:p>
            <a:pPr marR="9525" algn="ctr">
              <a:lnSpc>
                <a:spcPct val="100000"/>
              </a:lnSpc>
              <a:spcBef>
                <a:spcPts val="100"/>
              </a:spcBef>
            </a:pPr>
            <a:endParaRPr lang="hr-HR" sz="2600" b="1">
              <a:solidFill>
                <a:srgbClr val="4C92AB"/>
              </a:solidFill>
              <a:latin typeface="Open Sans"/>
              <a:cs typeface="Open Sans"/>
            </a:endParaRPr>
          </a:p>
          <a:p>
            <a:pPr marR="9525" algn="ctr">
              <a:lnSpc>
                <a:spcPct val="100000"/>
              </a:lnSpc>
              <a:spcBef>
                <a:spcPts val="100"/>
              </a:spcBef>
            </a:pPr>
            <a:endParaRPr lang="hr-HR" sz="2600" b="1">
              <a:solidFill>
                <a:srgbClr val="4C92AB"/>
              </a:solidFill>
              <a:latin typeface="Open Sans"/>
              <a:cs typeface="Open Sans"/>
            </a:endParaRPr>
          </a:p>
          <a:p>
            <a:pPr marR="9525" algn="ctr">
              <a:lnSpc>
                <a:spcPct val="100000"/>
              </a:lnSpc>
              <a:spcBef>
                <a:spcPts val="100"/>
              </a:spcBef>
            </a:pPr>
            <a:r>
              <a:rPr lang="da-DK" sz="2800">
                <a:solidFill>
                  <a:srgbClr val="1C61B3"/>
                </a:solidFill>
                <a:latin typeface="Open Sans"/>
                <a:cs typeface="Open Sans"/>
              </a:rPr>
              <a:t> </a:t>
            </a:r>
          </a:p>
          <a:p>
            <a:pPr marR="9525" algn="ctr">
              <a:lnSpc>
                <a:spcPct val="100000"/>
              </a:lnSpc>
              <a:spcBef>
                <a:spcPts val="100"/>
              </a:spcBef>
            </a:pPr>
            <a:endParaRPr lang="hr-HR" sz="2800" spc="-5">
              <a:solidFill>
                <a:srgbClr val="1C61B3"/>
              </a:solidFill>
              <a:latin typeface="Open Sans"/>
              <a:cs typeface="Open Sans"/>
            </a:endParaRPr>
          </a:p>
        </p:txBody>
      </p:sp>
      <p:sp>
        <p:nvSpPr>
          <p:cNvPr id="11" name="Rezervirano mjesto broja slajda 10">
            <a:extLst>
              <a:ext uri="{FF2B5EF4-FFF2-40B4-BE49-F238E27FC236}">
                <a16:creationId xmlns:a16="http://schemas.microsoft.com/office/drawing/2014/main" id="{1D8434C5-C564-41C4-945D-5C0852235AA1}"/>
              </a:ext>
            </a:extLst>
          </p:cNvPr>
          <p:cNvSpPr>
            <a:spLocks noGrp="1"/>
          </p:cNvSpPr>
          <p:nvPr>
            <p:ph type="sldNum" sz="quarter" idx="7"/>
          </p:nvPr>
        </p:nvSpPr>
        <p:spPr/>
        <p:txBody>
          <a:bodyPr/>
          <a:lstStyle/>
          <a:p>
            <a:fld id="{B6F15528-21DE-4FAA-801E-634DDDAF4B2B}" type="slidenum">
              <a:rPr lang="hr-HR" smtClean="0"/>
              <a:t>14</a:t>
            </a:fld>
            <a:endParaRPr lang="hr-HR"/>
          </a:p>
        </p:txBody>
      </p:sp>
    </p:spTree>
    <p:extLst>
      <p:ext uri="{BB962C8B-B14F-4D97-AF65-F5344CB8AC3E}">
        <p14:creationId xmlns:p14="http://schemas.microsoft.com/office/powerpoint/2010/main" val="2490869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520655"/>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sz="3300">
                <a:latin typeface="Open Sans"/>
              </a:rPr>
              <a:t> </a:t>
            </a:r>
            <a:r>
              <a:rPr lang="da-DK" sz="2000">
                <a:latin typeface="Open Sans"/>
              </a:rPr>
              <a:t>Arbejdsstillinger og ergonomi</a:t>
            </a:r>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pic>
        <p:nvPicPr>
          <p:cNvPr id="5" name="Slika 4">
            <a:extLst>
              <a:ext uri="{FF2B5EF4-FFF2-40B4-BE49-F238E27FC236}">
                <a16:creationId xmlns:a16="http://schemas.microsoft.com/office/drawing/2014/main" id="{1E79C23D-8C01-446C-BCDA-5519B93842AD}"/>
              </a:ext>
            </a:extLst>
          </p:cNvPr>
          <p:cNvPicPr>
            <a:picLocks noChangeAspect="1"/>
          </p:cNvPicPr>
          <p:nvPr/>
        </p:nvPicPr>
        <p:blipFill>
          <a:blip r:embed="rId3"/>
          <a:stretch>
            <a:fillRect/>
          </a:stretch>
        </p:blipFill>
        <p:spPr>
          <a:xfrm>
            <a:off x="935377" y="3154395"/>
            <a:ext cx="2950820" cy="2914645"/>
          </a:xfrm>
          <a:prstGeom prst="rect">
            <a:avLst/>
          </a:prstGeom>
        </p:spPr>
      </p:pic>
      <p:sp>
        <p:nvSpPr>
          <p:cNvPr id="8" name="Pravokutnik 7">
            <a:extLst>
              <a:ext uri="{FF2B5EF4-FFF2-40B4-BE49-F238E27FC236}">
                <a16:creationId xmlns:a16="http://schemas.microsoft.com/office/drawing/2014/main" id="{2D7A15A5-354D-4596-89F0-35B956C142D6}"/>
              </a:ext>
            </a:extLst>
          </p:cNvPr>
          <p:cNvSpPr/>
          <p:nvPr/>
        </p:nvSpPr>
        <p:spPr>
          <a:xfrm>
            <a:off x="4060044" y="6709255"/>
            <a:ext cx="2438400" cy="2819397"/>
          </a:xfrm>
          <a:prstGeom prst="rect">
            <a:avLst/>
          </a:prstGeom>
          <a:solidFill>
            <a:schemeClr val="bg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a:solidFill>
                  <a:schemeClr val="bg2">
                    <a:lumMod val="25000"/>
                  </a:schemeClr>
                </a:solidFill>
              </a:rPr>
              <a:t> Lodret:</a:t>
            </a:r>
          </a:p>
          <a:p>
            <a:pPr algn="ctr"/>
            <a:endParaRPr lang="hr-HR" sz="1000" b="1">
              <a:solidFill>
                <a:schemeClr val="bg2">
                  <a:lumMod val="25000"/>
                </a:schemeClr>
              </a:solidFill>
            </a:endParaRPr>
          </a:p>
          <a:p>
            <a:r>
              <a:rPr lang="da-DK" sz="1000">
                <a:solidFill>
                  <a:schemeClr val="bg2">
                    <a:lumMod val="25000"/>
                  </a:schemeClr>
                </a:solidFill>
              </a:rPr>
              <a:t>Når borger bevæger sig mod tyngdekraften, fx rejser sig op, så foregår retningen/bevægelsen lodret. </a:t>
            </a:r>
          </a:p>
          <a:p>
            <a:r>
              <a:rPr lang="da-DK" sz="1000">
                <a:solidFill>
                  <a:schemeClr val="bg2">
                    <a:lumMod val="25000"/>
                  </a:schemeClr>
                </a:solidFill>
              </a:rPr>
              <a:t>Hvis borger har brug for hjælp, kan du guide ham, men borger skal selv have kræfter til at udføre bevægelsen. Hvis borger ikke kan det, er det et </a:t>
            </a:r>
            <a:r>
              <a:rPr lang="da-DK" sz="1000" b="1">
                <a:solidFill>
                  <a:schemeClr val="bg2">
                    <a:lumMod val="25000"/>
                  </a:schemeClr>
                </a:solidFill>
              </a:rPr>
              <a:t>løft</a:t>
            </a:r>
            <a:r>
              <a:rPr lang="da-DK" sz="1000">
                <a:solidFill>
                  <a:schemeClr val="bg2">
                    <a:lumMod val="25000"/>
                  </a:schemeClr>
                </a:solidFill>
              </a:rPr>
              <a:t>, fordi det er en bevægelse mod tyngdekraften. Det øger </a:t>
            </a:r>
            <a:r>
              <a:rPr lang="da-DK" sz="1000" b="1">
                <a:solidFill>
                  <a:schemeClr val="bg2">
                    <a:lumMod val="25000"/>
                  </a:schemeClr>
                </a:solidFill>
              </a:rPr>
              <a:t>risici for nedslidning og arbejdsulykker </a:t>
            </a:r>
            <a:r>
              <a:rPr lang="da-DK" sz="1000">
                <a:solidFill>
                  <a:schemeClr val="bg2">
                    <a:lumMod val="25000"/>
                  </a:schemeClr>
                </a:solidFill>
              </a:rPr>
              <a:t>for dig og derfor skal du her arbejde </a:t>
            </a:r>
            <a:r>
              <a:rPr lang="da-DK" sz="1000" b="1">
                <a:solidFill>
                  <a:schemeClr val="bg2">
                    <a:lumMod val="25000"/>
                  </a:schemeClr>
                </a:solidFill>
              </a:rPr>
              <a:t>maskinelt</a:t>
            </a:r>
            <a:r>
              <a:rPr lang="da-DK" sz="1000">
                <a:solidFill>
                  <a:schemeClr val="bg2">
                    <a:lumMod val="25000"/>
                  </a:schemeClr>
                </a:solidFill>
              </a:rPr>
              <a:t> og anvende tekniske hjælpemidler.</a:t>
            </a:r>
          </a:p>
          <a:p>
            <a:pPr algn="ctr"/>
            <a:endParaRPr lang="da-DK" sz="1000">
              <a:solidFill>
                <a:schemeClr val="bg2">
                  <a:lumMod val="25000"/>
                </a:schemeClr>
              </a:solidFill>
            </a:endParaRPr>
          </a:p>
        </p:txBody>
      </p:sp>
      <p:sp>
        <p:nvSpPr>
          <p:cNvPr id="24" name="object 7">
            <a:extLst>
              <a:ext uri="{FF2B5EF4-FFF2-40B4-BE49-F238E27FC236}">
                <a16:creationId xmlns:a16="http://schemas.microsoft.com/office/drawing/2014/main" id="{EE12ABAE-D026-4EF0-AF41-B5C7E09E5CF5}"/>
              </a:ext>
            </a:extLst>
          </p:cNvPr>
          <p:cNvSpPr/>
          <p:nvPr/>
        </p:nvSpPr>
        <p:spPr>
          <a:xfrm>
            <a:off x="4070533" y="6709255"/>
            <a:ext cx="2417422" cy="45719"/>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pic>
        <p:nvPicPr>
          <p:cNvPr id="9" name="Slika 8">
            <a:extLst>
              <a:ext uri="{FF2B5EF4-FFF2-40B4-BE49-F238E27FC236}">
                <a16:creationId xmlns:a16="http://schemas.microsoft.com/office/drawing/2014/main" id="{3C6B98B0-CF25-467A-89FD-1F79ADE4C8C4}"/>
              </a:ext>
            </a:extLst>
          </p:cNvPr>
          <p:cNvPicPr>
            <a:picLocks noChangeAspect="1"/>
          </p:cNvPicPr>
          <p:nvPr/>
        </p:nvPicPr>
        <p:blipFill>
          <a:blip r:embed="rId4"/>
          <a:stretch>
            <a:fillRect/>
          </a:stretch>
        </p:blipFill>
        <p:spPr>
          <a:xfrm>
            <a:off x="923654" y="6642908"/>
            <a:ext cx="2962543" cy="2952093"/>
          </a:xfrm>
          <a:prstGeom prst="rect">
            <a:avLst/>
          </a:prstGeom>
        </p:spPr>
      </p:pic>
      <p:sp>
        <p:nvSpPr>
          <p:cNvPr id="25" name="Pravokutnik 24">
            <a:extLst>
              <a:ext uri="{FF2B5EF4-FFF2-40B4-BE49-F238E27FC236}">
                <a16:creationId xmlns:a16="http://schemas.microsoft.com/office/drawing/2014/main" id="{E4956BA9-6B5B-4950-9D15-606A3F1BBCD2}"/>
              </a:ext>
            </a:extLst>
          </p:cNvPr>
          <p:cNvSpPr/>
          <p:nvPr/>
        </p:nvSpPr>
        <p:spPr>
          <a:xfrm>
            <a:off x="4060044" y="3154395"/>
            <a:ext cx="2438400" cy="2819397"/>
          </a:xfrm>
          <a:prstGeom prst="rect">
            <a:avLst/>
          </a:prstGeom>
          <a:solidFill>
            <a:schemeClr val="bg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a:solidFill>
                  <a:schemeClr val="bg2">
                    <a:lumMod val="25000"/>
                  </a:schemeClr>
                </a:solidFill>
              </a:rPr>
              <a:t> </a:t>
            </a:r>
            <a:r>
              <a:rPr lang="da-DK" sz="1600" b="1">
                <a:solidFill>
                  <a:schemeClr val="bg2">
                    <a:lumMod val="25000"/>
                  </a:schemeClr>
                </a:solidFill>
              </a:rPr>
              <a:t>Vandret:</a:t>
            </a:r>
          </a:p>
          <a:p>
            <a:br>
              <a:rPr lang="da-DK" sz="1000">
                <a:solidFill>
                  <a:schemeClr val="bg2">
                    <a:lumMod val="25000"/>
                  </a:schemeClr>
                </a:solidFill>
              </a:rPr>
            </a:br>
            <a:r>
              <a:rPr lang="da-DK" sz="1000" b="1">
                <a:solidFill>
                  <a:schemeClr val="bg2">
                    <a:lumMod val="25000"/>
                  </a:schemeClr>
                </a:solidFill>
              </a:rPr>
              <a:t>Forflytning</a:t>
            </a:r>
            <a:r>
              <a:rPr lang="da-DK" sz="1000">
                <a:solidFill>
                  <a:schemeClr val="bg2">
                    <a:lumMod val="25000"/>
                  </a:schemeClr>
                </a:solidFill>
              </a:rPr>
              <a:t> foregår altid i et vandret plan, fx når borger vender sig i sengen. Det betyder, at bevægelsen for borger er vandret og ikke foregår imod tyngdekraften.</a:t>
            </a:r>
          </a:p>
          <a:p>
            <a:endParaRPr lang="da-DK" sz="1000">
              <a:solidFill>
                <a:schemeClr val="bg2">
                  <a:lumMod val="25000"/>
                </a:schemeClr>
              </a:solidFill>
            </a:endParaRPr>
          </a:p>
          <a:p>
            <a:r>
              <a:rPr lang="da-DK" sz="1000">
                <a:solidFill>
                  <a:schemeClr val="bg2">
                    <a:lumMod val="25000"/>
                  </a:schemeClr>
                </a:solidFill>
              </a:rPr>
              <a:t>Fokus er at </a:t>
            </a:r>
            <a:r>
              <a:rPr lang="da-DK" sz="1000" b="1">
                <a:solidFill>
                  <a:schemeClr val="bg2">
                    <a:lumMod val="25000"/>
                  </a:schemeClr>
                </a:solidFill>
              </a:rPr>
              <a:t>nedsætte modstanden </a:t>
            </a:r>
            <a:r>
              <a:rPr lang="da-DK" sz="1000">
                <a:solidFill>
                  <a:schemeClr val="bg2">
                    <a:lumMod val="25000"/>
                  </a:schemeClr>
                </a:solidFill>
              </a:rPr>
              <a:t>mellem borger og det underlag borger ligger eller sidder på, da det nedsætter den kraft, du skal anvende. Det bliver lettere for dig og giver borger mulighed for at deltage aktivt. </a:t>
            </a:r>
          </a:p>
          <a:p>
            <a:endParaRPr lang="da-DK" sz="1000">
              <a:solidFill>
                <a:schemeClr val="bg2">
                  <a:lumMod val="25000"/>
                </a:schemeClr>
              </a:solidFill>
            </a:endParaRPr>
          </a:p>
          <a:p>
            <a:r>
              <a:rPr lang="da-DK" sz="1000">
                <a:solidFill>
                  <a:schemeClr val="bg2">
                    <a:lumMod val="25000"/>
                  </a:schemeClr>
                </a:solidFill>
              </a:rPr>
              <a:t>Forflytning (vandret bevægelse) foregår enten </a:t>
            </a:r>
            <a:r>
              <a:rPr lang="da-DK" sz="1000" b="1">
                <a:solidFill>
                  <a:schemeClr val="bg2">
                    <a:lumMod val="25000"/>
                  </a:schemeClr>
                </a:solidFill>
              </a:rPr>
              <a:t>manuelt</a:t>
            </a:r>
            <a:r>
              <a:rPr lang="da-DK" sz="1000">
                <a:solidFill>
                  <a:schemeClr val="bg2">
                    <a:lumMod val="25000"/>
                  </a:schemeClr>
                </a:solidFill>
              </a:rPr>
              <a:t> med bevægelserne "rulle, trække, skubbe" eller </a:t>
            </a:r>
            <a:r>
              <a:rPr lang="da-DK" sz="1000" b="1">
                <a:solidFill>
                  <a:schemeClr val="bg2">
                    <a:lumMod val="25000"/>
                  </a:schemeClr>
                </a:solidFill>
              </a:rPr>
              <a:t>maskinelt </a:t>
            </a:r>
            <a:r>
              <a:rPr lang="da-DK" sz="1000">
                <a:solidFill>
                  <a:schemeClr val="bg2">
                    <a:lumMod val="25000"/>
                  </a:schemeClr>
                </a:solidFill>
              </a:rPr>
              <a:t>med tekniske hjælpemidler.</a:t>
            </a:r>
          </a:p>
        </p:txBody>
      </p:sp>
      <p:pic>
        <p:nvPicPr>
          <p:cNvPr id="27" name="Slika 26">
            <a:hlinkClick r:id="rId5"/>
            <a:extLst>
              <a:ext uri="{FF2B5EF4-FFF2-40B4-BE49-F238E27FC236}">
                <a16:creationId xmlns:a16="http://schemas.microsoft.com/office/drawing/2014/main" id="{90D57FCA-3EB9-4535-96FA-F8823E3AF263}"/>
              </a:ext>
            </a:extLst>
          </p:cNvPr>
          <p:cNvPicPr>
            <a:picLocks noChangeAspect="1"/>
          </p:cNvPicPr>
          <p:nvPr/>
        </p:nvPicPr>
        <p:blipFill>
          <a:blip r:embed="rId6"/>
          <a:stretch>
            <a:fillRect/>
          </a:stretch>
        </p:blipFill>
        <p:spPr>
          <a:xfrm>
            <a:off x="6729906" y="4438650"/>
            <a:ext cx="527867" cy="609600"/>
          </a:xfrm>
          <a:prstGeom prst="rect">
            <a:avLst/>
          </a:prstGeom>
        </p:spPr>
      </p:pic>
      <p:sp>
        <p:nvSpPr>
          <p:cNvPr id="28" name="object 7">
            <a:extLst>
              <a:ext uri="{FF2B5EF4-FFF2-40B4-BE49-F238E27FC236}">
                <a16:creationId xmlns:a16="http://schemas.microsoft.com/office/drawing/2014/main" id="{4DA79491-04F2-4C46-B0F4-E8C3A0A312EF}"/>
              </a:ext>
            </a:extLst>
          </p:cNvPr>
          <p:cNvSpPr/>
          <p:nvPr/>
        </p:nvSpPr>
        <p:spPr>
          <a:xfrm>
            <a:off x="4081022" y="3137359"/>
            <a:ext cx="2417422" cy="45719"/>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sp>
        <p:nvSpPr>
          <p:cNvPr id="4" name="Rezervirano mjesto broja slajda 3">
            <a:extLst>
              <a:ext uri="{FF2B5EF4-FFF2-40B4-BE49-F238E27FC236}">
                <a16:creationId xmlns:a16="http://schemas.microsoft.com/office/drawing/2014/main" id="{DFA9CD4A-E1A2-4714-AC1E-553E80FC8955}"/>
              </a:ext>
            </a:extLst>
          </p:cNvPr>
          <p:cNvSpPr>
            <a:spLocks noGrp="1"/>
          </p:cNvSpPr>
          <p:nvPr>
            <p:ph type="sldNum" sz="quarter" idx="7"/>
          </p:nvPr>
        </p:nvSpPr>
        <p:spPr/>
        <p:txBody>
          <a:bodyPr/>
          <a:lstStyle/>
          <a:p>
            <a:fld id="{B6F15528-21DE-4FAA-801E-634DDDAF4B2B}" type="slidenum">
              <a:rPr lang="hr-HR" smtClean="0"/>
              <a:t>15</a:t>
            </a:fld>
            <a:endParaRPr lang="hr-H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cxnSp>
        <p:nvCxnSpPr>
          <p:cNvPr id="12" name="Lige pilforbindelse 11">
            <a:extLst>
              <a:ext uri="{FF2B5EF4-FFF2-40B4-BE49-F238E27FC236}">
                <a16:creationId xmlns:a16="http://schemas.microsoft.com/office/drawing/2014/main" id="{EC384EE6-1BDA-4004-B019-DDDA52115B7F}"/>
              </a:ext>
            </a:extLst>
          </p:cNvPr>
          <p:cNvCxnSpPr>
            <a:cxnSpLocks/>
          </p:cNvCxnSpPr>
          <p:nvPr/>
        </p:nvCxnSpPr>
        <p:spPr>
          <a:xfrm flipH="1">
            <a:off x="4267200" y="3276600"/>
            <a:ext cx="533400"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8" name="Lige pilforbindelse 17">
            <a:extLst>
              <a:ext uri="{FF2B5EF4-FFF2-40B4-BE49-F238E27FC236}">
                <a16:creationId xmlns:a16="http://schemas.microsoft.com/office/drawing/2014/main" id="{05AF6734-1029-4BBB-B474-DB378C7657BA}"/>
              </a:ext>
            </a:extLst>
          </p:cNvPr>
          <p:cNvCxnSpPr>
            <a:cxnSpLocks/>
          </p:cNvCxnSpPr>
          <p:nvPr/>
        </p:nvCxnSpPr>
        <p:spPr>
          <a:xfrm flipV="1">
            <a:off x="4800600" y="6754974"/>
            <a:ext cx="0" cy="457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91545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9" name="object 6">
            <a:extLst>
              <a:ext uri="{FF2B5EF4-FFF2-40B4-BE49-F238E27FC236}">
                <a16:creationId xmlns:a16="http://schemas.microsoft.com/office/drawing/2014/main" id="{ECDB669B-47A5-42F0-B356-B076849A9FFB}"/>
              </a:ext>
            </a:extLst>
          </p:cNvPr>
          <p:cNvSpPr txBox="1">
            <a:spLocks/>
          </p:cNvSpPr>
          <p:nvPr/>
        </p:nvSpPr>
        <p:spPr>
          <a:xfrm>
            <a:off x="464942" y="2695480"/>
            <a:ext cx="6705600" cy="1133644"/>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just">
              <a:spcBef>
                <a:spcPts val="100"/>
              </a:spcBef>
            </a:pPr>
            <a:r>
              <a:rPr lang="da-DK" sz="1200"/>
              <a:t>Vær opmærksom på dine arbejdsstillinger, når du arbejder med forflytninger – du skal have ”den gode fornemmelse” i kroppen, så mærk efter. Skal du anstrenge dig? Arbejde kraftbetonet? Eller får du ondt, når du forflytter? Hvis du gør det, skal du ændre arbejdsstilling, teknik eller skifte til det hjælpemiddel, der passer til borgers funktionsniveau.</a:t>
            </a:r>
          </a:p>
          <a:p>
            <a:pPr marL="17145" algn="just">
              <a:spcBef>
                <a:spcPts val="100"/>
              </a:spcBef>
            </a:pPr>
            <a:r>
              <a:rPr lang="da-DK" sz="1200"/>
              <a:t>Herunder finder du ideer til gode arbejdsstillinger – det er ikke en facitliste, så husk at mærk efter hvad der føles rigtigt for dig!</a:t>
            </a:r>
          </a:p>
        </p:txBody>
      </p:sp>
      <p:pic>
        <p:nvPicPr>
          <p:cNvPr id="5" name="Slika 4">
            <a:extLst>
              <a:ext uri="{FF2B5EF4-FFF2-40B4-BE49-F238E27FC236}">
                <a16:creationId xmlns:a16="http://schemas.microsoft.com/office/drawing/2014/main" id="{DEE23905-FE3B-4D4C-8641-427FE3872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86200"/>
            <a:ext cx="1559073" cy="836624"/>
          </a:xfrm>
          <a:prstGeom prst="rect">
            <a:avLst/>
          </a:prstGeom>
          <a:ln>
            <a:noFill/>
          </a:ln>
          <a:effectLst>
            <a:softEdge rad="112500"/>
          </a:effectLst>
        </p:spPr>
      </p:pic>
      <p:sp>
        <p:nvSpPr>
          <p:cNvPr id="12" name="object 9">
            <a:extLst>
              <a:ext uri="{FF2B5EF4-FFF2-40B4-BE49-F238E27FC236}">
                <a16:creationId xmlns:a16="http://schemas.microsoft.com/office/drawing/2014/main" id="{BF14D105-8D18-4E89-8E1B-01C069C809CF}"/>
              </a:ext>
            </a:extLst>
          </p:cNvPr>
          <p:cNvSpPr txBox="1"/>
          <p:nvPr/>
        </p:nvSpPr>
        <p:spPr>
          <a:xfrm>
            <a:off x="533399" y="4860940"/>
            <a:ext cx="1559073" cy="782265"/>
          </a:xfrm>
          <a:prstGeom prst="rect">
            <a:avLst/>
          </a:prstGeom>
        </p:spPr>
        <p:txBody>
          <a:bodyPr vert="horz" wrap="square" lIns="0" tIns="12700" rIns="0" bIns="0" rtlCol="0">
            <a:spAutoFit/>
          </a:bodyPr>
          <a:lstStyle/>
          <a:p>
            <a:r>
              <a:rPr lang="da-DK" sz="1000">
                <a:latin typeface="Roboto-Medium"/>
              </a:rPr>
              <a:t>Træk med benene fremfor armene ved at lægge vægten fra forreste ben over på det bagerste ben (vægtoverføring).</a:t>
            </a:r>
          </a:p>
        </p:txBody>
      </p:sp>
      <p:pic>
        <p:nvPicPr>
          <p:cNvPr id="16" name="Slika 15">
            <a:extLst>
              <a:ext uri="{FF2B5EF4-FFF2-40B4-BE49-F238E27FC236}">
                <a16:creationId xmlns:a16="http://schemas.microsoft.com/office/drawing/2014/main" id="{817EE3DB-88FA-4687-B1A8-697B9A1907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9770" y="5680639"/>
            <a:ext cx="1666933" cy="915550"/>
          </a:xfrm>
          <a:prstGeom prst="rect">
            <a:avLst/>
          </a:prstGeom>
          <a:ln>
            <a:noFill/>
          </a:ln>
          <a:effectLst>
            <a:softEdge rad="112500"/>
          </a:effectLst>
        </p:spPr>
      </p:pic>
      <p:pic>
        <p:nvPicPr>
          <p:cNvPr id="18" name="Slika 17">
            <a:extLst>
              <a:ext uri="{FF2B5EF4-FFF2-40B4-BE49-F238E27FC236}">
                <a16:creationId xmlns:a16="http://schemas.microsoft.com/office/drawing/2014/main" id="{42250CD0-89DB-4866-A707-BE4E59FF43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800" y="3847901"/>
            <a:ext cx="1641327" cy="908103"/>
          </a:xfrm>
          <a:prstGeom prst="rect">
            <a:avLst/>
          </a:prstGeom>
          <a:ln>
            <a:noFill/>
          </a:ln>
          <a:effectLst>
            <a:softEdge rad="112500"/>
          </a:effectLst>
        </p:spPr>
      </p:pic>
      <p:pic>
        <p:nvPicPr>
          <p:cNvPr id="20" name="Slika 19">
            <a:extLst>
              <a:ext uri="{FF2B5EF4-FFF2-40B4-BE49-F238E27FC236}">
                <a16:creationId xmlns:a16="http://schemas.microsoft.com/office/drawing/2014/main" id="{BB4DDD9E-226E-4C72-BEA7-4DC2D561B7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7078" y="3849037"/>
            <a:ext cx="1641328" cy="909526"/>
          </a:xfrm>
          <a:prstGeom prst="rect">
            <a:avLst/>
          </a:prstGeom>
          <a:ln>
            <a:noFill/>
          </a:ln>
          <a:effectLst>
            <a:softEdge rad="112500"/>
          </a:effectLst>
        </p:spPr>
      </p:pic>
      <p:pic>
        <p:nvPicPr>
          <p:cNvPr id="21" name="Slika 20">
            <a:extLst>
              <a:ext uri="{FF2B5EF4-FFF2-40B4-BE49-F238E27FC236}">
                <a16:creationId xmlns:a16="http://schemas.microsoft.com/office/drawing/2014/main" id="{EC675373-D68C-4397-818F-0E894B4030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44176" y="7680042"/>
            <a:ext cx="1629398" cy="915550"/>
          </a:xfrm>
          <a:prstGeom prst="rect">
            <a:avLst/>
          </a:prstGeom>
          <a:ln>
            <a:noFill/>
          </a:ln>
          <a:effectLst>
            <a:softEdge rad="112500"/>
          </a:effectLst>
        </p:spPr>
      </p:pic>
      <p:pic>
        <p:nvPicPr>
          <p:cNvPr id="22" name="Slika 21">
            <a:extLst>
              <a:ext uri="{FF2B5EF4-FFF2-40B4-BE49-F238E27FC236}">
                <a16:creationId xmlns:a16="http://schemas.microsoft.com/office/drawing/2014/main" id="{F803CADE-3E27-4A3C-B153-509EF7D357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180" y="5695531"/>
            <a:ext cx="1666933" cy="905009"/>
          </a:xfrm>
          <a:prstGeom prst="rect">
            <a:avLst/>
          </a:prstGeom>
          <a:ln>
            <a:noFill/>
          </a:ln>
          <a:effectLst>
            <a:softEdge rad="112500"/>
          </a:effectLst>
        </p:spPr>
      </p:pic>
      <p:pic>
        <p:nvPicPr>
          <p:cNvPr id="23" name="Slika 22">
            <a:extLst>
              <a:ext uri="{FF2B5EF4-FFF2-40B4-BE49-F238E27FC236}">
                <a16:creationId xmlns:a16="http://schemas.microsoft.com/office/drawing/2014/main" id="{89149722-35FE-47BC-9F04-4D1B4232D1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91547" y="5694637"/>
            <a:ext cx="1588952" cy="887555"/>
          </a:xfrm>
          <a:prstGeom prst="rect">
            <a:avLst/>
          </a:prstGeom>
          <a:ln>
            <a:noFill/>
          </a:ln>
          <a:effectLst>
            <a:softEdge rad="112500"/>
          </a:effectLst>
        </p:spPr>
      </p:pic>
      <p:pic>
        <p:nvPicPr>
          <p:cNvPr id="24" name="Slika 23">
            <a:extLst>
              <a:ext uri="{FF2B5EF4-FFF2-40B4-BE49-F238E27FC236}">
                <a16:creationId xmlns:a16="http://schemas.microsoft.com/office/drawing/2014/main" id="{71284E2B-54D0-443D-8A63-7F7EB78D1B4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22211" y="7696498"/>
            <a:ext cx="1605606" cy="915550"/>
          </a:xfrm>
          <a:prstGeom prst="rect">
            <a:avLst/>
          </a:prstGeom>
          <a:ln>
            <a:noFill/>
          </a:ln>
          <a:effectLst>
            <a:softEdge rad="112500"/>
          </a:effectLst>
        </p:spPr>
      </p:pic>
      <p:sp>
        <p:nvSpPr>
          <p:cNvPr id="25" name="object 9">
            <a:extLst>
              <a:ext uri="{FF2B5EF4-FFF2-40B4-BE49-F238E27FC236}">
                <a16:creationId xmlns:a16="http://schemas.microsoft.com/office/drawing/2014/main" id="{07D44FC5-5DE1-4D55-8F74-2989B6B812A0}"/>
              </a:ext>
            </a:extLst>
          </p:cNvPr>
          <p:cNvSpPr txBox="1"/>
          <p:nvPr/>
        </p:nvSpPr>
        <p:spPr>
          <a:xfrm>
            <a:off x="3003549" y="4896407"/>
            <a:ext cx="3140049" cy="320601"/>
          </a:xfrm>
          <a:prstGeom prst="rect">
            <a:avLst/>
          </a:prstGeom>
        </p:spPr>
        <p:txBody>
          <a:bodyPr vert="horz" wrap="square" lIns="0" tIns="12700" rIns="0" bIns="0" rtlCol="0">
            <a:spAutoFit/>
          </a:bodyPr>
          <a:lstStyle/>
          <a:p>
            <a:pPr algn="ctr"/>
            <a:r>
              <a:rPr lang="da-DK" sz="1000">
                <a:latin typeface="Roboto-Medium"/>
              </a:rPr>
              <a:t>Gå rundt om sengen i stedet for at læne dig ind over borgeren, så din rækkeafstand bliver kortere.</a:t>
            </a:r>
          </a:p>
        </p:txBody>
      </p:sp>
      <p:sp>
        <p:nvSpPr>
          <p:cNvPr id="26" name="object 9">
            <a:extLst>
              <a:ext uri="{FF2B5EF4-FFF2-40B4-BE49-F238E27FC236}">
                <a16:creationId xmlns:a16="http://schemas.microsoft.com/office/drawing/2014/main" id="{37DEDB1C-32BC-4D1F-951F-5E660D4A7D71}"/>
              </a:ext>
            </a:extLst>
          </p:cNvPr>
          <p:cNvSpPr txBox="1"/>
          <p:nvPr/>
        </p:nvSpPr>
        <p:spPr>
          <a:xfrm>
            <a:off x="524180" y="6713119"/>
            <a:ext cx="1666933" cy="628377"/>
          </a:xfrm>
          <a:prstGeom prst="rect">
            <a:avLst/>
          </a:prstGeom>
        </p:spPr>
        <p:txBody>
          <a:bodyPr vert="horz" wrap="square" lIns="0" tIns="12700" rIns="0" bIns="0" rtlCol="0">
            <a:spAutoFit/>
          </a:bodyPr>
          <a:lstStyle/>
          <a:p>
            <a:pPr algn="just"/>
            <a:r>
              <a:rPr lang="da-DK" sz="1000">
                <a:latin typeface="Roboto-Medium"/>
              </a:rPr>
              <a:t>Løft ikke. Brug hjælpemidler, når borger skal have hjælp til en lodret bevægelse, fx op fra gulv.</a:t>
            </a:r>
          </a:p>
        </p:txBody>
      </p:sp>
      <p:sp>
        <p:nvSpPr>
          <p:cNvPr id="29" name="object 9">
            <a:extLst>
              <a:ext uri="{FF2B5EF4-FFF2-40B4-BE49-F238E27FC236}">
                <a16:creationId xmlns:a16="http://schemas.microsoft.com/office/drawing/2014/main" id="{D7370624-27FE-4A69-A6DA-85D94E0B1958}"/>
              </a:ext>
            </a:extLst>
          </p:cNvPr>
          <p:cNvSpPr txBox="1"/>
          <p:nvPr/>
        </p:nvSpPr>
        <p:spPr>
          <a:xfrm>
            <a:off x="5291547" y="6713119"/>
            <a:ext cx="1666933" cy="782265"/>
          </a:xfrm>
          <a:prstGeom prst="rect">
            <a:avLst/>
          </a:prstGeom>
        </p:spPr>
        <p:txBody>
          <a:bodyPr vert="horz" wrap="square" lIns="0" tIns="12700" rIns="0" bIns="0" rtlCol="0">
            <a:spAutoFit/>
          </a:bodyPr>
          <a:lstStyle/>
          <a:p>
            <a:pPr algn="just"/>
            <a:r>
              <a:rPr lang="da-DK" sz="1000">
                <a:latin typeface="Roboto-Medium"/>
              </a:rPr>
              <a:t>Det er vanskeligt at finde en god arbejdsstilling, når der arbejdes på gulv. Prøv at knæle fremfor at bukke dig forover. Hold ryggen lige.</a:t>
            </a:r>
          </a:p>
        </p:txBody>
      </p:sp>
      <p:sp>
        <p:nvSpPr>
          <p:cNvPr id="30" name="object 9">
            <a:extLst>
              <a:ext uri="{FF2B5EF4-FFF2-40B4-BE49-F238E27FC236}">
                <a16:creationId xmlns:a16="http://schemas.microsoft.com/office/drawing/2014/main" id="{207F5806-6136-47E8-ACE4-F9D584C54224}"/>
              </a:ext>
            </a:extLst>
          </p:cNvPr>
          <p:cNvSpPr txBox="1"/>
          <p:nvPr/>
        </p:nvSpPr>
        <p:spPr>
          <a:xfrm>
            <a:off x="2963020" y="6713119"/>
            <a:ext cx="1659075" cy="474489"/>
          </a:xfrm>
          <a:prstGeom prst="rect">
            <a:avLst/>
          </a:prstGeom>
        </p:spPr>
        <p:txBody>
          <a:bodyPr vert="horz" wrap="square" lIns="0" tIns="12700" rIns="0" bIns="0" rtlCol="0">
            <a:spAutoFit/>
          </a:bodyPr>
          <a:lstStyle/>
          <a:p>
            <a:pPr algn="just"/>
            <a:r>
              <a:rPr lang="da-DK" sz="1000">
                <a:latin typeface="Roboto-Medium"/>
              </a:rPr>
              <a:t>I denne situation skal du trække med oprejst ryg og udstrakte arme.</a:t>
            </a:r>
          </a:p>
        </p:txBody>
      </p:sp>
      <p:sp>
        <p:nvSpPr>
          <p:cNvPr id="31" name="object 9">
            <a:extLst>
              <a:ext uri="{FF2B5EF4-FFF2-40B4-BE49-F238E27FC236}">
                <a16:creationId xmlns:a16="http://schemas.microsoft.com/office/drawing/2014/main" id="{79AB5983-DDA9-4F37-895F-A1C43B63027D}"/>
              </a:ext>
            </a:extLst>
          </p:cNvPr>
          <p:cNvSpPr txBox="1"/>
          <p:nvPr/>
        </p:nvSpPr>
        <p:spPr>
          <a:xfrm>
            <a:off x="2932894" y="8763000"/>
            <a:ext cx="4303042" cy="320601"/>
          </a:xfrm>
          <a:prstGeom prst="rect">
            <a:avLst/>
          </a:prstGeom>
        </p:spPr>
        <p:txBody>
          <a:bodyPr vert="horz" wrap="square" lIns="0" tIns="12700" rIns="0" bIns="0" rtlCol="0">
            <a:spAutoFit/>
          </a:bodyPr>
          <a:lstStyle/>
          <a:p>
            <a:pPr algn="ctr"/>
            <a:r>
              <a:rPr lang="da-DK" sz="1000">
                <a:latin typeface="Roboto-Medium"/>
              </a:rPr>
              <a:t>Arbejd med bøjede knæ, når arbejdsopgaven ikke kan hæves til en god arbejdshøjde for dig.</a:t>
            </a:r>
          </a:p>
        </p:txBody>
      </p:sp>
      <p:sp>
        <p:nvSpPr>
          <p:cNvPr id="32" name="Rezervirano mjesto broja slajda 31">
            <a:extLst>
              <a:ext uri="{FF2B5EF4-FFF2-40B4-BE49-F238E27FC236}">
                <a16:creationId xmlns:a16="http://schemas.microsoft.com/office/drawing/2014/main" id="{B439A08A-0EE5-479F-80BF-4D40AF485E3D}"/>
              </a:ext>
            </a:extLst>
          </p:cNvPr>
          <p:cNvSpPr>
            <a:spLocks noGrp="1"/>
          </p:cNvSpPr>
          <p:nvPr>
            <p:ph type="sldNum" sz="quarter" idx="7"/>
          </p:nvPr>
        </p:nvSpPr>
        <p:spPr/>
        <p:txBody>
          <a:bodyPr/>
          <a:lstStyle/>
          <a:p>
            <a:fld id="{B6F15528-21DE-4FAA-801E-634DDDAF4B2B}" type="slidenum">
              <a:rPr lang="hr-HR" smtClean="0"/>
              <a:t>16</a:t>
            </a:fld>
            <a:endParaRPr lang="hr-HR"/>
          </a:p>
        </p:txBody>
      </p:sp>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33" name="object 6">
            <a:extLst>
              <a:ext uri="{FF2B5EF4-FFF2-40B4-BE49-F238E27FC236}">
                <a16:creationId xmlns:a16="http://schemas.microsoft.com/office/drawing/2014/main" id="{D361831F-B53B-4FE4-A12A-0D747DBFADBA}"/>
              </a:ext>
            </a:extLst>
          </p:cNvPr>
          <p:cNvSpPr txBox="1">
            <a:spLocks/>
          </p:cNvSpPr>
          <p:nvPr/>
        </p:nvSpPr>
        <p:spPr>
          <a:xfrm>
            <a:off x="-68458" y="2156114"/>
            <a:ext cx="7772400" cy="320601"/>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sz="2000">
                <a:latin typeface="Open Sans"/>
              </a:rPr>
              <a:t>Arbejdsstillinger og ergonomi</a:t>
            </a:r>
          </a:p>
        </p:txBody>
      </p:sp>
    </p:spTree>
    <p:extLst>
      <p:ext uri="{BB962C8B-B14F-4D97-AF65-F5344CB8AC3E}">
        <p14:creationId xmlns:p14="http://schemas.microsoft.com/office/powerpoint/2010/main" val="3674119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a:extLst>
              <a:ext uri="{FF2B5EF4-FFF2-40B4-BE49-F238E27FC236}">
                <a16:creationId xmlns:a16="http://schemas.microsoft.com/office/drawing/2014/main" id="{FFCD2F40-962A-4D3F-9000-4A15AC980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108" y="-265308"/>
            <a:ext cx="11248708" cy="10490368"/>
          </a:xfrm>
          <a:prstGeom prst="rect">
            <a:avLst/>
          </a:prstGeom>
        </p:spPr>
      </p:pic>
      <p:sp>
        <p:nvSpPr>
          <p:cNvPr id="2" name="object 2"/>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lang="da-DK" sz="800">
                <a:latin typeface="Avenir Next"/>
                <a:cs typeface="Avenir Next"/>
              </a:rPr>
              <a:t>4</a:t>
            </a:r>
          </a:p>
        </p:txBody>
      </p:sp>
      <p:sp>
        <p:nvSpPr>
          <p:cNvPr id="3" name="object 3"/>
          <p:cNvSpPr/>
          <p:nvPr/>
        </p:nvSpPr>
        <p:spPr>
          <a:xfrm>
            <a:off x="345440" y="9611868"/>
            <a:ext cx="927684" cy="1946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60727" y="5242818"/>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solidFill>
            <a:srgbClr val="FFFFFF"/>
          </a:solidFill>
        </p:spPr>
        <p:txBody>
          <a:bodyPr wrap="square" lIns="0" tIns="0" rIns="0" bIns="0" rtlCol="0"/>
          <a:lstStyle/>
          <a:p>
            <a:r>
              <a:rPr lang="da-DK" b="1">
                <a:solidFill>
                  <a:srgbClr val="4C92AB"/>
                </a:solidFill>
                <a:latin typeface="Open Sans"/>
                <a:cs typeface="Open Sans"/>
              </a:rPr>
              <a:t>                                                                            </a:t>
            </a:r>
          </a:p>
          <a:p>
            <a:endParaRPr lang="hr-HR" b="1">
              <a:solidFill>
                <a:srgbClr val="4C92AB"/>
              </a:solidFill>
              <a:latin typeface="Open Sans"/>
              <a:cs typeface="Open Sans"/>
            </a:endParaRPr>
          </a:p>
          <a:p>
            <a:endParaRPr lang="hr-HR" b="1">
              <a:solidFill>
                <a:srgbClr val="4C92AB"/>
              </a:solidFill>
              <a:latin typeface="Open Sans"/>
              <a:cs typeface="Open Sans"/>
            </a:endParaRPr>
          </a:p>
          <a:p>
            <a:r>
              <a:rPr lang="da-DK" b="1">
                <a:solidFill>
                  <a:srgbClr val="4C92AB"/>
                </a:solidFill>
                <a:latin typeface="Open Sans"/>
                <a:cs typeface="Open Sans"/>
              </a:rPr>
              <a:t>                                                                               </a:t>
            </a:r>
          </a:p>
          <a:p>
            <a:r>
              <a:rPr lang="da-DK" b="1">
                <a:solidFill>
                  <a:srgbClr val="4C92AB"/>
                </a:solidFill>
                <a:latin typeface="Open Sans"/>
                <a:cs typeface="Open Sans"/>
              </a:rPr>
              <a:t>                                                                          4</a:t>
            </a:r>
          </a:p>
        </p:txBody>
      </p:sp>
      <p:sp>
        <p:nvSpPr>
          <p:cNvPr id="6" name="object 6"/>
          <p:cNvSpPr/>
          <p:nvPr/>
        </p:nvSpPr>
        <p:spPr>
          <a:xfrm>
            <a:off x="771868" y="313054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ln w="12699">
            <a:solidFill>
              <a:srgbClr val="1C61B2"/>
            </a:solidFill>
          </a:ln>
        </p:spPr>
        <p:txBody>
          <a:bodyPr wrap="square" lIns="0" tIns="0" rIns="0" bIns="0" rtlCol="0"/>
          <a:lstStyle/>
          <a:p>
            <a:endParaRPr/>
          </a:p>
        </p:txBody>
      </p:sp>
      <p:sp>
        <p:nvSpPr>
          <p:cNvPr id="7" name="object 7"/>
          <p:cNvSpPr txBox="1"/>
          <p:nvPr/>
        </p:nvSpPr>
        <p:spPr>
          <a:xfrm>
            <a:off x="2019525" y="5905293"/>
            <a:ext cx="3495332" cy="879728"/>
          </a:xfrm>
          <a:prstGeom prst="rect">
            <a:avLst/>
          </a:prstGeom>
        </p:spPr>
        <p:txBody>
          <a:bodyPr vert="horz" wrap="square" lIns="0" tIns="134620" rIns="0" bIns="0" rtlCol="0">
            <a:spAutoFit/>
          </a:bodyPr>
          <a:lstStyle/>
          <a:p>
            <a:pPr marL="12700" marR="5080" algn="ctr">
              <a:lnSpc>
                <a:spcPts val="5800"/>
              </a:lnSpc>
              <a:spcBef>
                <a:spcPts val="1060"/>
              </a:spcBef>
            </a:pPr>
            <a:r>
              <a:rPr lang="da-DK" sz="5600" b="1">
                <a:solidFill>
                  <a:srgbClr val="1C61B3"/>
                </a:solidFill>
                <a:latin typeface="Open Sans"/>
                <a:cs typeface="Open Sans"/>
              </a:rPr>
              <a:t>Kapitel </a:t>
            </a:r>
          </a:p>
        </p:txBody>
      </p:sp>
      <p:sp>
        <p:nvSpPr>
          <p:cNvPr id="8" name="object 8"/>
          <p:cNvSpPr/>
          <p:nvPr/>
        </p:nvSpPr>
        <p:spPr>
          <a:xfrm>
            <a:off x="5225755" y="6102027"/>
            <a:ext cx="612140" cy="612140"/>
          </a:xfrm>
          <a:custGeom>
            <a:avLst/>
            <a:gdLst/>
            <a:ahLst/>
            <a:cxnLst/>
            <a:rect l="l" t="t" r="r" b="b"/>
            <a:pathLst>
              <a:path w="612139" h="612139">
                <a:moveTo>
                  <a:pt x="305866" y="611733"/>
                </a:moveTo>
                <a:lnTo>
                  <a:pt x="355479" y="607730"/>
                </a:lnTo>
                <a:lnTo>
                  <a:pt x="402543" y="596140"/>
                </a:lnTo>
                <a:lnTo>
                  <a:pt x="446428" y="577592"/>
                </a:lnTo>
                <a:lnTo>
                  <a:pt x="486506" y="552718"/>
                </a:lnTo>
                <a:lnTo>
                  <a:pt x="522146" y="522146"/>
                </a:lnTo>
                <a:lnTo>
                  <a:pt x="552718" y="486506"/>
                </a:lnTo>
                <a:lnTo>
                  <a:pt x="577592" y="446428"/>
                </a:lnTo>
                <a:lnTo>
                  <a:pt x="596140" y="402543"/>
                </a:lnTo>
                <a:lnTo>
                  <a:pt x="607730" y="355479"/>
                </a:lnTo>
                <a:lnTo>
                  <a:pt x="611733" y="305866"/>
                </a:lnTo>
                <a:lnTo>
                  <a:pt x="607730" y="256254"/>
                </a:lnTo>
                <a:lnTo>
                  <a:pt x="596140" y="209190"/>
                </a:lnTo>
                <a:lnTo>
                  <a:pt x="577592" y="165304"/>
                </a:lnTo>
                <a:lnTo>
                  <a:pt x="552718" y="125227"/>
                </a:lnTo>
                <a:lnTo>
                  <a:pt x="522146" y="89587"/>
                </a:lnTo>
                <a:lnTo>
                  <a:pt x="486506" y="59015"/>
                </a:lnTo>
                <a:lnTo>
                  <a:pt x="446428" y="34140"/>
                </a:lnTo>
                <a:lnTo>
                  <a:pt x="402543" y="15593"/>
                </a:lnTo>
                <a:lnTo>
                  <a:pt x="355479" y="4003"/>
                </a:lnTo>
                <a:lnTo>
                  <a:pt x="305866" y="0"/>
                </a:lnTo>
                <a:lnTo>
                  <a:pt x="256254" y="4003"/>
                </a:lnTo>
                <a:lnTo>
                  <a:pt x="209190" y="15593"/>
                </a:lnTo>
                <a:lnTo>
                  <a:pt x="165304" y="34140"/>
                </a:lnTo>
                <a:lnTo>
                  <a:pt x="125227" y="59015"/>
                </a:lnTo>
                <a:lnTo>
                  <a:pt x="89587" y="89587"/>
                </a:lnTo>
                <a:lnTo>
                  <a:pt x="59015" y="125227"/>
                </a:lnTo>
                <a:lnTo>
                  <a:pt x="34140" y="165304"/>
                </a:lnTo>
                <a:lnTo>
                  <a:pt x="15593" y="209190"/>
                </a:lnTo>
                <a:lnTo>
                  <a:pt x="4003" y="256254"/>
                </a:lnTo>
                <a:lnTo>
                  <a:pt x="0" y="305866"/>
                </a:lnTo>
                <a:lnTo>
                  <a:pt x="4003" y="355479"/>
                </a:lnTo>
                <a:lnTo>
                  <a:pt x="15593" y="402543"/>
                </a:lnTo>
                <a:lnTo>
                  <a:pt x="34140" y="446428"/>
                </a:lnTo>
                <a:lnTo>
                  <a:pt x="59015" y="486506"/>
                </a:lnTo>
                <a:lnTo>
                  <a:pt x="89587" y="522146"/>
                </a:lnTo>
                <a:lnTo>
                  <a:pt x="125227" y="552718"/>
                </a:lnTo>
                <a:lnTo>
                  <a:pt x="165304" y="577592"/>
                </a:lnTo>
                <a:lnTo>
                  <a:pt x="209190" y="596140"/>
                </a:lnTo>
                <a:lnTo>
                  <a:pt x="256254" y="607730"/>
                </a:lnTo>
                <a:lnTo>
                  <a:pt x="305866" y="611733"/>
                </a:lnTo>
                <a:close/>
              </a:path>
            </a:pathLst>
          </a:custGeom>
          <a:ln w="25400">
            <a:solidFill>
              <a:srgbClr val="4C92AB"/>
            </a:solidFill>
          </a:ln>
        </p:spPr>
        <p:txBody>
          <a:bodyPr wrap="square" lIns="0" tIns="0" rIns="0" bIns="0" rtlCol="0"/>
          <a:lstStyle/>
          <a:p>
            <a:endParaRPr/>
          </a:p>
        </p:txBody>
      </p:sp>
      <p:sp>
        <p:nvSpPr>
          <p:cNvPr id="9" name="object 9"/>
          <p:cNvSpPr txBox="1"/>
          <p:nvPr/>
        </p:nvSpPr>
        <p:spPr>
          <a:xfrm>
            <a:off x="1600200" y="7498968"/>
            <a:ext cx="4670475" cy="874598"/>
          </a:xfrm>
          <a:prstGeom prst="rect">
            <a:avLst/>
          </a:prstGeom>
        </p:spPr>
        <p:txBody>
          <a:bodyPr vert="horz" wrap="square" lIns="0" tIns="12700" rIns="0" bIns="0" rtlCol="0">
            <a:spAutoFit/>
          </a:bodyPr>
          <a:lstStyle/>
          <a:p>
            <a:pPr marR="9525" algn="ctr">
              <a:lnSpc>
                <a:spcPct val="100000"/>
              </a:lnSpc>
              <a:spcBef>
                <a:spcPts val="100"/>
              </a:spcBef>
            </a:pPr>
            <a:r>
              <a:rPr lang="da-DK" sz="2800" i="1">
                <a:solidFill>
                  <a:srgbClr val="1C61B3"/>
                </a:solidFill>
                <a:latin typeface="Open Sans"/>
                <a:cs typeface="Open Sans"/>
              </a:rPr>
              <a:t>Funktionsniveau og risikovurdering</a:t>
            </a:r>
          </a:p>
        </p:txBody>
      </p:sp>
      <p:sp>
        <p:nvSpPr>
          <p:cNvPr id="10" name="object 9">
            <a:extLst>
              <a:ext uri="{FF2B5EF4-FFF2-40B4-BE49-F238E27FC236}">
                <a16:creationId xmlns:a16="http://schemas.microsoft.com/office/drawing/2014/main" id="{87743DFD-CAD4-4DB0-9193-1B3A03E2CDD9}"/>
              </a:ext>
            </a:extLst>
          </p:cNvPr>
          <p:cNvSpPr txBox="1"/>
          <p:nvPr/>
        </p:nvSpPr>
        <p:spPr>
          <a:xfrm>
            <a:off x="1312493" y="6330047"/>
            <a:ext cx="5203875" cy="2126223"/>
          </a:xfrm>
          <a:prstGeom prst="rect">
            <a:avLst/>
          </a:prstGeom>
        </p:spPr>
        <p:txBody>
          <a:bodyPr vert="horz" wrap="square" lIns="0" tIns="12700" rIns="0" bIns="0" rtlCol="0">
            <a:spAutoFit/>
          </a:bodyPr>
          <a:lstStyle/>
          <a:p>
            <a:pPr marR="9525" algn="ctr">
              <a:lnSpc>
                <a:spcPct val="100000"/>
              </a:lnSpc>
              <a:spcBef>
                <a:spcPts val="100"/>
              </a:spcBef>
            </a:pPr>
            <a:endParaRPr lang="hr-HR" sz="2600" b="1">
              <a:solidFill>
                <a:srgbClr val="4C92AB"/>
              </a:solidFill>
              <a:latin typeface="Open Sans"/>
              <a:cs typeface="Open Sans"/>
            </a:endParaRPr>
          </a:p>
          <a:p>
            <a:pPr marR="9525" algn="ctr">
              <a:lnSpc>
                <a:spcPct val="100000"/>
              </a:lnSpc>
              <a:spcBef>
                <a:spcPts val="100"/>
              </a:spcBef>
            </a:pPr>
            <a:endParaRPr lang="hr-HR" sz="2600" b="1">
              <a:solidFill>
                <a:srgbClr val="4C92AB"/>
              </a:solidFill>
              <a:latin typeface="Open Sans"/>
              <a:cs typeface="Open Sans"/>
            </a:endParaRPr>
          </a:p>
          <a:p>
            <a:pPr marR="9525" algn="ctr">
              <a:lnSpc>
                <a:spcPct val="100000"/>
              </a:lnSpc>
              <a:spcBef>
                <a:spcPts val="100"/>
              </a:spcBef>
            </a:pPr>
            <a:endParaRPr lang="hr-HR" sz="2600" b="1">
              <a:solidFill>
                <a:srgbClr val="4C92AB"/>
              </a:solidFill>
              <a:latin typeface="Open Sans"/>
              <a:cs typeface="Open Sans"/>
            </a:endParaRPr>
          </a:p>
          <a:p>
            <a:pPr marR="9525" algn="ctr">
              <a:lnSpc>
                <a:spcPct val="100000"/>
              </a:lnSpc>
              <a:spcBef>
                <a:spcPts val="100"/>
              </a:spcBef>
            </a:pPr>
            <a:r>
              <a:rPr lang="da-DK" sz="2800">
                <a:solidFill>
                  <a:srgbClr val="1C61B3"/>
                </a:solidFill>
                <a:latin typeface="Open Sans"/>
                <a:cs typeface="Open Sans"/>
              </a:rPr>
              <a:t> </a:t>
            </a:r>
          </a:p>
          <a:p>
            <a:pPr marR="9525" algn="ctr">
              <a:lnSpc>
                <a:spcPct val="100000"/>
              </a:lnSpc>
              <a:spcBef>
                <a:spcPts val="100"/>
              </a:spcBef>
            </a:pPr>
            <a:endParaRPr lang="hr-HR" sz="2800" spc="-5">
              <a:solidFill>
                <a:srgbClr val="1C61B3"/>
              </a:solidFill>
              <a:latin typeface="Open Sans"/>
              <a:cs typeface="Open Sans"/>
            </a:endParaRPr>
          </a:p>
        </p:txBody>
      </p:sp>
      <p:sp>
        <p:nvSpPr>
          <p:cNvPr id="11" name="Rezervirano mjesto broja slajda 10">
            <a:extLst>
              <a:ext uri="{FF2B5EF4-FFF2-40B4-BE49-F238E27FC236}">
                <a16:creationId xmlns:a16="http://schemas.microsoft.com/office/drawing/2014/main" id="{39090CBC-E8E8-408E-B80A-2E06953A5775}"/>
              </a:ext>
            </a:extLst>
          </p:cNvPr>
          <p:cNvSpPr>
            <a:spLocks noGrp="1"/>
          </p:cNvSpPr>
          <p:nvPr>
            <p:ph type="sldNum" sz="quarter" idx="7"/>
          </p:nvPr>
        </p:nvSpPr>
        <p:spPr/>
        <p:txBody>
          <a:bodyPr/>
          <a:lstStyle/>
          <a:p>
            <a:fld id="{B6F15528-21DE-4FAA-801E-634DDDAF4B2B}" type="slidenum">
              <a:rPr lang="hr-HR" smtClean="0"/>
              <a:t>17</a:t>
            </a:fld>
            <a:endParaRPr lang="hr-HR"/>
          </a:p>
        </p:txBody>
      </p:sp>
    </p:spTree>
    <p:extLst>
      <p:ext uri="{BB962C8B-B14F-4D97-AF65-F5344CB8AC3E}">
        <p14:creationId xmlns:p14="http://schemas.microsoft.com/office/powerpoint/2010/main" val="3139976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520655"/>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sz="3300">
                <a:latin typeface="Open Sans"/>
              </a:rPr>
              <a:t> </a:t>
            </a:r>
            <a:r>
              <a:rPr lang="da-DK" sz="2800">
                <a:latin typeface="Open Sans"/>
              </a:rPr>
              <a:t>Funktionsniveau og risikovurdering</a:t>
            </a:r>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pic>
        <p:nvPicPr>
          <p:cNvPr id="11" name="Slika 10">
            <a:hlinkClick r:id="rId3"/>
            <a:extLst>
              <a:ext uri="{FF2B5EF4-FFF2-40B4-BE49-F238E27FC236}">
                <a16:creationId xmlns:a16="http://schemas.microsoft.com/office/drawing/2014/main" id="{3948C08C-3A8E-4F80-9FB5-E5C478B610A5}"/>
              </a:ext>
            </a:extLst>
          </p:cNvPr>
          <p:cNvPicPr>
            <a:picLocks noChangeAspect="1"/>
          </p:cNvPicPr>
          <p:nvPr/>
        </p:nvPicPr>
        <p:blipFill>
          <a:blip r:embed="rId4"/>
          <a:stretch>
            <a:fillRect/>
          </a:stretch>
        </p:blipFill>
        <p:spPr>
          <a:xfrm>
            <a:off x="1818732" y="6493308"/>
            <a:ext cx="527867" cy="609600"/>
          </a:xfrm>
          <a:prstGeom prst="rect">
            <a:avLst/>
          </a:prstGeom>
        </p:spPr>
      </p:pic>
      <p:sp>
        <p:nvSpPr>
          <p:cNvPr id="4" name="Pravokutnik 3">
            <a:extLst>
              <a:ext uri="{FF2B5EF4-FFF2-40B4-BE49-F238E27FC236}">
                <a16:creationId xmlns:a16="http://schemas.microsoft.com/office/drawing/2014/main" id="{FB188E56-CFCB-408D-9591-381169F6A37A}"/>
              </a:ext>
            </a:extLst>
          </p:cNvPr>
          <p:cNvSpPr/>
          <p:nvPr/>
        </p:nvSpPr>
        <p:spPr>
          <a:xfrm>
            <a:off x="946332" y="8261237"/>
            <a:ext cx="6328468" cy="646331"/>
          </a:xfrm>
          <a:prstGeom prst="rect">
            <a:avLst/>
          </a:prstGeom>
        </p:spPr>
        <p:txBody>
          <a:bodyPr wrap="square">
            <a:spAutoFit/>
          </a:bodyPr>
          <a:lstStyle/>
          <a:p>
            <a:r>
              <a:rPr lang="da-DK" sz="1200">
                <a:solidFill>
                  <a:srgbClr val="313537"/>
                </a:solidFill>
                <a:latin typeface="Lato"/>
              </a:rPr>
              <a:t>For at kunne risikovurdere en forflytning, skal vi kende borgerens funktionsniveau. Tryk på links, for at møde Anna, Børge og Carla, der repræsenterer 3 forskellige funktionsniveauer. </a:t>
            </a:r>
            <a:r>
              <a:rPr lang="da-DK" sz="1200">
                <a:latin typeface="Lato"/>
              </a:rPr>
              <a:t>Vi har delt hvert deres funktionsniveau op i en grøn, gul og rød zone.</a:t>
            </a:r>
            <a:endParaRPr lang="da-DK" sz="1200">
              <a:solidFill>
                <a:srgbClr val="313537"/>
              </a:solidFill>
              <a:latin typeface="Lato"/>
            </a:endParaRPr>
          </a:p>
        </p:txBody>
      </p:sp>
      <p:pic>
        <p:nvPicPr>
          <p:cNvPr id="14" name="Slika 13">
            <a:hlinkClick r:id="rId5"/>
            <a:extLst>
              <a:ext uri="{FF2B5EF4-FFF2-40B4-BE49-F238E27FC236}">
                <a16:creationId xmlns:a16="http://schemas.microsoft.com/office/drawing/2014/main" id="{A0C5B770-DBE7-4B39-A68D-4030209C957C}"/>
              </a:ext>
            </a:extLst>
          </p:cNvPr>
          <p:cNvPicPr>
            <a:picLocks noChangeAspect="1"/>
          </p:cNvPicPr>
          <p:nvPr/>
        </p:nvPicPr>
        <p:blipFill>
          <a:blip r:embed="rId4"/>
          <a:stretch>
            <a:fillRect/>
          </a:stretch>
        </p:blipFill>
        <p:spPr>
          <a:xfrm>
            <a:off x="4342100" y="6556372"/>
            <a:ext cx="527867" cy="609600"/>
          </a:xfrm>
          <a:prstGeom prst="rect">
            <a:avLst/>
          </a:prstGeom>
        </p:spPr>
      </p:pic>
      <p:pic>
        <p:nvPicPr>
          <p:cNvPr id="12" name="Slika 11">
            <a:hlinkClick r:id="rId6"/>
            <a:extLst>
              <a:ext uri="{FF2B5EF4-FFF2-40B4-BE49-F238E27FC236}">
                <a16:creationId xmlns:a16="http://schemas.microsoft.com/office/drawing/2014/main" id="{079F9CF0-E381-4845-B1C9-46F9236127B6}"/>
              </a:ext>
            </a:extLst>
          </p:cNvPr>
          <p:cNvPicPr>
            <a:picLocks noChangeAspect="1"/>
          </p:cNvPicPr>
          <p:nvPr/>
        </p:nvPicPr>
        <p:blipFill>
          <a:blip r:embed="rId4"/>
          <a:stretch>
            <a:fillRect/>
          </a:stretch>
        </p:blipFill>
        <p:spPr>
          <a:xfrm>
            <a:off x="2902435" y="6571939"/>
            <a:ext cx="527867" cy="609600"/>
          </a:xfrm>
          <a:prstGeom prst="rect">
            <a:avLst/>
          </a:prstGeom>
        </p:spPr>
      </p:pic>
      <p:pic>
        <p:nvPicPr>
          <p:cNvPr id="8" name="Slika 7">
            <a:extLst>
              <a:ext uri="{FF2B5EF4-FFF2-40B4-BE49-F238E27FC236}">
                <a16:creationId xmlns:a16="http://schemas.microsoft.com/office/drawing/2014/main" id="{49324C31-A0F6-436A-983B-325BF3252E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1631" y="3359037"/>
            <a:ext cx="5460936" cy="3195142"/>
          </a:xfrm>
          <a:prstGeom prst="rect">
            <a:avLst/>
          </a:prstGeom>
        </p:spPr>
      </p:pic>
      <p:pic>
        <p:nvPicPr>
          <p:cNvPr id="15" name="Slika 14">
            <a:hlinkClick r:id="rId8"/>
            <a:extLst>
              <a:ext uri="{FF2B5EF4-FFF2-40B4-BE49-F238E27FC236}">
                <a16:creationId xmlns:a16="http://schemas.microsoft.com/office/drawing/2014/main" id="{3725E322-24B3-4AFF-AF9A-BC3A77483870}"/>
              </a:ext>
            </a:extLst>
          </p:cNvPr>
          <p:cNvPicPr>
            <a:picLocks noChangeAspect="1"/>
          </p:cNvPicPr>
          <p:nvPr/>
        </p:nvPicPr>
        <p:blipFill>
          <a:blip r:embed="rId4"/>
          <a:stretch>
            <a:fillRect/>
          </a:stretch>
        </p:blipFill>
        <p:spPr>
          <a:xfrm>
            <a:off x="5689734" y="6267139"/>
            <a:ext cx="527867" cy="609600"/>
          </a:xfrm>
          <a:prstGeom prst="rect">
            <a:avLst/>
          </a:prstGeom>
        </p:spPr>
      </p:pic>
      <p:sp>
        <p:nvSpPr>
          <p:cNvPr id="17" name="Rezervirano mjesto broja slajda 16">
            <a:extLst>
              <a:ext uri="{FF2B5EF4-FFF2-40B4-BE49-F238E27FC236}">
                <a16:creationId xmlns:a16="http://schemas.microsoft.com/office/drawing/2014/main" id="{BA3F2090-37AD-4544-AC03-FEFAF0AFF874}"/>
              </a:ext>
            </a:extLst>
          </p:cNvPr>
          <p:cNvSpPr>
            <a:spLocks noGrp="1"/>
          </p:cNvSpPr>
          <p:nvPr>
            <p:ph type="sldNum" sz="quarter" idx="7"/>
          </p:nvPr>
        </p:nvSpPr>
        <p:spPr/>
        <p:txBody>
          <a:bodyPr/>
          <a:lstStyle/>
          <a:p>
            <a:fld id="{B6F15528-21DE-4FAA-801E-634DDDAF4B2B}" type="slidenum">
              <a:rPr lang="hr-HR" smtClean="0"/>
              <a:t>18</a:t>
            </a:fld>
            <a:endParaRPr lang="hr-H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1139343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a:t> Introduktion til 3 funktionsniveauer - Anna, Børge og Carla</a:t>
            </a:r>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25" name="Pravokutnik 24">
            <a:extLst>
              <a:ext uri="{FF2B5EF4-FFF2-40B4-BE49-F238E27FC236}">
                <a16:creationId xmlns:a16="http://schemas.microsoft.com/office/drawing/2014/main" id="{E4956BA9-6B5B-4950-9D15-606A3F1BBCD2}"/>
              </a:ext>
            </a:extLst>
          </p:cNvPr>
          <p:cNvSpPr/>
          <p:nvPr/>
        </p:nvSpPr>
        <p:spPr>
          <a:xfrm>
            <a:off x="2346599" y="4122634"/>
            <a:ext cx="3841934" cy="3832648"/>
          </a:xfrm>
          <a:prstGeom prst="rect">
            <a:avLst/>
          </a:prstGeom>
          <a:solidFill>
            <a:schemeClr val="bg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a:solidFill>
                  <a:schemeClr val="bg2">
                    <a:lumMod val="25000"/>
                  </a:schemeClr>
                </a:solidFill>
              </a:rPr>
              <a:t>Mød Anna</a:t>
            </a:r>
          </a:p>
          <a:p>
            <a:pPr algn="ctr"/>
            <a:endParaRPr lang="hr-HR" sz="1200" b="1">
              <a:solidFill>
                <a:schemeClr val="bg2">
                  <a:lumMod val="25000"/>
                </a:schemeClr>
              </a:solidFill>
            </a:endParaRPr>
          </a:p>
          <a:p>
            <a:pPr algn="ctr"/>
            <a:endParaRPr lang="hr-HR" sz="1200" b="1">
              <a:solidFill>
                <a:schemeClr val="bg2">
                  <a:lumMod val="25000"/>
                </a:schemeClr>
              </a:solidFill>
            </a:endParaRPr>
          </a:p>
          <a:p>
            <a:pPr algn="l" fontAlgn="auto"/>
            <a:r>
              <a:rPr lang="da-DK" sz="1200" b="1" i="0">
                <a:solidFill>
                  <a:srgbClr val="313537"/>
                </a:solidFill>
                <a:effectLst/>
              </a:rPr>
              <a:t>Anna, funktionsniveau 1 - Den gående borger </a:t>
            </a:r>
            <a:endParaRPr lang="da-DK" sz="1200" b="0" i="0">
              <a:solidFill>
                <a:srgbClr val="313537"/>
              </a:solidFill>
              <a:effectLst/>
            </a:endParaRPr>
          </a:p>
          <a:p>
            <a:pPr marL="171450" indent="-171450" algn="l" fontAlgn="auto">
              <a:buFont typeface="Arial" panose="020B0604020202020204" pitchFamily="34" charset="0"/>
              <a:buChar char="•"/>
            </a:pPr>
            <a:r>
              <a:rPr lang="da-DK" sz="1200" b="0" i="0">
                <a:solidFill>
                  <a:srgbClr val="313537"/>
                </a:solidFill>
                <a:effectLst/>
              </a:rPr>
              <a:t>Har sikker siddende og stående balance</a:t>
            </a:r>
          </a:p>
          <a:p>
            <a:pPr marL="171450" indent="-171450" algn="l" fontAlgn="auto">
              <a:buFont typeface="Arial" panose="020B0604020202020204" pitchFamily="34" charset="0"/>
              <a:buChar char="•"/>
            </a:pPr>
            <a:r>
              <a:rPr lang="da-DK" sz="1200" b="0" i="0">
                <a:solidFill>
                  <a:srgbClr val="313537"/>
                </a:solidFill>
                <a:effectLst/>
              </a:rPr>
              <a:t>Kan rejse sig fra en stol og kan vende sig i sengen</a:t>
            </a:r>
          </a:p>
          <a:p>
            <a:pPr marL="171450" indent="-171450" algn="l" fontAlgn="auto">
              <a:buFont typeface="Arial" panose="020B0604020202020204" pitchFamily="34" charset="0"/>
              <a:buChar char="•"/>
            </a:pPr>
            <a:r>
              <a:rPr lang="da-DK" sz="1200" b="0" i="0">
                <a:solidFill>
                  <a:srgbClr val="313537"/>
                </a:solidFill>
                <a:effectLst/>
              </a:rPr>
              <a:t>Kan gå, eventuelt med rollator</a:t>
            </a:r>
          </a:p>
          <a:p>
            <a:pPr marL="171450" indent="-171450" algn="l" fontAlgn="auto">
              <a:buFont typeface="Arial" panose="020B0604020202020204" pitchFamily="34" charset="0"/>
              <a:buChar char="•"/>
            </a:pPr>
            <a:r>
              <a:rPr lang="da-DK" sz="1200" b="0" i="0">
                <a:solidFill>
                  <a:srgbClr val="313537"/>
                </a:solidFill>
                <a:effectLst/>
              </a:rPr>
              <a:t>Har behov for hjælp til at komme ind og ud af sengen</a:t>
            </a:r>
          </a:p>
          <a:p>
            <a:pPr algn="l" fontAlgn="auto"/>
            <a:endParaRPr lang="da-DK" sz="1200" b="0" i="0">
              <a:solidFill>
                <a:srgbClr val="313537"/>
              </a:solidFill>
              <a:effectLst/>
            </a:endParaRPr>
          </a:p>
          <a:p>
            <a:pPr algn="l" fontAlgn="auto"/>
            <a:r>
              <a:rPr lang="da-DK" sz="1200" b="0" i="0">
                <a:solidFill>
                  <a:srgbClr val="313537"/>
                </a:solidFill>
                <a:effectLst/>
              </a:rPr>
              <a:t>Anna </a:t>
            </a:r>
            <a:r>
              <a:rPr lang="da-DK" sz="1200" b="0" i="1">
                <a:solidFill>
                  <a:srgbClr val="313537"/>
                </a:solidFill>
                <a:effectLst/>
              </a:rPr>
              <a:t>kan</a:t>
            </a:r>
            <a:r>
              <a:rPr lang="da-DK" sz="1200" b="0" i="0">
                <a:solidFill>
                  <a:srgbClr val="313537"/>
                </a:solidFill>
                <a:effectLst/>
              </a:rPr>
              <a:t> også have nogle kognitive udfordringer, fx:</a:t>
            </a:r>
          </a:p>
          <a:p>
            <a:pPr marL="171450" indent="-171450" algn="l" fontAlgn="auto">
              <a:buFont typeface="Arial" panose="020B0604020202020204" pitchFamily="34" charset="0"/>
              <a:buChar char="•"/>
            </a:pPr>
            <a:r>
              <a:rPr lang="da-DK" sz="1200" b="0" i="0">
                <a:solidFill>
                  <a:srgbClr val="313537"/>
                </a:solidFill>
                <a:effectLst/>
              </a:rPr>
              <a:t>Svært ved at samarbejde</a:t>
            </a:r>
          </a:p>
          <a:p>
            <a:pPr marL="171450" indent="-171450" algn="l" fontAlgn="auto">
              <a:buFont typeface="Arial" panose="020B0604020202020204" pitchFamily="34" charset="0"/>
              <a:buChar char="•"/>
            </a:pPr>
            <a:r>
              <a:rPr lang="da-DK" sz="1200" b="0" i="0">
                <a:solidFill>
                  <a:srgbClr val="313537"/>
                </a:solidFill>
                <a:effectLst/>
              </a:rPr>
              <a:t>Ikke orienteret i tid/sted/egne data</a:t>
            </a:r>
          </a:p>
          <a:p>
            <a:pPr marL="171450" indent="-171450" algn="l" fontAlgn="auto">
              <a:buFont typeface="Arial" panose="020B0604020202020204" pitchFamily="34" charset="0"/>
              <a:buChar char="•"/>
            </a:pPr>
            <a:r>
              <a:rPr lang="da-DK" sz="1200" b="0" i="0">
                <a:solidFill>
                  <a:srgbClr val="313537"/>
                </a:solidFill>
                <a:effectLst/>
              </a:rPr>
              <a:t>Behov for hjælp til planlægning og strukturering af hverdagen </a:t>
            </a:r>
          </a:p>
          <a:p>
            <a:pPr marL="171450" indent="-171450" algn="l" fontAlgn="auto">
              <a:buFont typeface="Arial" panose="020B0604020202020204" pitchFamily="34" charset="0"/>
              <a:buChar char="•"/>
            </a:pPr>
            <a:r>
              <a:rPr lang="da-DK" sz="1200" b="0" i="0">
                <a:solidFill>
                  <a:srgbClr val="313537"/>
                </a:solidFill>
                <a:effectLst/>
              </a:rPr>
              <a:t>Svært ved at tilpasse sin adfærd efter omgivelserne </a:t>
            </a:r>
          </a:p>
        </p:txBody>
      </p:sp>
      <p:pic>
        <p:nvPicPr>
          <p:cNvPr id="27" name="Slika 26">
            <a:hlinkClick r:id="rId3"/>
            <a:extLst>
              <a:ext uri="{FF2B5EF4-FFF2-40B4-BE49-F238E27FC236}">
                <a16:creationId xmlns:a16="http://schemas.microsoft.com/office/drawing/2014/main" id="{90D57FCA-3EB9-4535-96FA-F8823E3AF263}"/>
              </a:ext>
            </a:extLst>
          </p:cNvPr>
          <p:cNvPicPr>
            <a:picLocks noChangeAspect="1"/>
          </p:cNvPicPr>
          <p:nvPr/>
        </p:nvPicPr>
        <p:blipFill>
          <a:blip r:embed="rId4"/>
          <a:stretch>
            <a:fillRect/>
          </a:stretch>
        </p:blipFill>
        <p:spPr>
          <a:xfrm>
            <a:off x="6456421" y="5708382"/>
            <a:ext cx="527867" cy="609600"/>
          </a:xfrm>
          <a:prstGeom prst="rect">
            <a:avLst/>
          </a:prstGeom>
        </p:spPr>
      </p:pic>
      <p:sp>
        <p:nvSpPr>
          <p:cNvPr id="28" name="object 7">
            <a:extLst>
              <a:ext uri="{FF2B5EF4-FFF2-40B4-BE49-F238E27FC236}">
                <a16:creationId xmlns:a16="http://schemas.microsoft.com/office/drawing/2014/main" id="{4DA79491-04F2-4C46-B0F4-E8C3A0A312EF}"/>
              </a:ext>
            </a:extLst>
          </p:cNvPr>
          <p:cNvSpPr/>
          <p:nvPr/>
        </p:nvSpPr>
        <p:spPr>
          <a:xfrm>
            <a:off x="2346599" y="4079744"/>
            <a:ext cx="3841933" cy="45719"/>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pic>
        <p:nvPicPr>
          <p:cNvPr id="11" name="Slika 10">
            <a:extLst>
              <a:ext uri="{FF2B5EF4-FFF2-40B4-BE49-F238E27FC236}">
                <a16:creationId xmlns:a16="http://schemas.microsoft.com/office/drawing/2014/main" id="{C1803BFB-DA31-473A-A082-86AE9E0729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693" y="4832706"/>
            <a:ext cx="667513" cy="1773940"/>
          </a:xfrm>
          <a:prstGeom prst="rect">
            <a:avLst/>
          </a:prstGeom>
        </p:spPr>
      </p:pic>
      <p:sp>
        <p:nvSpPr>
          <p:cNvPr id="15" name="TekstniOkvir 14">
            <a:extLst>
              <a:ext uri="{FF2B5EF4-FFF2-40B4-BE49-F238E27FC236}">
                <a16:creationId xmlns:a16="http://schemas.microsoft.com/office/drawing/2014/main" id="{7C109BAF-0D42-4CE3-82EE-DB7D83710DC3}"/>
              </a:ext>
            </a:extLst>
          </p:cNvPr>
          <p:cNvSpPr txBox="1"/>
          <p:nvPr/>
        </p:nvSpPr>
        <p:spPr>
          <a:xfrm>
            <a:off x="942250" y="7000151"/>
            <a:ext cx="914400" cy="307777"/>
          </a:xfrm>
          <a:prstGeom prst="rect">
            <a:avLst/>
          </a:prstGeom>
          <a:noFill/>
        </p:spPr>
        <p:txBody>
          <a:bodyPr wrap="square" rtlCol="0">
            <a:spAutoFit/>
          </a:bodyPr>
          <a:lstStyle/>
          <a:p>
            <a:pPr algn="ctr"/>
            <a:r>
              <a:rPr lang="da-DK" sz="1400" b="1">
                <a:solidFill>
                  <a:schemeClr val="bg2">
                    <a:lumMod val="25000"/>
                  </a:schemeClr>
                </a:solidFill>
              </a:rPr>
              <a:t>Anna</a:t>
            </a:r>
          </a:p>
        </p:txBody>
      </p:sp>
      <p:sp>
        <p:nvSpPr>
          <p:cNvPr id="4" name="Pravokutnik 3">
            <a:extLst>
              <a:ext uri="{FF2B5EF4-FFF2-40B4-BE49-F238E27FC236}">
                <a16:creationId xmlns:a16="http://schemas.microsoft.com/office/drawing/2014/main" id="{FC3C9017-B625-417A-BC98-B1E5982E3B54}"/>
              </a:ext>
            </a:extLst>
          </p:cNvPr>
          <p:cNvSpPr/>
          <p:nvPr/>
        </p:nvSpPr>
        <p:spPr>
          <a:xfrm>
            <a:off x="1065692" y="3113812"/>
            <a:ext cx="6020907" cy="523220"/>
          </a:xfrm>
          <a:prstGeom prst="rect">
            <a:avLst/>
          </a:prstGeom>
        </p:spPr>
        <p:txBody>
          <a:bodyPr wrap="square">
            <a:spAutoFit/>
          </a:bodyPr>
          <a:lstStyle/>
          <a:p>
            <a:r>
              <a:rPr lang="da-DK" sz="1400">
                <a:solidFill>
                  <a:srgbClr val="232323"/>
                </a:solidFill>
                <a:latin typeface="Roboto-Medium"/>
                <a:ea typeface="+mj-ea"/>
              </a:rPr>
              <a:t>Herunder møder I 3 borgere: Anna, Børge og Carla. De repræsenterer hvert deres fysiske funktionsniveau.</a:t>
            </a:r>
          </a:p>
        </p:txBody>
      </p:sp>
      <p:sp>
        <p:nvSpPr>
          <p:cNvPr id="5" name="Rezervirano mjesto broja slajda 4">
            <a:extLst>
              <a:ext uri="{FF2B5EF4-FFF2-40B4-BE49-F238E27FC236}">
                <a16:creationId xmlns:a16="http://schemas.microsoft.com/office/drawing/2014/main" id="{A237B479-852B-4C77-BF0E-2413CCCD73C5}"/>
              </a:ext>
            </a:extLst>
          </p:cNvPr>
          <p:cNvSpPr>
            <a:spLocks noGrp="1"/>
          </p:cNvSpPr>
          <p:nvPr>
            <p:ph type="sldNum" sz="quarter" idx="7"/>
          </p:nvPr>
        </p:nvSpPr>
        <p:spPr/>
        <p:txBody>
          <a:bodyPr/>
          <a:lstStyle/>
          <a:p>
            <a:fld id="{B6F15528-21DE-4FAA-801E-634DDDAF4B2B}" type="slidenum">
              <a:rPr lang="hr-HR" smtClean="0"/>
              <a:t>19</a:t>
            </a:fld>
            <a:endParaRPr lang="hr-H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1820664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lang="da-DK" sz="800">
                <a:latin typeface="Avenir Next"/>
                <a:cs typeface="Avenir Next"/>
              </a:rPr>
              <a:t>1</a:t>
            </a:r>
          </a:p>
        </p:txBody>
      </p:sp>
      <p:sp>
        <p:nvSpPr>
          <p:cNvPr id="3" name="object 3"/>
          <p:cNvSpPr/>
          <p:nvPr/>
        </p:nvSpPr>
        <p:spPr>
          <a:xfrm>
            <a:off x="345440" y="9611868"/>
            <a:ext cx="927684" cy="1946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5877559"/>
            <a:ext cx="7772400" cy="4180840"/>
          </a:xfrm>
          <a:custGeom>
            <a:avLst/>
            <a:gdLst/>
            <a:ahLst/>
            <a:cxnLst/>
            <a:rect l="l" t="t" r="r" b="b"/>
            <a:pathLst>
              <a:path w="7772400" h="4180840">
                <a:moveTo>
                  <a:pt x="0" y="4180840"/>
                </a:moveTo>
                <a:lnTo>
                  <a:pt x="7772400" y="4180840"/>
                </a:lnTo>
                <a:lnTo>
                  <a:pt x="7772400" y="0"/>
                </a:lnTo>
                <a:lnTo>
                  <a:pt x="0" y="0"/>
                </a:lnTo>
                <a:lnTo>
                  <a:pt x="0" y="4180840"/>
                </a:lnTo>
                <a:close/>
              </a:path>
            </a:pathLst>
          </a:custGeom>
          <a:solidFill>
            <a:srgbClr val="4C92AB"/>
          </a:solidFill>
        </p:spPr>
        <p:txBody>
          <a:bodyPr wrap="square" lIns="0" tIns="0" rIns="0" bIns="0" rtlCol="0"/>
          <a:lstStyle/>
          <a:p>
            <a:endParaRPr/>
          </a:p>
        </p:txBody>
      </p:sp>
      <p:sp>
        <p:nvSpPr>
          <p:cNvPr id="6" name="object 6"/>
          <p:cNvSpPr txBox="1">
            <a:spLocks noGrp="1"/>
          </p:cNvSpPr>
          <p:nvPr>
            <p:ph type="title"/>
          </p:nvPr>
        </p:nvSpPr>
        <p:spPr>
          <a:xfrm>
            <a:off x="1232544" y="335513"/>
            <a:ext cx="5307310" cy="689932"/>
          </a:xfrm>
          <a:prstGeom prst="rect">
            <a:avLst/>
          </a:prstGeom>
        </p:spPr>
        <p:txBody>
          <a:bodyPr vert="horz" wrap="square" lIns="0" tIns="12700" rIns="0" bIns="0" rtlCol="0">
            <a:spAutoFit/>
          </a:bodyPr>
          <a:lstStyle/>
          <a:p>
            <a:pPr marL="12700" algn="ctr">
              <a:lnSpc>
                <a:spcPct val="100000"/>
              </a:lnSpc>
              <a:spcBef>
                <a:spcPts val="100"/>
              </a:spcBef>
            </a:pPr>
            <a:r>
              <a:rPr lang="da-DK" sz="4400">
                <a:solidFill>
                  <a:srgbClr val="1D60B2"/>
                </a:solidFill>
                <a:latin typeface="Open Sans"/>
                <a:cs typeface="Open Sans"/>
              </a:rPr>
              <a:t>Interaktiv håndbog</a:t>
            </a:r>
          </a:p>
        </p:txBody>
      </p:sp>
      <p:sp>
        <p:nvSpPr>
          <p:cNvPr id="7" name="object 7"/>
          <p:cNvSpPr txBox="1"/>
          <p:nvPr/>
        </p:nvSpPr>
        <p:spPr>
          <a:xfrm>
            <a:off x="1727162" y="1206780"/>
            <a:ext cx="4415155" cy="228268"/>
          </a:xfrm>
          <a:prstGeom prst="rect">
            <a:avLst/>
          </a:prstGeom>
        </p:spPr>
        <p:txBody>
          <a:bodyPr vert="horz" wrap="square" lIns="0" tIns="12700" rIns="0" bIns="0" rtlCol="0">
            <a:spAutoFit/>
          </a:bodyPr>
          <a:lstStyle/>
          <a:p>
            <a:pPr marL="12700" algn="ctr">
              <a:lnSpc>
                <a:spcPct val="100000"/>
              </a:lnSpc>
              <a:spcBef>
                <a:spcPts val="100"/>
              </a:spcBef>
            </a:pPr>
            <a:r>
              <a:rPr lang="da-DK" sz="1400">
                <a:solidFill>
                  <a:srgbClr val="232323"/>
                </a:solidFill>
                <a:latin typeface="Open Sans"/>
                <a:cs typeface="Open Sans"/>
              </a:rPr>
              <a:t>      Sikre Forflytninger</a:t>
            </a:r>
          </a:p>
        </p:txBody>
      </p:sp>
      <p:pic>
        <p:nvPicPr>
          <p:cNvPr id="10" name="Slika 9">
            <a:extLst>
              <a:ext uri="{FF2B5EF4-FFF2-40B4-BE49-F238E27FC236}">
                <a16:creationId xmlns:a16="http://schemas.microsoft.com/office/drawing/2014/main" id="{31E33CE8-00A8-4EBA-9A65-A9F50BF80B4A}"/>
              </a:ext>
            </a:extLst>
          </p:cNvPr>
          <p:cNvPicPr>
            <a:picLocks noChangeAspect="1"/>
          </p:cNvPicPr>
          <p:nvPr/>
        </p:nvPicPr>
        <p:blipFill>
          <a:blip r:embed="rId4"/>
          <a:stretch>
            <a:fillRect/>
          </a:stretch>
        </p:blipFill>
        <p:spPr>
          <a:xfrm>
            <a:off x="2389008" y="5446330"/>
            <a:ext cx="3456324" cy="4327666"/>
          </a:xfrm>
          <a:prstGeom prst="rect">
            <a:avLst/>
          </a:prstGeom>
        </p:spPr>
      </p:pic>
      <p:sp>
        <p:nvSpPr>
          <p:cNvPr id="5" name="Rezervirano mjesto broja slajda 4">
            <a:extLst>
              <a:ext uri="{FF2B5EF4-FFF2-40B4-BE49-F238E27FC236}">
                <a16:creationId xmlns:a16="http://schemas.microsoft.com/office/drawing/2014/main" id="{3017FF63-330B-48D3-A7FF-0926412EBC83}"/>
              </a:ext>
            </a:extLst>
          </p:cNvPr>
          <p:cNvSpPr>
            <a:spLocks noGrp="1"/>
          </p:cNvSpPr>
          <p:nvPr>
            <p:ph type="sldNum" sz="quarter" idx="7"/>
          </p:nvPr>
        </p:nvSpPr>
        <p:spPr/>
        <p:txBody>
          <a:bodyPr/>
          <a:lstStyle/>
          <a:p>
            <a:fld id="{B6F15528-21DE-4FAA-801E-634DDDAF4B2B}" type="slidenum">
              <a:rPr lang="hr-HR" smtClean="0"/>
              <a:t>2</a:t>
            </a:fld>
            <a:endParaRPr lang="hr-HR"/>
          </a:p>
        </p:txBody>
      </p:sp>
      <p:sp>
        <p:nvSpPr>
          <p:cNvPr id="11" name="TextBox 10"/>
          <p:cNvSpPr txBox="1"/>
          <p:nvPr/>
        </p:nvSpPr>
        <p:spPr>
          <a:xfrm>
            <a:off x="889999" y="3425992"/>
            <a:ext cx="6172200" cy="1985159"/>
          </a:xfrm>
          <a:prstGeom prst="rect">
            <a:avLst/>
          </a:prstGeom>
          <a:noFill/>
        </p:spPr>
        <p:txBody>
          <a:bodyPr wrap="square" rtlCol="0">
            <a:spAutoFit/>
          </a:bodyPr>
          <a:lstStyle/>
          <a:p>
            <a:pPr algn="ctr"/>
            <a:r>
              <a:rPr lang="da-DK" b="1"/>
              <a:t>FORFATTERE:</a:t>
            </a:r>
          </a:p>
          <a:p>
            <a:pPr algn="ctr">
              <a:lnSpc>
                <a:spcPct val="150000"/>
              </a:lnSpc>
            </a:pPr>
            <a:r>
              <a:rPr lang="da-DK" sz="1400" err="1">
                <a:latin typeface="Open Sans"/>
              </a:rPr>
              <a:t>Asst</a:t>
            </a:r>
            <a:r>
              <a:rPr lang="da-DK" sz="1400">
                <a:latin typeface="Open Sans"/>
              </a:rPr>
              <a:t>. Prof. Iva Šklempe Kokić, </a:t>
            </a:r>
            <a:r>
              <a:rPr lang="da-DK" sz="1400" err="1">
                <a:latin typeface="Open Sans"/>
              </a:rPr>
              <a:t>PhD</a:t>
            </a:r>
            <a:r>
              <a:rPr lang="da-DK" sz="1400">
                <a:latin typeface="Open Sans"/>
              </a:rPr>
              <a:t>, PT, Senior </a:t>
            </a:r>
            <a:r>
              <a:rPr lang="da-DK" sz="1400" err="1">
                <a:latin typeface="Open Sans"/>
              </a:rPr>
              <a:t>Lecturer</a:t>
            </a:r>
            <a:endParaRPr lang="da-DK" sz="1400">
              <a:latin typeface="Open Sans"/>
            </a:endParaRPr>
          </a:p>
          <a:p>
            <a:pPr algn="ctr">
              <a:lnSpc>
                <a:spcPct val="150000"/>
              </a:lnSpc>
            </a:pPr>
            <a:r>
              <a:rPr lang="da-DK" sz="1400" err="1">
                <a:latin typeface="Open Sans"/>
              </a:rPr>
              <a:t>Stjepan</a:t>
            </a:r>
            <a:r>
              <a:rPr lang="da-DK" sz="1400">
                <a:latin typeface="Open Sans"/>
              </a:rPr>
              <a:t> </a:t>
            </a:r>
            <a:r>
              <a:rPr lang="da-DK" sz="1400" err="1">
                <a:latin typeface="Open Sans"/>
              </a:rPr>
              <a:t>Jelica</a:t>
            </a:r>
            <a:r>
              <a:rPr lang="da-DK" sz="1400">
                <a:latin typeface="Open Sans"/>
              </a:rPr>
              <a:t>, </a:t>
            </a:r>
            <a:r>
              <a:rPr lang="da-DK" sz="1400" err="1">
                <a:latin typeface="Open Sans"/>
              </a:rPr>
              <a:t>MSc</a:t>
            </a:r>
            <a:r>
              <a:rPr lang="da-DK" sz="1400">
                <a:latin typeface="Open Sans"/>
              </a:rPr>
              <a:t>, PT, Senior </a:t>
            </a:r>
            <a:r>
              <a:rPr lang="da-DK" sz="1400" err="1">
                <a:latin typeface="Open Sans"/>
              </a:rPr>
              <a:t>Lecturer</a:t>
            </a:r>
            <a:endParaRPr lang="da-DK" sz="1400">
              <a:latin typeface="Open Sans"/>
            </a:endParaRPr>
          </a:p>
          <a:p>
            <a:pPr algn="ctr">
              <a:lnSpc>
                <a:spcPct val="150000"/>
              </a:lnSpc>
            </a:pPr>
            <a:r>
              <a:rPr lang="da-DK" sz="1400">
                <a:latin typeface="Open Sans"/>
              </a:rPr>
              <a:t>Mateja Znika, </a:t>
            </a:r>
            <a:r>
              <a:rPr lang="da-DK" sz="1400" err="1">
                <a:latin typeface="Open Sans"/>
              </a:rPr>
              <a:t>MSc</a:t>
            </a:r>
            <a:r>
              <a:rPr lang="da-DK" sz="1400">
                <a:latin typeface="Open Sans"/>
              </a:rPr>
              <a:t>, PT, Senior </a:t>
            </a:r>
            <a:r>
              <a:rPr lang="da-DK" sz="1400" err="1">
                <a:latin typeface="Open Sans"/>
              </a:rPr>
              <a:t>Lecturer</a:t>
            </a:r>
            <a:endParaRPr lang="da-DK" sz="1400">
              <a:latin typeface="Open Sans"/>
            </a:endParaRPr>
          </a:p>
          <a:p>
            <a:pPr algn="ctr">
              <a:lnSpc>
                <a:spcPct val="150000"/>
              </a:lnSpc>
            </a:pPr>
            <a:r>
              <a:rPr lang="da-DK" sz="1400">
                <a:latin typeface="Open Sans"/>
              </a:rPr>
              <a:t>Vesna </a:t>
            </a:r>
            <a:r>
              <a:rPr lang="da-DK" sz="1400" err="1">
                <a:latin typeface="Open Sans"/>
              </a:rPr>
              <a:t>Brumnić</a:t>
            </a:r>
            <a:r>
              <a:rPr lang="da-DK" sz="1400">
                <a:latin typeface="Open Sans"/>
              </a:rPr>
              <a:t>, </a:t>
            </a:r>
            <a:r>
              <a:rPr lang="da-DK" sz="1400" err="1">
                <a:latin typeface="Open Sans"/>
              </a:rPr>
              <a:t>MSc</a:t>
            </a:r>
            <a:r>
              <a:rPr lang="da-DK" sz="1400">
                <a:latin typeface="Open Sans"/>
              </a:rPr>
              <a:t>, PT, Senior </a:t>
            </a:r>
            <a:r>
              <a:rPr lang="da-DK" sz="1400" err="1">
                <a:latin typeface="Open Sans"/>
              </a:rPr>
              <a:t>Lecturer</a:t>
            </a:r>
            <a:endParaRPr lang="da-DK" sz="1400">
              <a:latin typeface="Open Sans"/>
            </a:endParaRPr>
          </a:p>
          <a:p>
            <a:pPr algn="ctr">
              <a:lnSpc>
                <a:spcPct val="150000"/>
              </a:lnSpc>
            </a:pPr>
            <a:r>
              <a:rPr lang="da-DK" sz="1400">
                <a:latin typeface="Open Sans"/>
              </a:rPr>
              <a:t>Slavica </a:t>
            </a:r>
            <a:r>
              <a:rPr lang="da-DK" sz="1400" err="1">
                <a:latin typeface="Open Sans"/>
              </a:rPr>
              <a:t>Janković</a:t>
            </a:r>
            <a:r>
              <a:rPr lang="da-DK" sz="1400">
                <a:latin typeface="Open Sans"/>
              </a:rPr>
              <a:t>, </a:t>
            </a:r>
            <a:r>
              <a:rPr lang="da-DK" sz="1400" err="1">
                <a:latin typeface="Open Sans"/>
              </a:rPr>
              <a:t>PhD</a:t>
            </a:r>
            <a:r>
              <a:rPr lang="da-DK" sz="1400">
                <a:latin typeface="Open Sans"/>
              </a:rPr>
              <a:t>, PT, Senior </a:t>
            </a:r>
            <a:r>
              <a:rPr lang="da-DK" sz="1400" err="1">
                <a:latin typeface="Open Sans"/>
              </a:rPr>
              <a:t>Lecturer</a:t>
            </a:r>
            <a:endParaRPr lang="da-DK" sz="1400">
              <a:latin typeface="Open Sans"/>
            </a:endParaRPr>
          </a:p>
        </p:txBody>
      </p:sp>
      <p:pic>
        <p:nvPicPr>
          <p:cNvPr id="14" name="Slika 13">
            <a:extLst>
              <a:ext uri="{FF2B5EF4-FFF2-40B4-BE49-F238E27FC236}">
                <a16:creationId xmlns:a16="http://schemas.microsoft.com/office/drawing/2014/main" id="{BB7D62E1-1A80-426D-B5D1-4771A2784A1A}"/>
              </a:ext>
            </a:extLst>
          </p:cNvPr>
          <p:cNvPicPr>
            <a:picLocks noChangeAspect="1"/>
          </p:cNvPicPr>
          <p:nvPr/>
        </p:nvPicPr>
        <p:blipFill>
          <a:blip r:embed="rId5"/>
          <a:stretch>
            <a:fillRect/>
          </a:stretch>
        </p:blipFill>
        <p:spPr>
          <a:xfrm>
            <a:off x="361362" y="1872239"/>
            <a:ext cx="7229475" cy="1371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a:t> Introduktion til 3 funktionsniveauer - Anna, Børge og Carla</a:t>
            </a:r>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8" name="Pravokutnik 7">
            <a:extLst>
              <a:ext uri="{FF2B5EF4-FFF2-40B4-BE49-F238E27FC236}">
                <a16:creationId xmlns:a16="http://schemas.microsoft.com/office/drawing/2014/main" id="{2D7A15A5-354D-4596-89F0-35B956C142D6}"/>
              </a:ext>
            </a:extLst>
          </p:cNvPr>
          <p:cNvSpPr/>
          <p:nvPr/>
        </p:nvSpPr>
        <p:spPr>
          <a:xfrm>
            <a:off x="2327643" y="4038600"/>
            <a:ext cx="3831444" cy="4419600"/>
          </a:xfrm>
          <a:prstGeom prst="rect">
            <a:avLst/>
          </a:prstGeom>
          <a:solidFill>
            <a:schemeClr val="bg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200" b="1">
              <a:solidFill>
                <a:schemeClr val="bg2">
                  <a:lumMod val="25000"/>
                </a:schemeClr>
              </a:solidFill>
            </a:endParaRPr>
          </a:p>
          <a:p>
            <a:pPr algn="ctr" fontAlgn="auto"/>
            <a:r>
              <a:rPr lang="da-DK" sz="1200" b="1">
                <a:solidFill>
                  <a:schemeClr val="bg2">
                    <a:lumMod val="25000"/>
                  </a:schemeClr>
                </a:solidFill>
              </a:rPr>
              <a:t>Mød Børge</a:t>
            </a:r>
          </a:p>
          <a:p>
            <a:pPr algn="ctr" fontAlgn="auto"/>
            <a:endParaRPr lang="hr-HR" sz="1200" b="1">
              <a:solidFill>
                <a:schemeClr val="bg2">
                  <a:lumMod val="25000"/>
                </a:schemeClr>
              </a:solidFill>
            </a:endParaRPr>
          </a:p>
          <a:p>
            <a:pPr algn="l" fontAlgn="auto"/>
            <a:r>
              <a:rPr lang="da-DK" sz="1200" b="1" i="0">
                <a:solidFill>
                  <a:srgbClr val="313537"/>
                </a:solidFill>
                <a:effectLst/>
              </a:rPr>
              <a:t>Børge, funktionsniveau 2 - Den siddende borger</a:t>
            </a:r>
            <a:endParaRPr lang="da-DK" sz="1200" b="0" i="0">
              <a:solidFill>
                <a:srgbClr val="313537"/>
              </a:solidFill>
              <a:effectLst/>
            </a:endParaRPr>
          </a:p>
          <a:p>
            <a:pPr marL="171450" indent="-171450" algn="l" fontAlgn="auto">
              <a:buFont typeface="Arial" panose="020B0604020202020204" pitchFamily="34" charset="0"/>
              <a:buChar char="•"/>
            </a:pPr>
            <a:r>
              <a:rPr lang="da-DK" sz="1200" b="0" i="0">
                <a:solidFill>
                  <a:srgbClr val="313537"/>
                </a:solidFill>
                <a:effectLst/>
              </a:rPr>
              <a:t>Har sikker siddende balance</a:t>
            </a:r>
          </a:p>
          <a:p>
            <a:pPr marL="171450" indent="-171450" algn="l" fontAlgn="auto">
              <a:buFont typeface="Arial" panose="020B0604020202020204" pitchFamily="34" charset="0"/>
              <a:buChar char="•"/>
            </a:pPr>
            <a:r>
              <a:rPr lang="da-DK" sz="1200" b="0" i="0">
                <a:solidFill>
                  <a:srgbClr val="313537"/>
                </a:solidFill>
                <a:effectLst/>
              </a:rPr>
              <a:t>Kan rejse og sætte sig med hjælp og kan hjælpe til med at vende sig i sengen</a:t>
            </a:r>
          </a:p>
          <a:p>
            <a:pPr marL="171450" indent="-171450" algn="l" fontAlgn="auto">
              <a:buFont typeface="Arial" panose="020B0604020202020204" pitchFamily="34" charset="0"/>
              <a:buChar char="•"/>
            </a:pPr>
            <a:r>
              <a:rPr lang="da-DK" sz="1200" b="0" i="0">
                <a:solidFill>
                  <a:srgbClr val="313537"/>
                </a:solidFill>
                <a:effectLst/>
              </a:rPr>
              <a:t>Kan stå sikkert ved et greb eller hjælpemiddel</a:t>
            </a:r>
          </a:p>
          <a:p>
            <a:pPr marL="171450" indent="-171450" algn="l" fontAlgn="auto">
              <a:buFont typeface="Arial" panose="020B0604020202020204" pitchFamily="34" charset="0"/>
              <a:buChar char="•"/>
            </a:pPr>
            <a:r>
              <a:rPr lang="da-DK" sz="1200" b="0" i="0">
                <a:solidFill>
                  <a:srgbClr val="313537"/>
                </a:solidFill>
                <a:effectLst/>
              </a:rPr>
              <a:t>Kan eventuelt gå få skridt med et hjælpemiddel, men hans balance er nedsat</a:t>
            </a:r>
          </a:p>
          <a:p>
            <a:pPr marL="171450" indent="-171450" algn="l" fontAlgn="auto">
              <a:buFont typeface="Arial" panose="020B0604020202020204" pitchFamily="34" charset="0"/>
              <a:buChar char="•"/>
            </a:pPr>
            <a:r>
              <a:rPr lang="da-DK" sz="1200" b="0" i="0">
                <a:solidFill>
                  <a:srgbClr val="313537"/>
                </a:solidFill>
                <a:effectLst/>
              </a:rPr>
              <a:t>Har behov for manuel kørestol </a:t>
            </a:r>
          </a:p>
          <a:p>
            <a:pPr marL="171450" indent="-171450" algn="l" fontAlgn="auto">
              <a:buFont typeface="Arial" panose="020B0604020202020204" pitchFamily="34" charset="0"/>
              <a:buChar char="•"/>
            </a:pPr>
            <a:r>
              <a:rPr lang="da-DK" sz="1200" b="0" i="0">
                <a:solidFill>
                  <a:srgbClr val="313537"/>
                </a:solidFill>
                <a:effectLst/>
              </a:rPr>
              <a:t>Har brug for hjælp til forflytning og hjælpemidler som fx rollator, forflytningsplatform eller lift</a:t>
            </a:r>
          </a:p>
          <a:p>
            <a:pPr algn="l" fontAlgn="auto"/>
            <a:endParaRPr lang="da-DK" sz="1200" b="0" i="0">
              <a:solidFill>
                <a:srgbClr val="313537"/>
              </a:solidFill>
              <a:effectLst/>
            </a:endParaRPr>
          </a:p>
          <a:p>
            <a:pPr algn="l" fontAlgn="auto"/>
            <a:r>
              <a:rPr lang="da-DK" sz="1200" b="0" i="0">
                <a:solidFill>
                  <a:srgbClr val="313537"/>
                </a:solidFill>
                <a:effectLst/>
              </a:rPr>
              <a:t>Børge </a:t>
            </a:r>
            <a:r>
              <a:rPr lang="da-DK" sz="1200" b="0" i="1">
                <a:solidFill>
                  <a:srgbClr val="313537"/>
                </a:solidFill>
                <a:effectLst/>
              </a:rPr>
              <a:t>kan</a:t>
            </a:r>
            <a:r>
              <a:rPr lang="da-DK" sz="1200" b="0" i="0">
                <a:solidFill>
                  <a:srgbClr val="313537"/>
                </a:solidFill>
                <a:effectLst/>
              </a:rPr>
              <a:t> også have nogle kognitive udfordringer, fx:</a:t>
            </a:r>
          </a:p>
          <a:p>
            <a:pPr marL="171450" indent="-171450" algn="l" fontAlgn="auto">
              <a:buFont typeface="Arial" panose="020B0604020202020204" pitchFamily="34" charset="0"/>
              <a:buChar char="•"/>
            </a:pPr>
            <a:r>
              <a:rPr lang="da-DK" sz="1200" b="0" i="0">
                <a:solidFill>
                  <a:srgbClr val="313537"/>
                </a:solidFill>
                <a:effectLst/>
              </a:rPr>
              <a:t>Svært ved at samarbejde</a:t>
            </a:r>
          </a:p>
          <a:p>
            <a:pPr marL="171450" indent="-171450" algn="l" fontAlgn="auto">
              <a:buFont typeface="Arial" panose="020B0604020202020204" pitchFamily="34" charset="0"/>
              <a:buChar char="•"/>
            </a:pPr>
            <a:r>
              <a:rPr lang="da-DK" sz="1200" b="0" i="0">
                <a:solidFill>
                  <a:srgbClr val="313537"/>
                </a:solidFill>
                <a:effectLst/>
              </a:rPr>
              <a:t>Ikke orienteret i tid/sted/egne data</a:t>
            </a:r>
          </a:p>
          <a:p>
            <a:pPr marL="171450" indent="-171450" algn="l" fontAlgn="auto">
              <a:buFont typeface="Arial" panose="020B0604020202020204" pitchFamily="34" charset="0"/>
              <a:buChar char="•"/>
            </a:pPr>
            <a:r>
              <a:rPr lang="da-DK" sz="1200" b="0" i="0">
                <a:solidFill>
                  <a:srgbClr val="313537"/>
                </a:solidFill>
                <a:effectLst/>
              </a:rPr>
              <a:t>Behov for hjælp til planlægning og strukturering af hverdagen </a:t>
            </a:r>
          </a:p>
          <a:p>
            <a:pPr marL="171450" indent="-171450" algn="l" fontAlgn="auto">
              <a:buFont typeface="Arial" panose="020B0604020202020204" pitchFamily="34" charset="0"/>
              <a:buChar char="•"/>
            </a:pPr>
            <a:r>
              <a:rPr lang="da-DK" sz="1200" b="0" i="0">
                <a:solidFill>
                  <a:srgbClr val="313537"/>
                </a:solidFill>
                <a:effectLst/>
              </a:rPr>
              <a:t>Svært ved at tilpasse sin adfærd efter omgivelserne</a:t>
            </a:r>
          </a:p>
          <a:p>
            <a:pPr algn="ctr"/>
            <a:endParaRPr lang="hr-HR" sz="1000">
              <a:solidFill>
                <a:schemeClr val="bg2">
                  <a:lumMod val="25000"/>
                </a:schemeClr>
              </a:solidFill>
            </a:endParaRPr>
          </a:p>
        </p:txBody>
      </p:sp>
      <p:pic>
        <p:nvPicPr>
          <p:cNvPr id="26" name="Slika 25">
            <a:hlinkClick r:id="rId3"/>
            <a:extLst>
              <a:ext uri="{FF2B5EF4-FFF2-40B4-BE49-F238E27FC236}">
                <a16:creationId xmlns:a16="http://schemas.microsoft.com/office/drawing/2014/main" id="{85A80FBF-2F65-49FC-9139-25A6361BD7B0}"/>
              </a:ext>
            </a:extLst>
          </p:cNvPr>
          <p:cNvPicPr>
            <a:picLocks noChangeAspect="1"/>
          </p:cNvPicPr>
          <p:nvPr/>
        </p:nvPicPr>
        <p:blipFill>
          <a:blip r:embed="rId4"/>
          <a:stretch>
            <a:fillRect/>
          </a:stretch>
        </p:blipFill>
        <p:spPr>
          <a:xfrm>
            <a:off x="6416110" y="5702949"/>
            <a:ext cx="527867" cy="609600"/>
          </a:xfrm>
          <a:prstGeom prst="rect">
            <a:avLst/>
          </a:prstGeom>
        </p:spPr>
      </p:pic>
      <p:sp>
        <p:nvSpPr>
          <p:cNvPr id="28" name="object 7">
            <a:extLst>
              <a:ext uri="{FF2B5EF4-FFF2-40B4-BE49-F238E27FC236}">
                <a16:creationId xmlns:a16="http://schemas.microsoft.com/office/drawing/2014/main" id="{4DA79491-04F2-4C46-B0F4-E8C3A0A312EF}"/>
              </a:ext>
            </a:extLst>
          </p:cNvPr>
          <p:cNvSpPr/>
          <p:nvPr/>
        </p:nvSpPr>
        <p:spPr>
          <a:xfrm>
            <a:off x="2317154" y="4015740"/>
            <a:ext cx="3841933" cy="45719"/>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pic>
        <p:nvPicPr>
          <p:cNvPr id="14" name="Slika 13">
            <a:extLst>
              <a:ext uri="{FF2B5EF4-FFF2-40B4-BE49-F238E27FC236}">
                <a16:creationId xmlns:a16="http://schemas.microsoft.com/office/drawing/2014/main" id="{82D2F812-9B31-4CC1-A433-68EF7B7E48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345" y="4841955"/>
            <a:ext cx="1289307" cy="1694691"/>
          </a:xfrm>
          <a:prstGeom prst="rect">
            <a:avLst/>
          </a:prstGeom>
        </p:spPr>
      </p:pic>
      <p:sp>
        <p:nvSpPr>
          <p:cNvPr id="4" name="Rezervirano mjesto broja slajda 3">
            <a:extLst>
              <a:ext uri="{FF2B5EF4-FFF2-40B4-BE49-F238E27FC236}">
                <a16:creationId xmlns:a16="http://schemas.microsoft.com/office/drawing/2014/main" id="{66D56A4B-D046-4533-BAD2-8DBCC9DF84D9}"/>
              </a:ext>
            </a:extLst>
          </p:cNvPr>
          <p:cNvSpPr>
            <a:spLocks noGrp="1"/>
          </p:cNvSpPr>
          <p:nvPr>
            <p:ph type="sldNum" sz="quarter" idx="7"/>
          </p:nvPr>
        </p:nvSpPr>
        <p:spPr/>
        <p:txBody>
          <a:bodyPr/>
          <a:lstStyle/>
          <a:p>
            <a:fld id="{B6F15528-21DE-4FAA-801E-634DDDAF4B2B}" type="slidenum">
              <a:rPr lang="hr-HR" smtClean="0"/>
              <a:t>20</a:t>
            </a:fld>
            <a:endParaRPr lang="hr-HR"/>
          </a:p>
        </p:txBody>
      </p:sp>
      <p:sp>
        <p:nvSpPr>
          <p:cNvPr id="12" name="TekstniOkvir 11">
            <a:extLst>
              <a:ext uri="{FF2B5EF4-FFF2-40B4-BE49-F238E27FC236}">
                <a16:creationId xmlns:a16="http://schemas.microsoft.com/office/drawing/2014/main" id="{EA72B2D1-EE31-46DA-BFF6-59782DC39E85}"/>
              </a:ext>
            </a:extLst>
          </p:cNvPr>
          <p:cNvSpPr txBox="1"/>
          <p:nvPr/>
        </p:nvSpPr>
        <p:spPr>
          <a:xfrm>
            <a:off x="950799" y="7239000"/>
            <a:ext cx="914400" cy="307777"/>
          </a:xfrm>
          <a:prstGeom prst="rect">
            <a:avLst/>
          </a:prstGeom>
          <a:noFill/>
        </p:spPr>
        <p:txBody>
          <a:bodyPr wrap="square" rtlCol="0">
            <a:spAutoFit/>
          </a:bodyPr>
          <a:lstStyle/>
          <a:p>
            <a:pPr algn="ctr"/>
            <a:r>
              <a:rPr lang="da-DK" sz="1400" b="1">
                <a:solidFill>
                  <a:schemeClr val="bg2">
                    <a:lumMod val="25000"/>
                  </a:schemeClr>
                </a:solidFill>
              </a:rPr>
              <a:t>Børge</a:t>
            </a: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570801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a:t>Introduktion til 3 funktionsniveauer - Anna, Børge og Carla</a:t>
            </a:r>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6" name="Naslov 5">
            <a:extLst>
              <a:ext uri="{FF2B5EF4-FFF2-40B4-BE49-F238E27FC236}">
                <a16:creationId xmlns:a16="http://schemas.microsoft.com/office/drawing/2014/main" id="{B7D33DCD-472D-412E-8CAC-C42990FF70B0}"/>
              </a:ext>
            </a:extLst>
          </p:cNvPr>
          <p:cNvSpPr>
            <a:spLocks noGrp="1"/>
          </p:cNvSpPr>
          <p:nvPr>
            <p:ph type="title"/>
          </p:nvPr>
        </p:nvSpPr>
        <p:spPr/>
        <p:txBody>
          <a:bodyPr/>
          <a:lstStyle/>
          <a:p>
            <a:endParaRPr lang="hr-HR"/>
          </a:p>
        </p:txBody>
      </p:sp>
      <p:sp>
        <p:nvSpPr>
          <p:cNvPr id="25" name="Pravokutnik 24">
            <a:extLst>
              <a:ext uri="{FF2B5EF4-FFF2-40B4-BE49-F238E27FC236}">
                <a16:creationId xmlns:a16="http://schemas.microsoft.com/office/drawing/2014/main" id="{E4956BA9-6B5B-4950-9D15-606A3F1BBCD2}"/>
              </a:ext>
            </a:extLst>
          </p:cNvPr>
          <p:cNvSpPr/>
          <p:nvPr/>
        </p:nvSpPr>
        <p:spPr>
          <a:xfrm>
            <a:off x="2346599" y="4047954"/>
            <a:ext cx="3836688" cy="3791239"/>
          </a:xfrm>
          <a:prstGeom prst="rect">
            <a:avLst/>
          </a:prstGeom>
          <a:solidFill>
            <a:schemeClr val="bg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a:solidFill>
                  <a:schemeClr val="bg2">
                    <a:lumMod val="25000"/>
                  </a:schemeClr>
                </a:solidFill>
              </a:rPr>
              <a:t>Mød Carla</a:t>
            </a:r>
          </a:p>
          <a:p>
            <a:pPr algn="ctr"/>
            <a:endParaRPr lang="hr-HR" sz="1200" b="1">
              <a:solidFill>
                <a:schemeClr val="bg2">
                  <a:lumMod val="25000"/>
                </a:schemeClr>
              </a:solidFill>
            </a:endParaRPr>
          </a:p>
          <a:p>
            <a:pPr algn="ctr"/>
            <a:endParaRPr lang="hr-HR" sz="1200" b="1">
              <a:solidFill>
                <a:schemeClr val="bg2">
                  <a:lumMod val="25000"/>
                </a:schemeClr>
              </a:solidFill>
            </a:endParaRPr>
          </a:p>
          <a:p>
            <a:pPr algn="l" fontAlgn="auto"/>
            <a:r>
              <a:rPr lang="da-DK" sz="1200" b="1" i="0">
                <a:solidFill>
                  <a:srgbClr val="313537"/>
                </a:solidFill>
                <a:effectLst/>
              </a:rPr>
              <a:t>Carla, funktionsniveau 3 - Den liggende borger</a:t>
            </a:r>
            <a:endParaRPr lang="da-DK" sz="1200" b="0" i="0">
              <a:solidFill>
                <a:srgbClr val="313537"/>
              </a:solidFill>
              <a:effectLst/>
            </a:endParaRPr>
          </a:p>
          <a:p>
            <a:pPr marL="171450" indent="-171450" algn="l" fontAlgn="auto">
              <a:buFont typeface="Arial" panose="020B0604020202020204" pitchFamily="34" charset="0"/>
              <a:buChar char="•"/>
            </a:pPr>
            <a:r>
              <a:rPr lang="da-DK" sz="1200" b="0" i="0">
                <a:solidFill>
                  <a:srgbClr val="313537"/>
                </a:solidFill>
                <a:effectLst/>
              </a:rPr>
              <a:t>Har behov for støtte til at holde balancen siddende</a:t>
            </a:r>
          </a:p>
          <a:p>
            <a:pPr marL="171450" indent="-171450" algn="l" fontAlgn="auto">
              <a:buFont typeface="Arial" panose="020B0604020202020204" pitchFamily="34" charset="0"/>
              <a:buChar char="•"/>
            </a:pPr>
            <a:r>
              <a:rPr lang="da-DK" sz="1200" b="0" i="0">
                <a:solidFill>
                  <a:srgbClr val="313537"/>
                </a:solidFill>
                <a:effectLst/>
              </a:rPr>
              <a:t>Kan ligge stabilt på den ene side, men har behov for hjælp til at vende sig i sengen</a:t>
            </a:r>
          </a:p>
          <a:p>
            <a:pPr marL="171450" indent="-171450" algn="l" fontAlgn="auto">
              <a:buFont typeface="Arial" panose="020B0604020202020204" pitchFamily="34" charset="0"/>
              <a:buChar char="•"/>
            </a:pPr>
            <a:r>
              <a:rPr lang="da-DK" sz="1200" b="0" i="0">
                <a:solidFill>
                  <a:srgbClr val="313537"/>
                </a:solidFill>
                <a:effectLst/>
              </a:rPr>
              <a:t>Kan ikke stå</a:t>
            </a:r>
          </a:p>
          <a:p>
            <a:pPr marL="171450" indent="-171450" algn="l" fontAlgn="auto">
              <a:buFont typeface="Arial" panose="020B0604020202020204" pitchFamily="34" charset="0"/>
              <a:buChar char="•"/>
            </a:pPr>
            <a:r>
              <a:rPr lang="da-DK" sz="1200" b="0" i="0">
                <a:solidFill>
                  <a:srgbClr val="313537"/>
                </a:solidFill>
                <a:effectLst/>
              </a:rPr>
              <a:t>Har behov for komfort kørestol </a:t>
            </a:r>
          </a:p>
          <a:p>
            <a:pPr marL="171450" indent="-171450" algn="l" fontAlgn="auto">
              <a:buFont typeface="Arial" panose="020B0604020202020204" pitchFamily="34" charset="0"/>
              <a:buChar char="•"/>
            </a:pPr>
            <a:r>
              <a:rPr lang="da-DK" sz="1200" b="0" i="0">
                <a:solidFill>
                  <a:srgbClr val="313537"/>
                </a:solidFill>
                <a:effectLst/>
              </a:rPr>
              <a:t>Har behov for hjælp til forflytning og hjælpemidler som fx lift, sejl og glide/vendemadras </a:t>
            </a:r>
          </a:p>
          <a:p>
            <a:pPr algn="l" fontAlgn="auto"/>
            <a:endParaRPr lang="da-DK" sz="1200" b="0" i="0">
              <a:solidFill>
                <a:srgbClr val="313537"/>
              </a:solidFill>
              <a:effectLst/>
            </a:endParaRPr>
          </a:p>
          <a:p>
            <a:pPr algn="l" fontAlgn="auto"/>
            <a:r>
              <a:rPr lang="da-DK" sz="1200" b="0" i="0">
                <a:solidFill>
                  <a:srgbClr val="313537"/>
                </a:solidFill>
                <a:effectLst/>
              </a:rPr>
              <a:t>Carla </a:t>
            </a:r>
            <a:r>
              <a:rPr lang="da-DK" sz="1200" b="0" i="1">
                <a:solidFill>
                  <a:srgbClr val="313537"/>
                </a:solidFill>
                <a:effectLst/>
              </a:rPr>
              <a:t>kan</a:t>
            </a:r>
            <a:r>
              <a:rPr lang="da-DK" sz="1200" b="0" i="0">
                <a:solidFill>
                  <a:srgbClr val="313537"/>
                </a:solidFill>
                <a:effectLst/>
              </a:rPr>
              <a:t> også have nogle kognitive udfordringer, fx:</a:t>
            </a:r>
          </a:p>
          <a:p>
            <a:pPr marL="171450" indent="-171450" algn="l" fontAlgn="auto">
              <a:buFont typeface="Arial" panose="020B0604020202020204" pitchFamily="34" charset="0"/>
              <a:buChar char="•"/>
            </a:pPr>
            <a:r>
              <a:rPr lang="da-DK" sz="1200" b="0" i="0">
                <a:solidFill>
                  <a:srgbClr val="313537"/>
                </a:solidFill>
                <a:effectLst/>
              </a:rPr>
              <a:t>Svært ved at samarbejde</a:t>
            </a:r>
          </a:p>
          <a:p>
            <a:pPr marL="171450" indent="-171450" algn="l" fontAlgn="auto">
              <a:buFont typeface="Arial" panose="020B0604020202020204" pitchFamily="34" charset="0"/>
              <a:buChar char="•"/>
            </a:pPr>
            <a:r>
              <a:rPr lang="da-DK" sz="1200" b="0" i="0">
                <a:solidFill>
                  <a:srgbClr val="313537"/>
                </a:solidFill>
                <a:effectLst/>
              </a:rPr>
              <a:t>Ikke orienteret i tid/sted/egne data</a:t>
            </a:r>
          </a:p>
          <a:p>
            <a:pPr marL="171450" indent="-171450" algn="l" fontAlgn="auto">
              <a:buFont typeface="Arial" panose="020B0604020202020204" pitchFamily="34" charset="0"/>
              <a:buChar char="•"/>
            </a:pPr>
            <a:r>
              <a:rPr lang="da-DK" sz="1200" b="0" i="0">
                <a:solidFill>
                  <a:srgbClr val="313537"/>
                </a:solidFill>
                <a:effectLst/>
              </a:rPr>
              <a:t>Behov for hjælp til planlægning og strukturering af hverdagen </a:t>
            </a:r>
          </a:p>
          <a:p>
            <a:pPr marL="171450" indent="-171450" algn="l" fontAlgn="auto">
              <a:buFont typeface="Arial" panose="020B0604020202020204" pitchFamily="34" charset="0"/>
              <a:buChar char="•"/>
            </a:pPr>
            <a:r>
              <a:rPr lang="da-DK" sz="1200" b="0" i="0">
                <a:solidFill>
                  <a:srgbClr val="313537"/>
                </a:solidFill>
                <a:effectLst/>
              </a:rPr>
              <a:t>Svært ved at tilpasse sin adfærd efter omgivelserne</a:t>
            </a:r>
          </a:p>
        </p:txBody>
      </p:sp>
      <p:pic>
        <p:nvPicPr>
          <p:cNvPr id="27" name="Slika 26">
            <a:hlinkClick r:id="rId3"/>
            <a:extLst>
              <a:ext uri="{FF2B5EF4-FFF2-40B4-BE49-F238E27FC236}">
                <a16:creationId xmlns:a16="http://schemas.microsoft.com/office/drawing/2014/main" id="{90D57FCA-3EB9-4535-96FA-F8823E3AF263}"/>
              </a:ext>
            </a:extLst>
          </p:cNvPr>
          <p:cNvPicPr>
            <a:picLocks noChangeAspect="1"/>
          </p:cNvPicPr>
          <p:nvPr/>
        </p:nvPicPr>
        <p:blipFill>
          <a:blip r:embed="rId4"/>
          <a:stretch>
            <a:fillRect/>
          </a:stretch>
        </p:blipFill>
        <p:spPr>
          <a:xfrm>
            <a:off x="6400800" y="5637264"/>
            <a:ext cx="527867" cy="609600"/>
          </a:xfrm>
          <a:prstGeom prst="rect">
            <a:avLst/>
          </a:prstGeom>
        </p:spPr>
      </p:pic>
      <p:sp>
        <p:nvSpPr>
          <p:cNvPr id="28" name="object 7">
            <a:extLst>
              <a:ext uri="{FF2B5EF4-FFF2-40B4-BE49-F238E27FC236}">
                <a16:creationId xmlns:a16="http://schemas.microsoft.com/office/drawing/2014/main" id="{4DA79491-04F2-4C46-B0F4-E8C3A0A312EF}"/>
              </a:ext>
            </a:extLst>
          </p:cNvPr>
          <p:cNvSpPr/>
          <p:nvPr/>
        </p:nvSpPr>
        <p:spPr>
          <a:xfrm>
            <a:off x="2341354" y="4002235"/>
            <a:ext cx="3841933" cy="45719"/>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pic>
        <p:nvPicPr>
          <p:cNvPr id="5" name="Slika 4">
            <a:extLst>
              <a:ext uri="{FF2B5EF4-FFF2-40B4-BE49-F238E27FC236}">
                <a16:creationId xmlns:a16="http://schemas.microsoft.com/office/drawing/2014/main" id="{1174B3C4-5FEB-4C93-8D06-B589B95E8F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812" y="4572000"/>
            <a:ext cx="1272624" cy="1674864"/>
          </a:xfrm>
          <a:prstGeom prst="rect">
            <a:avLst/>
          </a:prstGeom>
        </p:spPr>
      </p:pic>
      <p:sp>
        <p:nvSpPr>
          <p:cNvPr id="18" name="TekstniOkvir 17">
            <a:extLst>
              <a:ext uri="{FF2B5EF4-FFF2-40B4-BE49-F238E27FC236}">
                <a16:creationId xmlns:a16="http://schemas.microsoft.com/office/drawing/2014/main" id="{41FA138F-6DC7-4F76-B8AE-E1941F198807}"/>
              </a:ext>
            </a:extLst>
          </p:cNvPr>
          <p:cNvSpPr txBox="1"/>
          <p:nvPr/>
        </p:nvSpPr>
        <p:spPr>
          <a:xfrm>
            <a:off x="834682" y="7165668"/>
            <a:ext cx="914400" cy="307777"/>
          </a:xfrm>
          <a:prstGeom prst="rect">
            <a:avLst/>
          </a:prstGeom>
          <a:noFill/>
        </p:spPr>
        <p:txBody>
          <a:bodyPr wrap="square" rtlCol="0">
            <a:spAutoFit/>
          </a:bodyPr>
          <a:lstStyle/>
          <a:p>
            <a:pPr algn="ctr"/>
            <a:r>
              <a:rPr lang="da-DK" sz="1400" b="1">
                <a:solidFill>
                  <a:schemeClr val="bg2">
                    <a:lumMod val="25000"/>
                  </a:schemeClr>
                </a:solidFill>
              </a:rPr>
              <a:t>Carla</a:t>
            </a:r>
          </a:p>
        </p:txBody>
      </p:sp>
      <p:sp>
        <p:nvSpPr>
          <p:cNvPr id="4" name="Rezervirano mjesto broja slajda 3">
            <a:extLst>
              <a:ext uri="{FF2B5EF4-FFF2-40B4-BE49-F238E27FC236}">
                <a16:creationId xmlns:a16="http://schemas.microsoft.com/office/drawing/2014/main" id="{A8125B22-E023-467D-8D92-F1B4A564E85E}"/>
              </a:ext>
            </a:extLst>
          </p:cNvPr>
          <p:cNvSpPr>
            <a:spLocks noGrp="1"/>
          </p:cNvSpPr>
          <p:nvPr>
            <p:ph type="sldNum" sz="quarter" idx="7"/>
          </p:nvPr>
        </p:nvSpPr>
        <p:spPr/>
        <p:txBody>
          <a:bodyPr/>
          <a:lstStyle/>
          <a:p>
            <a:fld id="{B6F15528-21DE-4FAA-801E-634DDDAF4B2B}" type="slidenum">
              <a:rPr lang="hr-HR" smtClean="0"/>
              <a:t>21</a:t>
            </a:fld>
            <a:endParaRPr lang="hr-H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2697458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a:extLst>
              <a:ext uri="{FF2B5EF4-FFF2-40B4-BE49-F238E27FC236}">
                <a16:creationId xmlns:a16="http://schemas.microsoft.com/office/drawing/2014/main" id="{0E6E6796-CF79-49AA-8985-7AD08BC92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108" y="-265308"/>
            <a:ext cx="11248708" cy="10490368"/>
          </a:xfrm>
          <a:prstGeom prst="rect">
            <a:avLst/>
          </a:prstGeom>
        </p:spPr>
      </p:pic>
      <p:sp>
        <p:nvSpPr>
          <p:cNvPr id="2" name="object 2"/>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lang="da-DK" sz="800">
                <a:latin typeface="Avenir Next"/>
                <a:cs typeface="Avenir Next"/>
              </a:rPr>
              <a:t>4</a:t>
            </a:r>
          </a:p>
        </p:txBody>
      </p:sp>
      <p:sp>
        <p:nvSpPr>
          <p:cNvPr id="3" name="object 3"/>
          <p:cNvSpPr/>
          <p:nvPr/>
        </p:nvSpPr>
        <p:spPr>
          <a:xfrm>
            <a:off x="345440" y="9611868"/>
            <a:ext cx="927684" cy="1946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60727" y="5242818"/>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solidFill>
            <a:srgbClr val="FFFFFF"/>
          </a:solidFill>
        </p:spPr>
        <p:txBody>
          <a:bodyPr wrap="square" lIns="0" tIns="0" rIns="0" bIns="0" rtlCol="0"/>
          <a:lstStyle/>
          <a:p>
            <a:r>
              <a:rPr lang="da-DK" b="1">
                <a:solidFill>
                  <a:srgbClr val="4C92AB"/>
                </a:solidFill>
                <a:latin typeface="Open Sans"/>
                <a:cs typeface="Open Sans"/>
              </a:rPr>
              <a:t>                                                                            </a:t>
            </a:r>
          </a:p>
          <a:p>
            <a:endParaRPr lang="hr-HR" b="1">
              <a:solidFill>
                <a:srgbClr val="4C92AB"/>
              </a:solidFill>
              <a:latin typeface="Open Sans"/>
              <a:cs typeface="Open Sans"/>
            </a:endParaRPr>
          </a:p>
          <a:p>
            <a:endParaRPr lang="hr-HR" b="1">
              <a:solidFill>
                <a:srgbClr val="4C92AB"/>
              </a:solidFill>
              <a:latin typeface="Open Sans"/>
              <a:cs typeface="Open Sans"/>
            </a:endParaRPr>
          </a:p>
          <a:p>
            <a:r>
              <a:rPr lang="da-DK" b="1">
                <a:solidFill>
                  <a:srgbClr val="4C92AB"/>
                </a:solidFill>
                <a:latin typeface="Open Sans"/>
                <a:cs typeface="Open Sans"/>
              </a:rPr>
              <a:t>                                                                               </a:t>
            </a:r>
          </a:p>
          <a:p>
            <a:r>
              <a:rPr lang="da-DK" b="1">
                <a:solidFill>
                  <a:srgbClr val="4C92AB"/>
                </a:solidFill>
                <a:latin typeface="Open Sans"/>
                <a:cs typeface="Open Sans"/>
              </a:rPr>
              <a:t>                                                                          5</a:t>
            </a:r>
          </a:p>
        </p:txBody>
      </p:sp>
      <p:sp>
        <p:nvSpPr>
          <p:cNvPr id="6" name="object 6"/>
          <p:cNvSpPr/>
          <p:nvPr/>
        </p:nvSpPr>
        <p:spPr>
          <a:xfrm>
            <a:off x="771868" y="313054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ln w="12699">
            <a:solidFill>
              <a:srgbClr val="1C61B2"/>
            </a:solidFill>
          </a:ln>
        </p:spPr>
        <p:txBody>
          <a:bodyPr wrap="square" lIns="0" tIns="0" rIns="0" bIns="0" rtlCol="0"/>
          <a:lstStyle/>
          <a:p>
            <a:endParaRPr/>
          </a:p>
        </p:txBody>
      </p:sp>
      <p:sp>
        <p:nvSpPr>
          <p:cNvPr id="7" name="object 7"/>
          <p:cNvSpPr txBox="1"/>
          <p:nvPr/>
        </p:nvSpPr>
        <p:spPr>
          <a:xfrm>
            <a:off x="2019525" y="5905293"/>
            <a:ext cx="3495332" cy="879728"/>
          </a:xfrm>
          <a:prstGeom prst="rect">
            <a:avLst/>
          </a:prstGeom>
        </p:spPr>
        <p:txBody>
          <a:bodyPr vert="horz" wrap="square" lIns="0" tIns="134620" rIns="0" bIns="0" rtlCol="0">
            <a:spAutoFit/>
          </a:bodyPr>
          <a:lstStyle/>
          <a:p>
            <a:pPr marL="12700" marR="5080" algn="ctr">
              <a:lnSpc>
                <a:spcPts val="5800"/>
              </a:lnSpc>
              <a:spcBef>
                <a:spcPts val="1060"/>
              </a:spcBef>
            </a:pPr>
            <a:r>
              <a:rPr lang="da-DK" sz="5600" b="1">
                <a:solidFill>
                  <a:srgbClr val="1C61B3"/>
                </a:solidFill>
                <a:latin typeface="Open Sans"/>
                <a:cs typeface="Open Sans"/>
              </a:rPr>
              <a:t>Kapitel </a:t>
            </a:r>
          </a:p>
        </p:txBody>
      </p:sp>
      <p:sp>
        <p:nvSpPr>
          <p:cNvPr id="8" name="object 8"/>
          <p:cNvSpPr/>
          <p:nvPr/>
        </p:nvSpPr>
        <p:spPr>
          <a:xfrm>
            <a:off x="5225755" y="6102027"/>
            <a:ext cx="612140" cy="612140"/>
          </a:xfrm>
          <a:custGeom>
            <a:avLst/>
            <a:gdLst/>
            <a:ahLst/>
            <a:cxnLst/>
            <a:rect l="l" t="t" r="r" b="b"/>
            <a:pathLst>
              <a:path w="612139" h="612139">
                <a:moveTo>
                  <a:pt x="305866" y="611733"/>
                </a:moveTo>
                <a:lnTo>
                  <a:pt x="355479" y="607730"/>
                </a:lnTo>
                <a:lnTo>
                  <a:pt x="402543" y="596140"/>
                </a:lnTo>
                <a:lnTo>
                  <a:pt x="446428" y="577592"/>
                </a:lnTo>
                <a:lnTo>
                  <a:pt x="486506" y="552718"/>
                </a:lnTo>
                <a:lnTo>
                  <a:pt x="522146" y="522146"/>
                </a:lnTo>
                <a:lnTo>
                  <a:pt x="552718" y="486506"/>
                </a:lnTo>
                <a:lnTo>
                  <a:pt x="577592" y="446428"/>
                </a:lnTo>
                <a:lnTo>
                  <a:pt x="596140" y="402543"/>
                </a:lnTo>
                <a:lnTo>
                  <a:pt x="607730" y="355479"/>
                </a:lnTo>
                <a:lnTo>
                  <a:pt x="611733" y="305866"/>
                </a:lnTo>
                <a:lnTo>
                  <a:pt x="607730" y="256254"/>
                </a:lnTo>
                <a:lnTo>
                  <a:pt x="596140" y="209190"/>
                </a:lnTo>
                <a:lnTo>
                  <a:pt x="577592" y="165304"/>
                </a:lnTo>
                <a:lnTo>
                  <a:pt x="552718" y="125227"/>
                </a:lnTo>
                <a:lnTo>
                  <a:pt x="522146" y="89587"/>
                </a:lnTo>
                <a:lnTo>
                  <a:pt x="486506" y="59015"/>
                </a:lnTo>
                <a:lnTo>
                  <a:pt x="446428" y="34140"/>
                </a:lnTo>
                <a:lnTo>
                  <a:pt x="402543" y="15593"/>
                </a:lnTo>
                <a:lnTo>
                  <a:pt x="355479" y="4003"/>
                </a:lnTo>
                <a:lnTo>
                  <a:pt x="305866" y="0"/>
                </a:lnTo>
                <a:lnTo>
                  <a:pt x="256254" y="4003"/>
                </a:lnTo>
                <a:lnTo>
                  <a:pt x="209190" y="15593"/>
                </a:lnTo>
                <a:lnTo>
                  <a:pt x="165304" y="34140"/>
                </a:lnTo>
                <a:lnTo>
                  <a:pt x="125227" y="59015"/>
                </a:lnTo>
                <a:lnTo>
                  <a:pt x="89587" y="89587"/>
                </a:lnTo>
                <a:lnTo>
                  <a:pt x="59015" y="125227"/>
                </a:lnTo>
                <a:lnTo>
                  <a:pt x="34140" y="165304"/>
                </a:lnTo>
                <a:lnTo>
                  <a:pt x="15593" y="209190"/>
                </a:lnTo>
                <a:lnTo>
                  <a:pt x="4003" y="256254"/>
                </a:lnTo>
                <a:lnTo>
                  <a:pt x="0" y="305866"/>
                </a:lnTo>
                <a:lnTo>
                  <a:pt x="4003" y="355479"/>
                </a:lnTo>
                <a:lnTo>
                  <a:pt x="15593" y="402543"/>
                </a:lnTo>
                <a:lnTo>
                  <a:pt x="34140" y="446428"/>
                </a:lnTo>
                <a:lnTo>
                  <a:pt x="59015" y="486506"/>
                </a:lnTo>
                <a:lnTo>
                  <a:pt x="89587" y="522146"/>
                </a:lnTo>
                <a:lnTo>
                  <a:pt x="125227" y="552718"/>
                </a:lnTo>
                <a:lnTo>
                  <a:pt x="165304" y="577592"/>
                </a:lnTo>
                <a:lnTo>
                  <a:pt x="209190" y="596140"/>
                </a:lnTo>
                <a:lnTo>
                  <a:pt x="256254" y="607730"/>
                </a:lnTo>
                <a:lnTo>
                  <a:pt x="305866" y="611733"/>
                </a:lnTo>
                <a:close/>
              </a:path>
            </a:pathLst>
          </a:custGeom>
          <a:ln w="25400">
            <a:solidFill>
              <a:srgbClr val="4C92AB"/>
            </a:solidFill>
          </a:ln>
        </p:spPr>
        <p:txBody>
          <a:bodyPr wrap="square" lIns="0" tIns="0" rIns="0" bIns="0" rtlCol="0"/>
          <a:lstStyle/>
          <a:p>
            <a:endParaRPr/>
          </a:p>
        </p:txBody>
      </p:sp>
      <p:sp>
        <p:nvSpPr>
          <p:cNvPr id="9" name="object 9"/>
          <p:cNvSpPr txBox="1"/>
          <p:nvPr/>
        </p:nvSpPr>
        <p:spPr>
          <a:xfrm>
            <a:off x="1600200" y="7498968"/>
            <a:ext cx="4670475" cy="443711"/>
          </a:xfrm>
          <a:prstGeom prst="rect">
            <a:avLst/>
          </a:prstGeom>
        </p:spPr>
        <p:txBody>
          <a:bodyPr vert="horz" wrap="square" lIns="0" tIns="12700" rIns="0" bIns="0" rtlCol="0">
            <a:spAutoFit/>
          </a:bodyPr>
          <a:lstStyle/>
          <a:p>
            <a:pPr marR="9525" algn="ctr">
              <a:lnSpc>
                <a:spcPct val="100000"/>
              </a:lnSpc>
              <a:spcBef>
                <a:spcPts val="100"/>
              </a:spcBef>
            </a:pPr>
            <a:r>
              <a:rPr lang="da-DK" sz="2800" i="1">
                <a:solidFill>
                  <a:srgbClr val="1C61B3"/>
                </a:solidFill>
                <a:latin typeface="Open Sans"/>
                <a:cs typeface="Open Sans"/>
              </a:rPr>
              <a:t>Forflytningsteknikker</a:t>
            </a:r>
          </a:p>
        </p:txBody>
      </p:sp>
      <p:sp>
        <p:nvSpPr>
          <p:cNvPr id="10" name="object 9">
            <a:extLst>
              <a:ext uri="{FF2B5EF4-FFF2-40B4-BE49-F238E27FC236}">
                <a16:creationId xmlns:a16="http://schemas.microsoft.com/office/drawing/2014/main" id="{87743DFD-CAD4-4DB0-9193-1B3A03E2CDD9}"/>
              </a:ext>
            </a:extLst>
          </p:cNvPr>
          <p:cNvSpPr txBox="1"/>
          <p:nvPr/>
        </p:nvSpPr>
        <p:spPr>
          <a:xfrm>
            <a:off x="1312493" y="6330047"/>
            <a:ext cx="5203875" cy="2126223"/>
          </a:xfrm>
          <a:prstGeom prst="rect">
            <a:avLst/>
          </a:prstGeom>
        </p:spPr>
        <p:txBody>
          <a:bodyPr vert="horz" wrap="square" lIns="0" tIns="12700" rIns="0" bIns="0" rtlCol="0">
            <a:spAutoFit/>
          </a:bodyPr>
          <a:lstStyle/>
          <a:p>
            <a:pPr marR="9525" algn="ctr">
              <a:lnSpc>
                <a:spcPct val="100000"/>
              </a:lnSpc>
              <a:spcBef>
                <a:spcPts val="100"/>
              </a:spcBef>
            </a:pPr>
            <a:endParaRPr lang="hr-HR" sz="2600" b="1">
              <a:solidFill>
                <a:srgbClr val="4C92AB"/>
              </a:solidFill>
              <a:latin typeface="Open Sans"/>
              <a:cs typeface="Open Sans"/>
            </a:endParaRPr>
          </a:p>
          <a:p>
            <a:pPr marR="9525" algn="ctr">
              <a:lnSpc>
                <a:spcPct val="100000"/>
              </a:lnSpc>
              <a:spcBef>
                <a:spcPts val="100"/>
              </a:spcBef>
            </a:pPr>
            <a:endParaRPr lang="hr-HR" sz="2600" b="1">
              <a:solidFill>
                <a:srgbClr val="4C92AB"/>
              </a:solidFill>
              <a:latin typeface="Open Sans"/>
              <a:cs typeface="Open Sans"/>
            </a:endParaRPr>
          </a:p>
          <a:p>
            <a:pPr marR="9525" algn="ctr">
              <a:lnSpc>
                <a:spcPct val="100000"/>
              </a:lnSpc>
              <a:spcBef>
                <a:spcPts val="100"/>
              </a:spcBef>
            </a:pPr>
            <a:endParaRPr lang="hr-HR" sz="2600" b="1">
              <a:solidFill>
                <a:srgbClr val="4C92AB"/>
              </a:solidFill>
              <a:latin typeface="Open Sans"/>
              <a:cs typeface="Open Sans"/>
            </a:endParaRPr>
          </a:p>
          <a:p>
            <a:pPr marR="9525" algn="ctr">
              <a:lnSpc>
                <a:spcPct val="100000"/>
              </a:lnSpc>
              <a:spcBef>
                <a:spcPts val="100"/>
              </a:spcBef>
            </a:pPr>
            <a:r>
              <a:rPr lang="da-DK" sz="2800">
                <a:solidFill>
                  <a:srgbClr val="1C61B3"/>
                </a:solidFill>
                <a:latin typeface="Open Sans"/>
                <a:cs typeface="Open Sans"/>
              </a:rPr>
              <a:t> </a:t>
            </a:r>
          </a:p>
          <a:p>
            <a:pPr marR="9525" algn="ctr">
              <a:lnSpc>
                <a:spcPct val="100000"/>
              </a:lnSpc>
              <a:spcBef>
                <a:spcPts val="100"/>
              </a:spcBef>
            </a:pPr>
            <a:endParaRPr lang="hr-HR" sz="2800" spc="-5">
              <a:solidFill>
                <a:srgbClr val="1C61B3"/>
              </a:solidFill>
              <a:latin typeface="Open Sans"/>
              <a:cs typeface="Open Sans"/>
            </a:endParaRPr>
          </a:p>
        </p:txBody>
      </p:sp>
      <p:sp>
        <p:nvSpPr>
          <p:cNvPr id="11" name="Rezervirano mjesto broja slajda 10">
            <a:extLst>
              <a:ext uri="{FF2B5EF4-FFF2-40B4-BE49-F238E27FC236}">
                <a16:creationId xmlns:a16="http://schemas.microsoft.com/office/drawing/2014/main" id="{4FABCBD7-79AB-48CB-8160-FD9E2B972E95}"/>
              </a:ext>
            </a:extLst>
          </p:cNvPr>
          <p:cNvSpPr>
            <a:spLocks noGrp="1"/>
          </p:cNvSpPr>
          <p:nvPr>
            <p:ph type="sldNum" sz="quarter" idx="7"/>
          </p:nvPr>
        </p:nvSpPr>
        <p:spPr/>
        <p:txBody>
          <a:bodyPr/>
          <a:lstStyle/>
          <a:p>
            <a:fld id="{B6F15528-21DE-4FAA-801E-634DDDAF4B2B}" type="slidenum">
              <a:rPr lang="hr-HR" smtClean="0"/>
              <a:t>22</a:t>
            </a:fld>
            <a:endParaRPr lang="hr-HR"/>
          </a:p>
        </p:txBody>
      </p:sp>
    </p:spTree>
    <p:extLst>
      <p:ext uri="{BB962C8B-B14F-4D97-AF65-F5344CB8AC3E}">
        <p14:creationId xmlns:p14="http://schemas.microsoft.com/office/powerpoint/2010/main" val="194639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pic>
        <p:nvPicPr>
          <p:cNvPr id="4" name="Slika 3">
            <a:hlinkClick r:id="rId3"/>
            <a:extLst>
              <a:ext uri="{FF2B5EF4-FFF2-40B4-BE49-F238E27FC236}">
                <a16:creationId xmlns:a16="http://schemas.microsoft.com/office/drawing/2014/main" id="{0794B4C8-2961-49A8-B80E-4F3A4BE2A7A9}"/>
              </a:ext>
            </a:extLst>
          </p:cNvPr>
          <p:cNvPicPr>
            <a:picLocks noChangeAspect="1"/>
          </p:cNvPicPr>
          <p:nvPr/>
        </p:nvPicPr>
        <p:blipFill>
          <a:blip r:embed="rId4"/>
          <a:stretch>
            <a:fillRect/>
          </a:stretch>
        </p:blipFill>
        <p:spPr>
          <a:xfrm>
            <a:off x="809282" y="4357103"/>
            <a:ext cx="1971206" cy="1102755"/>
          </a:xfrm>
          <a:prstGeom prst="rect">
            <a:avLst/>
          </a:prstGeom>
          <a:ln>
            <a:noFill/>
          </a:ln>
          <a:effectLst>
            <a:softEdge rad="112500"/>
          </a:effectLst>
        </p:spPr>
      </p:pic>
      <p:pic>
        <p:nvPicPr>
          <p:cNvPr id="9" name="Slika 8">
            <a:hlinkClick r:id="rId5"/>
            <a:extLst>
              <a:ext uri="{FF2B5EF4-FFF2-40B4-BE49-F238E27FC236}">
                <a16:creationId xmlns:a16="http://schemas.microsoft.com/office/drawing/2014/main" id="{24AD4ACC-27E1-4503-9A4E-CC77F72524B2}"/>
              </a:ext>
            </a:extLst>
          </p:cNvPr>
          <p:cNvPicPr>
            <a:picLocks noChangeAspect="1"/>
          </p:cNvPicPr>
          <p:nvPr/>
        </p:nvPicPr>
        <p:blipFill>
          <a:blip r:embed="rId6"/>
          <a:stretch>
            <a:fillRect/>
          </a:stretch>
        </p:blipFill>
        <p:spPr>
          <a:xfrm>
            <a:off x="6414075" y="4568826"/>
            <a:ext cx="527867" cy="609600"/>
          </a:xfrm>
          <a:prstGeom prst="rect">
            <a:avLst/>
          </a:prstGeom>
        </p:spPr>
      </p:pic>
      <p:pic>
        <p:nvPicPr>
          <p:cNvPr id="11" name="Slika 10">
            <a:extLst>
              <a:ext uri="{FF2B5EF4-FFF2-40B4-BE49-F238E27FC236}">
                <a16:creationId xmlns:a16="http://schemas.microsoft.com/office/drawing/2014/main" id="{8F91EFC6-87C8-4D1E-BEE6-0DB668A1119A}"/>
              </a:ext>
            </a:extLst>
          </p:cNvPr>
          <p:cNvPicPr>
            <a:picLocks noChangeAspect="1"/>
          </p:cNvPicPr>
          <p:nvPr/>
        </p:nvPicPr>
        <p:blipFill>
          <a:blip r:embed="rId7"/>
          <a:stretch>
            <a:fillRect/>
          </a:stretch>
        </p:blipFill>
        <p:spPr>
          <a:xfrm>
            <a:off x="756304" y="6684173"/>
            <a:ext cx="2024184" cy="1178476"/>
          </a:xfrm>
          <a:prstGeom prst="rect">
            <a:avLst/>
          </a:prstGeom>
          <a:ln>
            <a:noFill/>
          </a:ln>
          <a:effectLst>
            <a:softEdge rad="112500"/>
          </a:effectLst>
        </p:spPr>
      </p:pic>
      <p:pic>
        <p:nvPicPr>
          <p:cNvPr id="16" name="Slika 15">
            <a:hlinkClick r:id="rId8"/>
            <a:extLst>
              <a:ext uri="{FF2B5EF4-FFF2-40B4-BE49-F238E27FC236}">
                <a16:creationId xmlns:a16="http://schemas.microsoft.com/office/drawing/2014/main" id="{CC5E30F5-90B3-4F74-886C-2317C9282154}"/>
              </a:ext>
            </a:extLst>
          </p:cNvPr>
          <p:cNvPicPr>
            <a:picLocks noChangeAspect="1"/>
          </p:cNvPicPr>
          <p:nvPr/>
        </p:nvPicPr>
        <p:blipFill>
          <a:blip r:embed="rId6"/>
          <a:stretch>
            <a:fillRect/>
          </a:stretch>
        </p:blipFill>
        <p:spPr>
          <a:xfrm>
            <a:off x="6502970" y="6911599"/>
            <a:ext cx="527867" cy="609600"/>
          </a:xfrm>
          <a:prstGeom prst="rect">
            <a:avLst/>
          </a:prstGeom>
        </p:spPr>
      </p:pic>
      <p:sp>
        <p:nvSpPr>
          <p:cNvPr id="17" name="TekstniOkvir 16">
            <a:extLst>
              <a:ext uri="{FF2B5EF4-FFF2-40B4-BE49-F238E27FC236}">
                <a16:creationId xmlns:a16="http://schemas.microsoft.com/office/drawing/2014/main" id="{9E6179EA-89AB-44CB-8326-EBF9E842F104}"/>
              </a:ext>
            </a:extLst>
          </p:cNvPr>
          <p:cNvSpPr txBox="1"/>
          <p:nvPr/>
        </p:nvSpPr>
        <p:spPr>
          <a:xfrm>
            <a:off x="809282" y="7986076"/>
            <a:ext cx="2748895" cy="338554"/>
          </a:xfrm>
          <a:prstGeom prst="rect">
            <a:avLst/>
          </a:prstGeom>
          <a:noFill/>
        </p:spPr>
        <p:txBody>
          <a:bodyPr wrap="square" rtlCol="0">
            <a:spAutoFit/>
          </a:bodyPr>
          <a:lstStyle/>
          <a:p>
            <a:r>
              <a:rPr lang="da-DK" sz="1600" b="1">
                <a:solidFill>
                  <a:schemeClr val="tx2">
                    <a:lumMod val="60000"/>
                    <a:lumOff val="40000"/>
                  </a:schemeClr>
                </a:solidFill>
              </a:rPr>
              <a:t>Gang med borger</a:t>
            </a:r>
          </a:p>
        </p:txBody>
      </p:sp>
      <p:sp>
        <p:nvSpPr>
          <p:cNvPr id="19" name="TekstniOkvir 18">
            <a:extLst>
              <a:ext uri="{FF2B5EF4-FFF2-40B4-BE49-F238E27FC236}">
                <a16:creationId xmlns:a16="http://schemas.microsoft.com/office/drawing/2014/main" id="{0E53AE8A-15B6-478D-AB0C-AF1D098FCD8B}"/>
              </a:ext>
            </a:extLst>
          </p:cNvPr>
          <p:cNvSpPr txBox="1"/>
          <p:nvPr/>
        </p:nvSpPr>
        <p:spPr>
          <a:xfrm>
            <a:off x="756304" y="5579324"/>
            <a:ext cx="2748895" cy="338554"/>
          </a:xfrm>
          <a:prstGeom prst="rect">
            <a:avLst/>
          </a:prstGeom>
          <a:noFill/>
        </p:spPr>
        <p:txBody>
          <a:bodyPr wrap="square" rtlCol="0">
            <a:spAutoFit/>
          </a:bodyPr>
          <a:lstStyle/>
          <a:p>
            <a:r>
              <a:rPr lang="da-DK" sz="1600" b="1">
                <a:solidFill>
                  <a:schemeClr val="tx2">
                    <a:lumMod val="60000"/>
                    <a:lumOff val="40000"/>
                  </a:schemeClr>
                </a:solidFill>
              </a:rPr>
              <a:t>Rejse sig fra stol</a:t>
            </a:r>
          </a:p>
        </p:txBody>
      </p:sp>
      <p:sp>
        <p:nvSpPr>
          <p:cNvPr id="20" name="TekstniOkvir 19">
            <a:extLst>
              <a:ext uri="{FF2B5EF4-FFF2-40B4-BE49-F238E27FC236}">
                <a16:creationId xmlns:a16="http://schemas.microsoft.com/office/drawing/2014/main" id="{7825A97C-90FE-4060-B64C-69D899F05202}"/>
              </a:ext>
            </a:extLst>
          </p:cNvPr>
          <p:cNvSpPr txBox="1"/>
          <p:nvPr/>
        </p:nvSpPr>
        <p:spPr>
          <a:xfrm>
            <a:off x="3107665" y="4570297"/>
            <a:ext cx="2988335" cy="307777"/>
          </a:xfrm>
          <a:prstGeom prst="rect">
            <a:avLst/>
          </a:prstGeom>
          <a:noFill/>
        </p:spPr>
        <p:txBody>
          <a:bodyPr wrap="square" rtlCol="0">
            <a:spAutoFit/>
          </a:bodyPr>
          <a:lstStyle/>
          <a:p>
            <a:pPr algn="just"/>
            <a:r>
              <a:rPr lang="da-DK" sz="1400"/>
              <a:t>Din rolle er at guide borger op at stå.</a:t>
            </a:r>
          </a:p>
        </p:txBody>
      </p:sp>
      <p:sp>
        <p:nvSpPr>
          <p:cNvPr id="22" name="TekstniOkvir 21">
            <a:extLst>
              <a:ext uri="{FF2B5EF4-FFF2-40B4-BE49-F238E27FC236}">
                <a16:creationId xmlns:a16="http://schemas.microsoft.com/office/drawing/2014/main" id="{47A0EBB9-B978-4CF0-B014-3434C4962718}"/>
              </a:ext>
            </a:extLst>
          </p:cNvPr>
          <p:cNvSpPr txBox="1"/>
          <p:nvPr/>
        </p:nvSpPr>
        <p:spPr>
          <a:xfrm>
            <a:off x="3061606" y="6894839"/>
            <a:ext cx="3034394" cy="954107"/>
          </a:xfrm>
          <a:prstGeom prst="rect">
            <a:avLst/>
          </a:prstGeom>
          <a:noFill/>
        </p:spPr>
        <p:txBody>
          <a:bodyPr wrap="square" rtlCol="0">
            <a:spAutoFit/>
          </a:bodyPr>
          <a:lstStyle/>
          <a:p>
            <a:pPr algn="just"/>
            <a:r>
              <a:rPr lang="da-DK" sz="1400"/>
              <a:t>Din rolle er at guide borger under gang, fx hvis borger er svagtseende. Har borger problemer med balancen skal hun have et ganghjælpemiddel.</a:t>
            </a:r>
          </a:p>
        </p:txBody>
      </p:sp>
      <p:sp>
        <p:nvSpPr>
          <p:cNvPr id="5" name="Rezervirano mjesto broja slajda 4">
            <a:extLst>
              <a:ext uri="{FF2B5EF4-FFF2-40B4-BE49-F238E27FC236}">
                <a16:creationId xmlns:a16="http://schemas.microsoft.com/office/drawing/2014/main" id="{06B94CE6-AC78-409C-B3D1-3125D1C4FD07}"/>
              </a:ext>
            </a:extLst>
          </p:cNvPr>
          <p:cNvSpPr>
            <a:spLocks noGrp="1"/>
          </p:cNvSpPr>
          <p:nvPr>
            <p:ph type="sldNum" sz="quarter" idx="7"/>
          </p:nvPr>
        </p:nvSpPr>
        <p:spPr/>
        <p:txBody>
          <a:bodyPr/>
          <a:lstStyle/>
          <a:p>
            <a:fld id="{B6F15528-21DE-4FAA-801E-634DDDAF4B2B}" type="slidenum">
              <a:rPr lang="hr-HR" smtClean="0"/>
              <a:t>23</a:t>
            </a:fld>
            <a:endParaRPr lang="hr-H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4" name="object 6">
            <a:extLst>
              <a:ext uri="{FF2B5EF4-FFF2-40B4-BE49-F238E27FC236}">
                <a16:creationId xmlns:a16="http://schemas.microsoft.com/office/drawing/2014/main" id="{36FD4E84-A5D6-48F7-9744-EEA94BFB84BA}"/>
              </a:ext>
            </a:extLst>
          </p:cNvPr>
          <p:cNvSpPr txBox="1">
            <a:spLocks/>
          </p:cNvSpPr>
          <p:nvPr/>
        </p:nvSpPr>
        <p:spPr>
          <a:xfrm>
            <a:off x="497599" y="1867360"/>
            <a:ext cx="6777202" cy="2369880"/>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sz="3300">
                <a:latin typeface="Open Sans"/>
              </a:rPr>
              <a:t> </a:t>
            </a:r>
            <a:r>
              <a:rPr lang="da-DK" b="1">
                <a:latin typeface="Open Sans"/>
              </a:rPr>
              <a:t>Forflytningsteknikker</a:t>
            </a:r>
          </a:p>
          <a:p>
            <a:pPr marL="17145" algn="ctr">
              <a:spcBef>
                <a:spcPts val="100"/>
              </a:spcBef>
            </a:pPr>
            <a:r>
              <a:rPr lang="da-DK">
                <a:latin typeface="Open Sans" panose="020B0606030504020204" pitchFamily="34" charset="0"/>
                <a:ea typeface="Open Sans" panose="020B0606030504020204" pitchFamily="34" charset="0"/>
                <a:cs typeface="Open Sans" panose="020B0606030504020204" pitchFamily="34" charset="0"/>
              </a:rPr>
              <a:t>Se forskellige forflytningsteknikker i videoerne herunder som inspiration til at arbejde sikkert med forflytninger.</a:t>
            </a:r>
          </a:p>
          <a:p>
            <a:pPr marL="17145" algn="ctr">
              <a:spcBef>
                <a:spcPts val="100"/>
              </a:spcBef>
            </a:pPr>
            <a:r>
              <a:rPr lang="da-DK">
                <a:latin typeface="Open Sans" panose="020B0606030504020204" pitchFamily="34" charset="0"/>
                <a:ea typeface="Open Sans" panose="020B0606030504020204" pitchFamily="34" charset="0"/>
                <a:cs typeface="Open Sans" panose="020B0606030504020204" pitchFamily="34" charset="0"/>
              </a:rPr>
              <a:t>Vær opmærksom på dine arbejdsstillinger og hvilke hjælpemidler, der passer til borgers funktionsniveau, husk at risikovurdere.</a:t>
            </a:r>
          </a:p>
          <a:p>
            <a:pPr marL="17145" algn="ctr">
              <a:spcBef>
                <a:spcPts val="100"/>
              </a:spcBef>
            </a:pPr>
            <a:r>
              <a:rPr lang="da-DK">
                <a:latin typeface="Open Sans" panose="020B0606030504020204" pitchFamily="34" charset="0"/>
                <a:ea typeface="Open Sans" panose="020B0606030504020204" pitchFamily="34" charset="0"/>
                <a:cs typeface="Open Sans" panose="020B0606030504020204" pitchFamily="34" charset="0"/>
              </a:rPr>
              <a:t>I kapitel 7 finder du </a:t>
            </a:r>
            <a:r>
              <a:rPr lang="da-DK" b="1">
                <a:latin typeface="Open Sans" panose="020B0606030504020204" pitchFamily="34" charset="0"/>
                <a:ea typeface="Open Sans" panose="020B0606030504020204" pitchFamily="34" charset="0"/>
                <a:cs typeface="Open Sans" panose="020B0606030504020204" pitchFamily="34" charset="0"/>
              </a:rPr>
              <a:t>Web Visit Spot, </a:t>
            </a:r>
            <a:r>
              <a:rPr lang="da-DK">
                <a:latin typeface="Open Sans" panose="020B0606030504020204" pitchFamily="34" charset="0"/>
                <a:ea typeface="Open Sans" panose="020B0606030504020204" pitchFamily="34" charset="0"/>
                <a:cs typeface="Open Sans" panose="020B0606030504020204" pitchFamily="34" charset="0"/>
              </a:rPr>
              <a:t>som du kan anvende</a:t>
            </a:r>
            <a:r>
              <a:rPr lang="da-DK" b="1">
                <a:latin typeface="Open Sans" panose="020B0606030504020204" pitchFamily="34" charset="0"/>
                <a:ea typeface="Open Sans" panose="020B0606030504020204" pitchFamily="34" charset="0"/>
                <a:cs typeface="Open Sans" panose="020B0606030504020204" pitchFamily="34" charset="0"/>
              </a:rPr>
              <a:t> </a:t>
            </a:r>
            <a:r>
              <a:rPr lang="da-DK">
                <a:latin typeface="Open Sans" panose="020B0606030504020204" pitchFamily="34" charset="0"/>
                <a:ea typeface="Open Sans" panose="020B0606030504020204" pitchFamily="34" charset="0"/>
                <a:cs typeface="Open Sans" panose="020B0606030504020204" pitchFamily="34" charset="0"/>
              </a:rPr>
              <a:t>til at sparre med andre om din forflytningsoplevelse.</a:t>
            </a:r>
          </a:p>
          <a:p>
            <a:pPr marL="17145" algn="ctr">
              <a:spcBef>
                <a:spcPts val="100"/>
              </a:spcBef>
            </a:pPr>
            <a:r>
              <a:rPr lang="da-DK">
                <a:latin typeface="Open Sans" panose="020B0606030504020204" pitchFamily="34" charset="0"/>
                <a:ea typeface="Open Sans" panose="020B0606030504020204" pitchFamily="34" charset="0"/>
                <a:cs typeface="Open Sans" panose="020B0606030504020204" pitchFamily="34" charset="0"/>
              </a:rPr>
              <a:t> </a:t>
            </a:r>
          </a:p>
          <a:p>
            <a:pPr marL="17145" algn="ctr">
              <a:spcBef>
                <a:spcPts val="100"/>
              </a:spcBef>
            </a:pPr>
            <a:r>
              <a:rPr lang="da-DK" sz="1800">
                <a:latin typeface="Open Sans"/>
              </a:rPr>
              <a:t>Rejse sig fra stol og gang med borger</a:t>
            </a:r>
          </a:p>
        </p:txBody>
      </p:sp>
    </p:spTree>
    <p:extLst>
      <p:ext uri="{BB962C8B-B14F-4D97-AF65-F5344CB8AC3E}">
        <p14:creationId xmlns:p14="http://schemas.microsoft.com/office/powerpoint/2010/main" val="1542434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pic>
        <p:nvPicPr>
          <p:cNvPr id="9" name="Slika 8">
            <a:hlinkClick r:id="rId3"/>
            <a:extLst>
              <a:ext uri="{FF2B5EF4-FFF2-40B4-BE49-F238E27FC236}">
                <a16:creationId xmlns:a16="http://schemas.microsoft.com/office/drawing/2014/main" id="{24AD4ACC-27E1-4503-9A4E-CC77F72524B2}"/>
              </a:ext>
            </a:extLst>
          </p:cNvPr>
          <p:cNvPicPr>
            <a:picLocks noChangeAspect="1"/>
          </p:cNvPicPr>
          <p:nvPr/>
        </p:nvPicPr>
        <p:blipFill>
          <a:blip r:embed="rId4"/>
          <a:stretch>
            <a:fillRect/>
          </a:stretch>
        </p:blipFill>
        <p:spPr>
          <a:xfrm>
            <a:off x="6471751" y="3322527"/>
            <a:ext cx="527867" cy="609600"/>
          </a:xfrm>
          <a:prstGeom prst="rect">
            <a:avLst/>
          </a:prstGeom>
        </p:spPr>
      </p:pic>
      <p:sp>
        <p:nvSpPr>
          <p:cNvPr id="5" name="TekstniOkvir 4">
            <a:extLst>
              <a:ext uri="{FF2B5EF4-FFF2-40B4-BE49-F238E27FC236}">
                <a16:creationId xmlns:a16="http://schemas.microsoft.com/office/drawing/2014/main" id="{F15CCD79-C9E4-4C63-8967-B4B44FA18F1B}"/>
              </a:ext>
            </a:extLst>
          </p:cNvPr>
          <p:cNvSpPr txBox="1"/>
          <p:nvPr/>
        </p:nvSpPr>
        <p:spPr>
          <a:xfrm>
            <a:off x="735314" y="4227463"/>
            <a:ext cx="2748895" cy="584775"/>
          </a:xfrm>
          <a:prstGeom prst="rect">
            <a:avLst/>
          </a:prstGeom>
          <a:noFill/>
        </p:spPr>
        <p:txBody>
          <a:bodyPr wrap="square" rtlCol="0">
            <a:spAutoFit/>
          </a:bodyPr>
          <a:lstStyle/>
          <a:p>
            <a:r>
              <a:rPr lang="da-DK" sz="1600" b="1">
                <a:solidFill>
                  <a:schemeClr val="tx2">
                    <a:lumMod val="60000"/>
                    <a:lumOff val="40000"/>
                  </a:schemeClr>
                </a:solidFill>
              </a:rPr>
              <a:t>Placering af glidemateriale under hovedpude</a:t>
            </a:r>
          </a:p>
        </p:txBody>
      </p:sp>
      <p:pic>
        <p:nvPicPr>
          <p:cNvPr id="12" name="Slika 11">
            <a:hlinkClick r:id="rId5"/>
            <a:extLst>
              <a:ext uri="{FF2B5EF4-FFF2-40B4-BE49-F238E27FC236}">
                <a16:creationId xmlns:a16="http://schemas.microsoft.com/office/drawing/2014/main" id="{FD95D1F2-7406-4BF1-A939-DC80817B68D7}"/>
              </a:ext>
            </a:extLst>
          </p:cNvPr>
          <p:cNvPicPr>
            <a:picLocks noChangeAspect="1"/>
          </p:cNvPicPr>
          <p:nvPr/>
        </p:nvPicPr>
        <p:blipFill>
          <a:blip r:embed="rId4"/>
          <a:stretch>
            <a:fillRect/>
          </a:stretch>
        </p:blipFill>
        <p:spPr>
          <a:xfrm>
            <a:off x="6471750" y="5356963"/>
            <a:ext cx="527867" cy="609600"/>
          </a:xfrm>
          <a:prstGeom prst="rect">
            <a:avLst/>
          </a:prstGeom>
        </p:spPr>
      </p:pic>
      <p:sp>
        <p:nvSpPr>
          <p:cNvPr id="14" name="TekstniOkvir 13">
            <a:extLst>
              <a:ext uri="{FF2B5EF4-FFF2-40B4-BE49-F238E27FC236}">
                <a16:creationId xmlns:a16="http://schemas.microsoft.com/office/drawing/2014/main" id="{B38E35DC-CE4D-422C-BA9B-9259261E34E1}"/>
              </a:ext>
            </a:extLst>
          </p:cNvPr>
          <p:cNvSpPr txBox="1"/>
          <p:nvPr/>
        </p:nvSpPr>
        <p:spPr>
          <a:xfrm>
            <a:off x="723648" y="6518897"/>
            <a:ext cx="3544050" cy="338554"/>
          </a:xfrm>
          <a:prstGeom prst="rect">
            <a:avLst/>
          </a:prstGeom>
          <a:noFill/>
        </p:spPr>
        <p:txBody>
          <a:bodyPr wrap="square" rtlCol="0">
            <a:spAutoFit/>
          </a:bodyPr>
          <a:lstStyle/>
          <a:p>
            <a:r>
              <a:rPr lang="da-DK" sz="1600" b="1">
                <a:solidFill>
                  <a:schemeClr val="tx2">
                    <a:lumMod val="60000"/>
                    <a:lumOff val="40000"/>
                  </a:schemeClr>
                </a:solidFill>
              </a:rPr>
              <a:t>Højere op i seng med glidemateriale</a:t>
            </a:r>
          </a:p>
        </p:txBody>
      </p:sp>
      <p:sp>
        <p:nvSpPr>
          <p:cNvPr id="15" name="TekstniOkvir 14">
            <a:extLst>
              <a:ext uri="{FF2B5EF4-FFF2-40B4-BE49-F238E27FC236}">
                <a16:creationId xmlns:a16="http://schemas.microsoft.com/office/drawing/2014/main" id="{4896E78A-DDE2-4B2D-8584-32AA8E7A3EE3}"/>
              </a:ext>
            </a:extLst>
          </p:cNvPr>
          <p:cNvSpPr txBox="1"/>
          <p:nvPr/>
        </p:nvSpPr>
        <p:spPr>
          <a:xfrm>
            <a:off x="735314" y="8688711"/>
            <a:ext cx="3544050" cy="584775"/>
          </a:xfrm>
          <a:prstGeom prst="rect">
            <a:avLst/>
          </a:prstGeom>
          <a:noFill/>
        </p:spPr>
        <p:txBody>
          <a:bodyPr wrap="square" rtlCol="0">
            <a:spAutoFit/>
          </a:bodyPr>
          <a:lstStyle/>
          <a:p>
            <a:r>
              <a:rPr lang="da-DK" sz="1600" b="1">
                <a:solidFill>
                  <a:schemeClr val="tx2">
                    <a:lumMod val="60000"/>
                    <a:lumOff val="40000"/>
                  </a:schemeClr>
                </a:solidFill>
              </a:rPr>
              <a:t>Placering af glidemateriale halvt under borger fra siden</a:t>
            </a:r>
          </a:p>
        </p:txBody>
      </p:sp>
      <p:pic>
        <p:nvPicPr>
          <p:cNvPr id="16" name="Slika 15">
            <a:hlinkClick r:id="rId6"/>
            <a:extLst>
              <a:ext uri="{FF2B5EF4-FFF2-40B4-BE49-F238E27FC236}">
                <a16:creationId xmlns:a16="http://schemas.microsoft.com/office/drawing/2014/main" id="{CC5E30F5-90B3-4F74-886C-2317C9282154}"/>
              </a:ext>
            </a:extLst>
          </p:cNvPr>
          <p:cNvPicPr>
            <a:picLocks noChangeAspect="1"/>
          </p:cNvPicPr>
          <p:nvPr/>
        </p:nvPicPr>
        <p:blipFill>
          <a:blip r:embed="rId4"/>
          <a:stretch>
            <a:fillRect/>
          </a:stretch>
        </p:blipFill>
        <p:spPr>
          <a:xfrm>
            <a:off x="6471749" y="7709995"/>
            <a:ext cx="527867" cy="609600"/>
          </a:xfrm>
          <a:prstGeom prst="rect">
            <a:avLst/>
          </a:prstGeom>
        </p:spPr>
      </p:pic>
      <p:sp>
        <p:nvSpPr>
          <p:cNvPr id="17" name="TekstniOkvir 16">
            <a:extLst>
              <a:ext uri="{FF2B5EF4-FFF2-40B4-BE49-F238E27FC236}">
                <a16:creationId xmlns:a16="http://schemas.microsoft.com/office/drawing/2014/main" id="{84CA32F9-E202-46B9-8A94-0BF4C5991434}"/>
              </a:ext>
            </a:extLst>
          </p:cNvPr>
          <p:cNvSpPr txBox="1"/>
          <p:nvPr/>
        </p:nvSpPr>
        <p:spPr>
          <a:xfrm>
            <a:off x="3014976" y="3317102"/>
            <a:ext cx="3081024" cy="523220"/>
          </a:xfrm>
          <a:prstGeom prst="rect">
            <a:avLst/>
          </a:prstGeom>
          <a:noFill/>
        </p:spPr>
        <p:txBody>
          <a:bodyPr wrap="square" rtlCol="0">
            <a:spAutoFit/>
          </a:bodyPr>
          <a:lstStyle/>
          <a:p>
            <a:pPr algn="just"/>
            <a:r>
              <a:rPr lang="da-DK" sz="1400"/>
              <a:t>Læg glidematerialet dobbelt inden du placerer det under borgers hovedpude. </a:t>
            </a:r>
          </a:p>
        </p:txBody>
      </p:sp>
      <p:sp>
        <p:nvSpPr>
          <p:cNvPr id="18" name="TekstniOkvir 17">
            <a:extLst>
              <a:ext uri="{FF2B5EF4-FFF2-40B4-BE49-F238E27FC236}">
                <a16:creationId xmlns:a16="http://schemas.microsoft.com/office/drawing/2014/main" id="{F21F8EAE-EBDE-4302-80FE-C595227ABE2E}"/>
              </a:ext>
            </a:extLst>
          </p:cNvPr>
          <p:cNvSpPr txBox="1"/>
          <p:nvPr/>
        </p:nvSpPr>
        <p:spPr>
          <a:xfrm>
            <a:off x="3014976" y="5199379"/>
            <a:ext cx="3081024" cy="738664"/>
          </a:xfrm>
          <a:prstGeom prst="rect">
            <a:avLst/>
          </a:prstGeom>
          <a:noFill/>
        </p:spPr>
        <p:txBody>
          <a:bodyPr wrap="square" rtlCol="0">
            <a:spAutoFit/>
          </a:bodyPr>
          <a:lstStyle/>
          <a:p>
            <a:pPr algn="just"/>
            <a:r>
              <a:rPr lang="da-DK" sz="1400"/>
              <a:t>Hæv fodenden, før du beder borger om at løfte bækken og hoved og skubbe sig op i sengen.</a:t>
            </a:r>
          </a:p>
        </p:txBody>
      </p:sp>
      <p:sp>
        <p:nvSpPr>
          <p:cNvPr id="19" name="TekstniOkvir 18">
            <a:extLst>
              <a:ext uri="{FF2B5EF4-FFF2-40B4-BE49-F238E27FC236}">
                <a16:creationId xmlns:a16="http://schemas.microsoft.com/office/drawing/2014/main" id="{2C7D7054-58E9-4D1E-B126-EB8482DE2BD9}"/>
              </a:ext>
            </a:extLst>
          </p:cNvPr>
          <p:cNvSpPr txBox="1"/>
          <p:nvPr/>
        </p:nvSpPr>
        <p:spPr>
          <a:xfrm>
            <a:off x="3014976" y="7796375"/>
            <a:ext cx="3349050" cy="738664"/>
          </a:xfrm>
          <a:prstGeom prst="rect">
            <a:avLst/>
          </a:prstGeom>
          <a:noFill/>
        </p:spPr>
        <p:txBody>
          <a:bodyPr wrap="square" rtlCol="0">
            <a:spAutoFit/>
          </a:bodyPr>
          <a:lstStyle/>
          <a:p>
            <a:r>
              <a:rPr lang="da-DK" sz="1400"/>
              <a:t>Vend dine håndflader opad og før glidemateriale ind under borgers lænd og nakke, hvor der er mest plads.</a:t>
            </a:r>
          </a:p>
        </p:txBody>
      </p:sp>
      <p:pic>
        <p:nvPicPr>
          <p:cNvPr id="20" name="Slika 19">
            <a:extLst>
              <a:ext uri="{FF2B5EF4-FFF2-40B4-BE49-F238E27FC236}">
                <a16:creationId xmlns:a16="http://schemas.microsoft.com/office/drawing/2014/main" id="{42F5C849-7D0C-4A09-9C3A-4063E39D139A}"/>
              </a:ext>
            </a:extLst>
          </p:cNvPr>
          <p:cNvPicPr>
            <a:picLocks noChangeAspect="1"/>
          </p:cNvPicPr>
          <p:nvPr/>
        </p:nvPicPr>
        <p:blipFill>
          <a:blip r:embed="rId7"/>
          <a:stretch>
            <a:fillRect/>
          </a:stretch>
        </p:blipFill>
        <p:spPr>
          <a:xfrm>
            <a:off x="828616" y="3065362"/>
            <a:ext cx="1956247" cy="1089587"/>
          </a:xfrm>
          <a:prstGeom prst="rect">
            <a:avLst/>
          </a:prstGeom>
          <a:ln>
            <a:noFill/>
          </a:ln>
          <a:effectLst>
            <a:softEdge rad="112500"/>
          </a:effectLst>
        </p:spPr>
      </p:pic>
      <p:pic>
        <p:nvPicPr>
          <p:cNvPr id="21" name="Slika 20">
            <a:extLst>
              <a:ext uri="{FF2B5EF4-FFF2-40B4-BE49-F238E27FC236}">
                <a16:creationId xmlns:a16="http://schemas.microsoft.com/office/drawing/2014/main" id="{098CD555-6F37-40A1-98F0-4964F1EB4343}"/>
              </a:ext>
            </a:extLst>
          </p:cNvPr>
          <p:cNvPicPr>
            <a:picLocks noChangeAspect="1"/>
          </p:cNvPicPr>
          <p:nvPr/>
        </p:nvPicPr>
        <p:blipFill>
          <a:blip r:embed="rId8"/>
          <a:stretch>
            <a:fillRect/>
          </a:stretch>
        </p:blipFill>
        <p:spPr>
          <a:xfrm>
            <a:off x="764772" y="5303568"/>
            <a:ext cx="2055244" cy="1140345"/>
          </a:xfrm>
          <a:prstGeom prst="rect">
            <a:avLst/>
          </a:prstGeom>
          <a:ln>
            <a:noFill/>
          </a:ln>
          <a:effectLst>
            <a:softEdge rad="112500"/>
          </a:effectLst>
        </p:spPr>
      </p:pic>
      <p:pic>
        <p:nvPicPr>
          <p:cNvPr id="22" name="Slika 21">
            <a:extLst>
              <a:ext uri="{FF2B5EF4-FFF2-40B4-BE49-F238E27FC236}">
                <a16:creationId xmlns:a16="http://schemas.microsoft.com/office/drawing/2014/main" id="{4E1C205D-B557-4F81-9CBC-EF49D378D2C9}"/>
              </a:ext>
            </a:extLst>
          </p:cNvPr>
          <p:cNvPicPr>
            <a:picLocks noChangeAspect="1"/>
          </p:cNvPicPr>
          <p:nvPr/>
        </p:nvPicPr>
        <p:blipFill>
          <a:blip r:embed="rId9"/>
          <a:stretch>
            <a:fillRect/>
          </a:stretch>
        </p:blipFill>
        <p:spPr>
          <a:xfrm>
            <a:off x="735314" y="7506978"/>
            <a:ext cx="1995901" cy="1103736"/>
          </a:xfrm>
          <a:prstGeom prst="rect">
            <a:avLst/>
          </a:prstGeom>
          <a:ln>
            <a:noFill/>
          </a:ln>
          <a:effectLst>
            <a:softEdge rad="112500"/>
          </a:effectLst>
        </p:spPr>
      </p:pic>
      <p:sp>
        <p:nvSpPr>
          <p:cNvPr id="4" name="Rezervirano mjesto broja slajda 3">
            <a:extLst>
              <a:ext uri="{FF2B5EF4-FFF2-40B4-BE49-F238E27FC236}">
                <a16:creationId xmlns:a16="http://schemas.microsoft.com/office/drawing/2014/main" id="{A90CBF00-C9DB-407D-8479-4FDE7A455DAE}"/>
              </a:ext>
            </a:extLst>
          </p:cNvPr>
          <p:cNvSpPr>
            <a:spLocks noGrp="1"/>
          </p:cNvSpPr>
          <p:nvPr>
            <p:ph type="sldNum" sz="quarter" idx="7"/>
          </p:nvPr>
        </p:nvSpPr>
        <p:spPr/>
        <p:txBody>
          <a:bodyPr/>
          <a:lstStyle/>
          <a:p>
            <a:fld id="{B6F15528-21DE-4FAA-801E-634DDDAF4B2B}" type="slidenum">
              <a:rPr lang="hr-HR" smtClean="0"/>
              <a:t>24</a:t>
            </a:fld>
            <a:endParaRPr lang="hr-HR"/>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5" name="object 6">
            <a:extLst>
              <a:ext uri="{FF2B5EF4-FFF2-40B4-BE49-F238E27FC236}">
                <a16:creationId xmlns:a16="http://schemas.microsoft.com/office/drawing/2014/main" id="{55DF6C2B-2B1C-4DDD-B275-996D730126B7}"/>
              </a:ext>
            </a:extLst>
          </p:cNvPr>
          <p:cNvSpPr txBox="1">
            <a:spLocks/>
          </p:cNvSpPr>
          <p:nvPr/>
        </p:nvSpPr>
        <p:spPr>
          <a:xfrm>
            <a:off x="-76200" y="1867360"/>
            <a:ext cx="7772400" cy="8104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sz="3300">
                <a:latin typeface="Open Sans"/>
              </a:rPr>
              <a:t> </a:t>
            </a:r>
            <a:r>
              <a:rPr lang="da-DK">
                <a:latin typeface="Open Sans"/>
              </a:rPr>
              <a:t>Forflytningsteknikker </a:t>
            </a:r>
          </a:p>
          <a:p>
            <a:pPr marL="17145" algn="ctr">
              <a:spcBef>
                <a:spcPts val="100"/>
              </a:spcBef>
            </a:pPr>
            <a:r>
              <a:rPr lang="da-DK" sz="1800">
                <a:latin typeface="Open Sans"/>
              </a:rPr>
              <a:t>Brug af glidemateriale</a:t>
            </a:r>
          </a:p>
        </p:txBody>
      </p:sp>
    </p:spTree>
    <p:extLst>
      <p:ext uri="{BB962C8B-B14F-4D97-AF65-F5344CB8AC3E}">
        <p14:creationId xmlns:p14="http://schemas.microsoft.com/office/powerpoint/2010/main" val="1686734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6" name="Naslov 5">
            <a:extLst>
              <a:ext uri="{FF2B5EF4-FFF2-40B4-BE49-F238E27FC236}">
                <a16:creationId xmlns:a16="http://schemas.microsoft.com/office/drawing/2014/main" id="{B7D33DCD-472D-412E-8CAC-C42990FF70B0}"/>
              </a:ext>
            </a:extLst>
          </p:cNvPr>
          <p:cNvSpPr>
            <a:spLocks noGrp="1"/>
          </p:cNvSpPr>
          <p:nvPr>
            <p:ph type="title"/>
          </p:nvPr>
        </p:nvSpPr>
        <p:spPr>
          <a:xfrm>
            <a:off x="2346599" y="905509"/>
            <a:ext cx="3079201" cy="238759"/>
          </a:xfrm>
        </p:spPr>
        <p:txBody>
          <a:bodyPr/>
          <a:lstStyle/>
          <a:p>
            <a:endParaRPr lang="hr-HR"/>
          </a:p>
        </p:txBody>
      </p:sp>
      <p:pic>
        <p:nvPicPr>
          <p:cNvPr id="9" name="Slika 8">
            <a:hlinkClick r:id="rId3"/>
            <a:extLst>
              <a:ext uri="{FF2B5EF4-FFF2-40B4-BE49-F238E27FC236}">
                <a16:creationId xmlns:a16="http://schemas.microsoft.com/office/drawing/2014/main" id="{24AD4ACC-27E1-4503-9A4E-CC77F72524B2}"/>
              </a:ext>
            </a:extLst>
          </p:cNvPr>
          <p:cNvPicPr>
            <a:picLocks noChangeAspect="1"/>
          </p:cNvPicPr>
          <p:nvPr/>
        </p:nvPicPr>
        <p:blipFill>
          <a:blip r:embed="rId4"/>
          <a:stretch>
            <a:fillRect/>
          </a:stretch>
        </p:blipFill>
        <p:spPr>
          <a:xfrm>
            <a:off x="6429304" y="3298139"/>
            <a:ext cx="527867" cy="609600"/>
          </a:xfrm>
          <a:prstGeom prst="rect">
            <a:avLst/>
          </a:prstGeom>
        </p:spPr>
      </p:pic>
      <p:sp>
        <p:nvSpPr>
          <p:cNvPr id="5" name="TekstniOkvir 4">
            <a:extLst>
              <a:ext uri="{FF2B5EF4-FFF2-40B4-BE49-F238E27FC236}">
                <a16:creationId xmlns:a16="http://schemas.microsoft.com/office/drawing/2014/main" id="{F15CCD79-C9E4-4C63-8967-B4B44FA18F1B}"/>
              </a:ext>
            </a:extLst>
          </p:cNvPr>
          <p:cNvSpPr txBox="1"/>
          <p:nvPr/>
        </p:nvSpPr>
        <p:spPr>
          <a:xfrm>
            <a:off x="756305" y="4339793"/>
            <a:ext cx="2748895" cy="584775"/>
          </a:xfrm>
          <a:prstGeom prst="rect">
            <a:avLst/>
          </a:prstGeom>
          <a:noFill/>
        </p:spPr>
        <p:txBody>
          <a:bodyPr wrap="square" rtlCol="0">
            <a:spAutoFit/>
          </a:bodyPr>
          <a:lstStyle/>
          <a:p>
            <a:r>
              <a:rPr lang="da-DK" sz="1600" b="1">
                <a:solidFill>
                  <a:schemeClr val="tx2">
                    <a:lumMod val="60000"/>
                    <a:lumOff val="40000"/>
                  </a:schemeClr>
                </a:solidFill>
              </a:rPr>
              <a:t>Vending til sideleje med glidemateriale</a:t>
            </a:r>
          </a:p>
        </p:txBody>
      </p:sp>
      <p:sp>
        <p:nvSpPr>
          <p:cNvPr id="15" name="TekstniOkvir 14">
            <a:extLst>
              <a:ext uri="{FF2B5EF4-FFF2-40B4-BE49-F238E27FC236}">
                <a16:creationId xmlns:a16="http://schemas.microsoft.com/office/drawing/2014/main" id="{4896E78A-DDE2-4B2D-8584-32AA8E7A3EE3}"/>
              </a:ext>
            </a:extLst>
          </p:cNvPr>
          <p:cNvSpPr txBox="1"/>
          <p:nvPr/>
        </p:nvSpPr>
        <p:spPr>
          <a:xfrm>
            <a:off x="788962" y="6543060"/>
            <a:ext cx="3544050" cy="584775"/>
          </a:xfrm>
          <a:prstGeom prst="rect">
            <a:avLst/>
          </a:prstGeom>
          <a:noFill/>
        </p:spPr>
        <p:txBody>
          <a:bodyPr wrap="square" rtlCol="0">
            <a:spAutoFit/>
          </a:bodyPr>
          <a:lstStyle/>
          <a:p>
            <a:r>
              <a:rPr lang="da-DK" sz="1600" b="1">
                <a:solidFill>
                  <a:schemeClr val="tx2">
                    <a:lumMod val="60000"/>
                    <a:lumOff val="40000"/>
                  </a:schemeClr>
                </a:solidFill>
              </a:rPr>
              <a:t>Placering af glidemateriale under borger i siddende stilling</a:t>
            </a:r>
          </a:p>
        </p:txBody>
      </p:sp>
      <p:pic>
        <p:nvPicPr>
          <p:cNvPr id="16" name="Slika 15">
            <a:hlinkClick r:id="rId5"/>
            <a:extLst>
              <a:ext uri="{FF2B5EF4-FFF2-40B4-BE49-F238E27FC236}">
                <a16:creationId xmlns:a16="http://schemas.microsoft.com/office/drawing/2014/main" id="{CC5E30F5-90B3-4F74-886C-2317C9282154}"/>
              </a:ext>
            </a:extLst>
          </p:cNvPr>
          <p:cNvPicPr>
            <a:picLocks noChangeAspect="1"/>
          </p:cNvPicPr>
          <p:nvPr/>
        </p:nvPicPr>
        <p:blipFill>
          <a:blip r:embed="rId4"/>
          <a:stretch>
            <a:fillRect/>
          </a:stretch>
        </p:blipFill>
        <p:spPr>
          <a:xfrm>
            <a:off x="6455571" y="5562600"/>
            <a:ext cx="527867" cy="609600"/>
          </a:xfrm>
          <a:prstGeom prst="rect">
            <a:avLst/>
          </a:prstGeom>
        </p:spPr>
      </p:pic>
      <p:sp>
        <p:nvSpPr>
          <p:cNvPr id="17" name="TekstniOkvir 16">
            <a:extLst>
              <a:ext uri="{FF2B5EF4-FFF2-40B4-BE49-F238E27FC236}">
                <a16:creationId xmlns:a16="http://schemas.microsoft.com/office/drawing/2014/main" id="{84CA32F9-E202-46B9-8A94-0BF4C5991434}"/>
              </a:ext>
            </a:extLst>
          </p:cNvPr>
          <p:cNvSpPr txBox="1"/>
          <p:nvPr/>
        </p:nvSpPr>
        <p:spPr>
          <a:xfrm>
            <a:off x="3014976" y="3168988"/>
            <a:ext cx="3081024" cy="954107"/>
          </a:xfrm>
          <a:prstGeom prst="rect">
            <a:avLst/>
          </a:prstGeom>
          <a:noFill/>
        </p:spPr>
        <p:txBody>
          <a:bodyPr wrap="square" rtlCol="0">
            <a:spAutoFit/>
          </a:bodyPr>
          <a:lstStyle/>
          <a:p>
            <a:pPr algn="just"/>
            <a:r>
              <a:rPr lang="da-DK" sz="1400"/>
              <a:t>Placer et ekstra lagen/</a:t>
            </a:r>
            <a:r>
              <a:rPr lang="da-DK" sz="1400" err="1"/>
              <a:t>trækstykker</a:t>
            </a:r>
            <a:r>
              <a:rPr lang="da-DK" sz="1400"/>
              <a:t> oven på et glidematerialestykke. Bed borger om at vende sig om på siden, mens du trækker i lagenet. </a:t>
            </a:r>
          </a:p>
        </p:txBody>
      </p:sp>
      <p:sp>
        <p:nvSpPr>
          <p:cNvPr id="19" name="TekstniOkvir 18">
            <a:extLst>
              <a:ext uri="{FF2B5EF4-FFF2-40B4-BE49-F238E27FC236}">
                <a16:creationId xmlns:a16="http://schemas.microsoft.com/office/drawing/2014/main" id="{2C7D7054-58E9-4D1E-B126-EB8482DE2BD9}"/>
              </a:ext>
            </a:extLst>
          </p:cNvPr>
          <p:cNvSpPr txBox="1"/>
          <p:nvPr/>
        </p:nvSpPr>
        <p:spPr>
          <a:xfrm>
            <a:off x="3014976" y="5243517"/>
            <a:ext cx="3004824" cy="1169551"/>
          </a:xfrm>
          <a:prstGeom prst="rect">
            <a:avLst/>
          </a:prstGeom>
          <a:noFill/>
        </p:spPr>
        <p:txBody>
          <a:bodyPr wrap="square" rtlCol="0">
            <a:spAutoFit/>
          </a:bodyPr>
          <a:lstStyle/>
          <a:p>
            <a:pPr algn="just"/>
            <a:r>
              <a:rPr lang="da-DK" sz="1400"/>
              <a:t>Bed borger om at læne sig til siden og placér glidematerialet under borgers bagdel. Læg glidematerialet min. 10 cm fra sengekanten, så borger ikke risikere at glide ud over kanten. </a:t>
            </a:r>
          </a:p>
        </p:txBody>
      </p:sp>
      <p:pic>
        <p:nvPicPr>
          <p:cNvPr id="4" name="Slika 3">
            <a:extLst>
              <a:ext uri="{FF2B5EF4-FFF2-40B4-BE49-F238E27FC236}">
                <a16:creationId xmlns:a16="http://schemas.microsoft.com/office/drawing/2014/main" id="{1CAE854C-F496-4296-9A3C-A67F0749BFF0}"/>
              </a:ext>
            </a:extLst>
          </p:cNvPr>
          <p:cNvPicPr>
            <a:picLocks noChangeAspect="1"/>
          </p:cNvPicPr>
          <p:nvPr/>
        </p:nvPicPr>
        <p:blipFill>
          <a:blip r:embed="rId6"/>
          <a:stretch>
            <a:fillRect/>
          </a:stretch>
        </p:blipFill>
        <p:spPr>
          <a:xfrm>
            <a:off x="832162" y="3027821"/>
            <a:ext cx="1988187" cy="1095274"/>
          </a:xfrm>
          <a:prstGeom prst="rect">
            <a:avLst/>
          </a:prstGeom>
          <a:ln>
            <a:noFill/>
          </a:ln>
          <a:effectLst>
            <a:softEdge rad="112500"/>
          </a:effectLst>
        </p:spPr>
      </p:pic>
      <p:pic>
        <p:nvPicPr>
          <p:cNvPr id="11" name="Slika 10">
            <a:extLst>
              <a:ext uri="{FF2B5EF4-FFF2-40B4-BE49-F238E27FC236}">
                <a16:creationId xmlns:a16="http://schemas.microsoft.com/office/drawing/2014/main" id="{61825F47-76A9-4048-835B-D53CEE99F155}"/>
              </a:ext>
            </a:extLst>
          </p:cNvPr>
          <p:cNvPicPr>
            <a:picLocks noChangeAspect="1"/>
          </p:cNvPicPr>
          <p:nvPr/>
        </p:nvPicPr>
        <p:blipFill>
          <a:blip r:embed="rId7"/>
          <a:stretch>
            <a:fillRect/>
          </a:stretch>
        </p:blipFill>
        <p:spPr>
          <a:xfrm flipH="1">
            <a:off x="809282" y="5298611"/>
            <a:ext cx="1967992" cy="1095274"/>
          </a:xfrm>
          <a:prstGeom prst="rect">
            <a:avLst/>
          </a:prstGeom>
          <a:ln>
            <a:noFill/>
          </a:ln>
          <a:effectLst>
            <a:softEdge rad="112500"/>
          </a:effectLst>
        </p:spPr>
      </p:pic>
      <p:pic>
        <p:nvPicPr>
          <p:cNvPr id="21" name="Slika 20">
            <a:extLst>
              <a:ext uri="{FF2B5EF4-FFF2-40B4-BE49-F238E27FC236}">
                <a16:creationId xmlns:a16="http://schemas.microsoft.com/office/drawing/2014/main" id="{0A86765C-3934-42A8-BD9A-003F024B1C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917" y="7620000"/>
            <a:ext cx="1825061" cy="970181"/>
          </a:xfrm>
          <a:prstGeom prst="rect">
            <a:avLst/>
          </a:prstGeom>
        </p:spPr>
      </p:pic>
      <p:sp>
        <p:nvSpPr>
          <p:cNvPr id="22" name="TekstniOkvir 21">
            <a:extLst>
              <a:ext uri="{FF2B5EF4-FFF2-40B4-BE49-F238E27FC236}">
                <a16:creationId xmlns:a16="http://schemas.microsoft.com/office/drawing/2014/main" id="{138398FC-1164-4F02-B3CA-FBCF765D03D5}"/>
              </a:ext>
            </a:extLst>
          </p:cNvPr>
          <p:cNvSpPr txBox="1"/>
          <p:nvPr/>
        </p:nvSpPr>
        <p:spPr>
          <a:xfrm>
            <a:off x="788962" y="8736533"/>
            <a:ext cx="3544050" cy="338554"/>
          </a:xfrm>
          <a:prstGeom prst="rect">
            <a:avLst/>
          </a:prstGeom>
          <a:noFill/>
        </p:spPr>
        <p:txBody>
          <a:bodyPr wrap="square" rtlCol="0">
            <a:spAutoFit/>
          </a:bodyPr>
          <a:lstStyle/>
          <a:p>
            <a:r>
              <a:rPr lang="da-DK" sz="1600" b="1">
                <a:solidFill>
                  <a:schemeClr val="tx2">
                    <a:lumMod val="60000"/>
                    <a:lumOff val="40000"/>
                  </a:schemeClr>
                </a:solidFill>
              </a:rPr>
              <a:t>Ben op i seng</a:t>
            </a:r>
          </a:p>
        </p:txBody>
      </p:sp>
      <p:sp>
        <p:nvSpPr>
          <p:cNvPr id="23" name="TekstniOkvir 22">
            <a:extLst>
              <a:ext uri="{FF2B5EF4-FFF2-40B4-BE49-F238E27FC236}">
                <a16:creationId xmlns:a16="http://schemas.microsoft.com/office/drawing/2014/main" id="{F95F1279-CE19-44D4-A78C-07606299FD62}"/>
              </a:ext>
            </a:extLst>
          </p:cNvPr>
          <p:cNvSpPr txBox="1"/>
          <p:nvPr/>
        </p:nvSpPr>
        <p:spPr>
          <a:xfrm>
            <a:off x="2976876" y="7843480"/>
            <a:ext cx="3004824" cy="523220"/>
          </a:xfrm>
          <a:prstGeom prst="rect">
            <a:avLst/>
          </a:prstGeom>
          <a:noFill/>
        </p:spPr>
        <p:txBody>
          <a:bodyPr wrap="square" rtlCol="0">
            <a:spAutoFit/>
          </a:bodyPr>
          <a:lstStyle/>
          <a:p>
            <a:pPr algn="just"/>
            <a:r>
              <a:rPr lang="da-DK" sz="1400"/>
              <a:t>Vær opmærksom på ikke at løfte borgers ben – træk i stedet for. </a:t>
            </a:r>
          </a:p>
        </p:txBody>
      </p:sp>
      <p:pic>
        <p:nvPicPr>
          <p:cNvPr id="24" name="Slika 23">
            <a:hlinkClick r:id="rId9"/>
            <a:extLst>
              <a:ext uri="{FF2B5EF4-FFF2-40B4-BE49-F238E27FC236}">
                <a16:creationId xmlns:a16="http://schemas.microsoft.com/office/drawing/2014/main" id="{51CEC5BE-F5E7-4A7D-932E-E752C518AB5E}"/>
              </a:ext>
            </a:extLst>
          </p:cNvPr>
          <p:cNvPicPr>
            <a:picLocks noChangeAspect="1"/>
          </p:cNvPicPr>
          <p:nvPr/>
        </p:nvPicPr>
        <p:blipFill>
          <a:blip r:embed="rId4"/>
          <a:stretch>
            <a:fillRect/>
          </a:stretch>
        </p:blipFill>
        <p:spPr>
          <a:xfrm>
            <a:off x="6466615" y="7800290"/>
            <a:ext cx="527867" cy="609600"/>
          </a:xfrm>
          <a:prstGeom prst="rect">
            <a:avLst/>
          </a:prstGeom>
        </p:spPr>
      </p:pic>
      <p:sp>
        <p:nvSpPr>
          <p:cNvPr id="25" name="Rezervirano mjesto broja slajda 24">
            <a:extLst>
              <a:ext uri="{FF2B5EF4-FFF2-40B4-BE49-F238E27FC236}">
                <a16:creationId xmlns:a16="http://schemas.microsoft.com/office/drawing/2014/main" id="{1D5945AF-B383-47A6-8938-0314632ACB17}"/>
              </a:ext>
            </a:extLst>
          </p:cNvPr>
          <p:cNvSpPr>
            <a:spLocks noGrp="1"/>
          </p:cNvSpPr>
          <p:nvPr>
            <p:ph type="sldNum" sz="quarter" idx="7"/>
          </p:nvPr>
        </p:nvSpPr>
        <p:spPr/>
        <p:txBody>
          <a:bodyPr/>
          <a:lstStyle/>
          <a:p>
            <a:fld id="{B6F15528-21DE-4FAA-801E-634DDDAF4B2B}" type="slidenum">
              <a:rPr lang="hr-HR" smtClean="0"/>
              <a:t>25</a:t>
            </a:fld>
            <a:endParaRPr lang="hr-H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7" name="object 6">
            <a:extLst>
              <a:ext uri="{FF2B5EF4-FFF2-40B4-BE49-F238E27FC236}">
                <a16:creationId xmlns:a16="http://schemas.microsoft.com/office/drawing/2014/main" id="{EBD345DA-F19E-4B82-93DA-E15330EE40AF}"/>
              </a:ext>
            </a:extLst>
          </p:cNvPr>
          <p:cNvSpPr txBox="1">
            <a:spLocks/>
          </p:cNvSpPr>
          <p:nvPr/>
        </p:nvSpPr>
        <p:spPr>
          <a:xfrm>
            <a:off x="-76200" y="1867360"/>
            <a:ext cx="7772400" cy="8104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sz="3300">
                <a:latin typeface="Open Sans"/>
              </a:rPr>
              <a:t> </a:t>
            </a:r>
            <a:r>
              <a:rPr lang="da-DK">
                <a:latin typeface="Open Sans"/>
              </a:rPr>
              <a:t>Forflytningsteknikker  </a:t>
            </a:r>
          </a:p>
          <a:p>
            <a:pPr marL="17145" algn="ctr">
              <a:spcBef>
                <a:spcPts val="100"/>
              </a:spcBef>
            </a:pPr>
            <a:r>
              <a:rPr lang="da-DK" sz="1800">
                <a:latin typeface="Open Sans"/>
              </a:rPr>
              <a:t>Brug af glidemateriale</a:t>
            </a:r>
          </a:p>
        </p:txBody>
      </p:sp>
    </p:spTree>
    <p:extLst>
      <p:ext uri="{BB962C8B-B14F-4D97-AF65-F5344CB8AC3E}">
        <p14:creationId xmlns:p14="http://schemas.microsoft.com/office/powerpoint/2010/main" val="2902485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6" name="Naslov 5">
            <a:extLst>
              <a:ext uri="{FF2B5EF4-FFF2-40B4-BE49-F238E27FC236}">
                <a16:creationId xmlns:a16="http://schemas.microsoft.com/office/drawing/2014/main" id="{B7D33DCD-472D-412E-8CAC-C42990FF70B0}"/>
              </a:ext>
            </a:extLst>
          </p:cNvPr>
          <p:cNvSpPr>
            <a:spLocks noGrp="1"/>
          </p:cNvSpPr>
          <p:nvPr>
            <p:ph type="title"/>
          </p:nvPr>
        </p:nvSpPr>
        <p:spPr>
          <a:xfrm>
            <a:off x="2346599" y="905509"/>
            <a:ext cx="3079201" cy="238759"/>
          </a:xfrm>
        </p:spPr>
        <p:txBody>
          <a:bodyPr/>
          <a:lstStyle/>
          <a:p>
            <a:endParaRPr lang="hr-HR"/>
          </a:p>
        </p:txBody>
      </p:sp>
      <p:pic>
        <p:nvPicPr>
          <p:cNvPr id="9" name="Slika 8">
            <a:hlinkClick r:id="rId3"/>
            <a:extLst>
              <a:ext uri="{FF2B5EF4-FFF2-40B4-BE49-F238E27FC236}">
                <a16:creationId xmlns:a16="http://schemas.microsoft.com/office/drawing/2014/main" id="{24AD4ACC-27E1-4503-9A4E-CC77F72524B2}"/>
              </a:ext>
            </a:extLst>
          </p:cNvPr>
          <p:cNvPicPr>
            <a:picLocks noChangeAspect="1"/>
          </p:cNvPicPr>
          <p:nvPr/>
        </p:nvPicPr>
        <p:blipFill>
          <a:blip r:embed="rId4"/>
          <a:stretch>
            <a:fillRect/>
          </a:stretch>
        </p:blipFill>
        <p:spPr>
          <a:xfrm>
            <a:off x="6439395" y="3182775"/>
            <a:ext cx="527867" cy="609600"/>
          </a:xfrm>
          <a:prstGeom prst="rect">
            <a:avLst/>
          </a:prstGeom>
        </p:spPr>
      </p:pic>
      <p:sp>
        <p:nvSpPr>
          <p:cNvPr id="5" name="TekstniOkvir 4">
            <a:extLst>
              <a:ext uri="{FF2B5EF4-FFF2-40B4-BE49-F238E27FC236}">
                <a16:creationId xmlns:a16="http://schemas.microsoft.com/office/drawing/2014/main" id="{F15CCD79-C9E4-4C63-8967-B4B44FA18F1B}"/>
              </a:ext>
            </a:extLst>
          </p:cNvPr>
          <p:cNvSpPr txBox="1"/>
          <p:nvPr/>
        </p:nvSpPr>
        <p:spPr>
          <a:xfrm>
            <a:off x="756305" y="4339793"/>
            <a:ext cx="2977495" cy="338554"/>
          </a:xfrm>
          <a:prstGeom prst="rect">
            <a:avLst/>
          </a:prstGeom>
          <a:noFill/>
        </p:spPr>
        <p:txBody>
          <a:bodyPr wrap="square" rtlCol="0">
            <a:spAutoFit/>
          </a:bodyPr>
          <a:lstStyle/>
          <a:p>
            <a:r>
              <a:rPr lang="da-DK" sz="1600" b="1">
                <a:solidFill>
                  <a:schemeClr val="tx2">
                    <a:lumMod val="60000"/>
                    <a:lumOff val="40000"/>
                  </a:schemeClr>
                </a:solidFill>
              </a:rPr>
              <a:t>Sejlpålægning med Z-metoden</a:t>
            </a:r>
          </a:p>
        </p:txBody>
      </p:sp>
      <p:pic>
        <p:nvPicPr>
          <p:cNvPr id="12" name="Slika 11">
            <a:hlinkClick r:id="rId5"/>
            <a:extLst>
              <a:ext uri="{FF2B5EF4-FFF2-40B4-BE49-F238E27FC236}">
                <a16:creationId xmlns:a16="http://schemas.microsoft.com/office/drawing/2014/main" id="{FD95D1F2-7406-4BF1-A939-DC80817B68D7}"/>
              </a:ext>
            </a:extLst>
          </p:cNvPr>
          <p:cNvPicPr>
            <a:picLocks noChangeAspect="1"/>
          </p:cNvPicPr>
          <p:nvPr/>
        </p:nvPicPr>
        <p:blipFill>
          <a:blip r:embed="rId4"/>
          <a:stretch>
            <a:fillRect/>
          </a:stretch>
        </p:blipFill>
        <p:spPr>
          <a:xfrm>
            <a:off x="6439394" y="5635239"/>
            <a:ext cx="527867" cy="609600"/>
          </a:xfrm>
          <a:prstGeom prst="rect">
            <a:avLst/>
          </a:prstGeom>
        </p:spPr>
      </p:pic>
      <p:sp>
        <p:nvSpPr>
          <p:cNvPr id="14" name="TekstniOkvir 13">
            <a:extLst>
              <a:ext uri="{FF2B5EF4-FFF2-40B4-BE49-F238E27FC236}">
                <a16:creationId xmlns:a16="http://schemas.microsoft.com/office/drawing/2014/main" id="{B38E35DC-CE4D-422C-BA9B-9259261E34E1}"/>
              </a:ext>
            </a:extLst>
          </p:cNvPr>
          <p:cNvSpPr txBox="1"/>
          <p:nvPr/>
        </p:nvSpPr>
        <p:spPr>
          <a:xfrm>
            <a:off x="763972" y="6690764"/>
            <a:ext cx="2134894" cy="338554"/>
          </a:xfrm>
          <a:prstGeom prst="rect">
            <a:avLst/>
          </a:prstGeom>
          <a:noFill/>
        </p:spPr>
        <p:txBody>
          <a:bodyPr wrap="square" rtlCol="0">
            <a:spAutoFit/>
          </a:bodyPr>
          <a:lstStyle/>
          <a:p>
            <a:r>
              <a:rPr lang="da-DK" sz="1600" b="1" err="1">
                <a:solidFill>
                  <a:schemeClr val="tx2">
                    <a:lumMod val="60000"/>
                    <a:lumOff val="40000"/>
                  </a:schemeClr>
                </a:solidFill>
              </a:rPr>
              <a:t>Liftning</a:t>
            </a:r>
            <a:endParaRPr lang="da-DK" sz="1600" b="1">
              <a:solidFill>
                <a:schemeClr val="tx2">
                  <a:lumMod val="60000"/>
                  <a:lumOff val="40000"/>
                </a:schemeClr>
              </a:solidFill>
            </a:endParaRPr>
          </a:p>
        </p:txBody>
      </p:sp>
      <p:sp>
        <p:nvSpPr>
          <p:cNvPr id="15" name="TekstniOkvir 14">
            <a:extLst>
              <a:ext uri="{FF2B5EF4-FFF2-40B4-BE49-F238E27FC236}">
                <a16:creationId xmlns:a16="http://schemas.microsoft.com/office/drawing/2014/main" id="{4896E78A-DDE2-4B2D-8584-32AA8E7A3EE3}"/>
              </a:ext>
            </a:extLst>
          </p:cNvPr>
          <p:cNvSpPr txBox="1"/>
          <p:nvPr/>
        </p:nvSpPr>
        <p:spPr>
          <a:xfrm>
            <a:off x="756305" y="8930108"/>
            <a:ext cx="3544050" cy="338554"/>
          </a:xfrm>
          <a:prstGeom prst="rect">
            <a:avLst/>
          </a:prstGeom>
          <a:noFill/>
        </p:spPr>
        <p:txBody>
          <a:bodyPr wrap="square" rtlCol="0">
            <a:spAutoFit/>
          </a:bodyPr>
          <a:lstStyle/>
          <a:p>
            <a:r>
              <a:rPr lang="da-DK" sz="1600" b="1">
                <a:solidFill>
                  <a:schemeClr val="tx2">
                    <a:lumMod val="60000"/>
                    <a:lumOff val="40000"/>
                  </a:schemeClr>
                </a:solidFill>
              </a:rPr>
              <a:t>Placering i bade/toiletstol</a:t>
            </a:r>
          </a:p>
        </p:txBody>
      </p:sp>
      <p:pic>
        <p:nvPicPr>
          <p:cNvPr id="16" name="Slika 15">
            <a:hlinkClick r:id="rId6"/>
            <a:extLst>
              <a:ext uri="{FF2B5EF4-FFF2-40B4-BE49-F238E27FC236}">
                <a16:creationId xmlns:a16="http://schemas.microsoft.com/office/drawing/2014/main" id="{CC5E30F5-90B3-4F74-886C-2317C9282154}"/>
              </a:ext>
            </a:extLst>
          </p:cNvPr>
          <p:cNvPicPr>
            <a:picLocks noChangeAspect="1"/>
          </p:cNvPicPr>
          <p:nvPr/>
        </p:nvPicPr>
        <p:blipFill>
          <a:blip r:embed="rId4"/>
          <a:stretch>
            <a:fillRect/>
          </a:stretch>
        </p:blipFill>
        <p:spPr>
          <a:xfrm>
            <a:off x="6475380" y="7816939"/>
            <a:ext cx="527867" cy="609600"/>
          </a:xfrm>
          <a:prstGeom prst="rect">
            <a:avLst/>
          </a:prstGeom>
        </p:spPr>
      </p:pic>
      <p:sp>
        <p:nvSpPr>
          <p:cNvPr id="17" name="TekstniOkvir 16">
            <a:extLst>
              <a:ext uri="{FF2B5EF4-FFF2-40B4-BE49-F238E27FC236}">
                <a16:creationId xmlns:a16="http://schemas.microsoft.com/office/drawing/2014/main" id="{84CA32F9-E202-46B9-8A94-0BF4C5991434}"/>
              </a:ext>
            </a:extLst>
          </p:cNvPr>
          <p:cNvSpPr txBox="1"/>
          <p:nvPr/>
        </p:nvSpPr>
        <p:spPr>
          <a:xfrm>
            <a:off x="3023443" y="3131222"/>
            <a:ext cx="3089490" cy="954107"/>
          </a:xfrm>
          <a:prstGeom prst="rect">
            <a:avLst/>
          </a:prstGeom>
          <a:noFill/>
        </p:spPr>
        <p:txBody>
          <a:bodyPr wrap="square" rtlCol="0">
            <a:spAutoFit/>
          </a:bodyPr>
          <a:lstStyle/>
          <a:p>
            <a:pPr algn="just"/>
            <a:r>
              <a:rPr lang="da-DK" sz="1400"/>
              <a:t>Fold sejlet som et Z og træk det på plads under borger. Går rundt om sengen for at trække sejlet på plads, så din rækkeafstand ikke bliver for lang.</a:t>
            </a:r>
          </a:p>
        </p:txBody>
      </p:sp>
      <p:sp>
        <p:nvSpPr>
          <p:cNvPr id="18" name="TekstniOkvir 17">
            <a:extLst>
              <a:ext uri="{FF2B5EF4-FFF2-40B4-BE49-F238E27FC236}">
                <a16:creationId xmlns:a16="http://schemas.microsoft.com/office/drawing/2014/main" id="{F21F8EAE-EBDE-4302-80FE-C595227ABE2E}"/>
              </a:ext>
            </a:extLst>
          </p:cNvPr>
          <p:cNvSpPr txBox="1"/>
          <p:nvPr/>
        </p:nvSpPr>
        <p:spPr>
          <a:xfrm>
            <a:off x="3006510" y="5415668"/>
            <a:ext cx="3089490" cy="954107"/>
          </a:xfrm>
          <a:prstGeom prst="rect">
            <a:avLst/>
          </a:prstGeom>
          <a:noFill/>
        </p:spPr>
        <p:txBody>
          <a:bodyPr wrap="square" rtlCol="0">
            <a:spAutoFit/>
          </a:bodyPr>
          <a:lstStyle/>
          <a:p>
            <a:pPr algn="just"/>
            <a:r>
              <a:rPr lang="da-DK" sz="1400"/>
              <a:t>Placér sejlets stropper på liftens bøjle. Indstil plejesengen til siddende stilling. Hæv liften og sænk plejesengen på samme tid.</a:t>
            </a:r>
          </a:p>
        </p:txBody>
      </p:sp>
      <p:sp>
        <p:nvSpPr>
          <p:cNvPr id="19" name="TekstniOkvir 18">
            <a:extLst>
              <a:ext uri="{FF2B5EF4-FFF2-40B4-BE49-F238E27FC236}">
                <a16:creationId xmlns:a16="http://schemas.microsoft.com/office/drawing/2014/main" id="{2C7D7054-58E9-4D1E-B126-EB8482DE2BD9}"/>
              </a:ext>
            </a:extLst>
          </p:cNvPr>
          <p:cNvSpPr txBox="1"/>
          <p:nvPr/>
        </p:nvSpPr>
        <p:spPr>
          <a:xfrm>
            <a:off x="3023443" y="7700344"/>
            <a:ext cx="3349050" cy="523220"/>
          </a:xfrm>
          <a:prstGeom prst="rect">
            <a:avLst/>
          </a:prstGeom>
          <a:noFill/>
        </p:spPr>
        <p:txBody>
          <a:bodyPr wrap="square" rtlCol="0">
            <a:spAutoFit/>
          </a:bodyPr>
          <a:lstStyle/>
          <a:p>
            <a:r>
              <a:rPr lang="da-DK" sz="1400"/>
              <a:t>Aktivér bremserne på bade/toiletstolen. Sørg for at borger sidder lige i stolen.</a:t>
            </a:r>
          </a:p>
        </p:txBody>
      </p:sp>
      <p:pic>
        <p:nvPicPr>
          <p:cNvPr id="20" name="Slika 19">
            <a:extLst>
              <a:ext uri="{FF2B5EF4-FFF2-40B4-BE49-F238E27FC236}">
                <a16:creationId xmlns:a16="http://schemas.microsoft.com/office/drawing/2014/main" id="{16287260-DEBE-4A2C-B337-456E72E254E5}"/>
              </a:ext>
            </a:extLst>
          </p:cNvPr>
          <p:cNvPicPr>
            <a:picLocks noChangeAspect="1"/>
          </p:cNvPicPr>
          <p:nvPr/>
        </p:nvPicPr>
        <p:blipFill>
          <a:blip r:embed="rId7"/>
          <a:stretch>
            <a:fillRect/>
          </a:stretch>
        </p:blipFill>
        <p:spPr>
          <a:xfrm>
            <a:off x="809709" y="3136688"/>
            <a:ext cx="1903580" cy="1046726"/>
          </a:xfrm>
          <a:prstGeom prst="rect">
            <a:avLst/>
          </a:prstGeom>
          <a:ln>
            <a:noFill/>
          </a:ln>
          <a:effectLst>
            <a:softEdge rad="112500"/>
          </a:effectLst>
        </p:spPr>
      </p:pic>
      <p:pic>
        <p:nvPicPr>
          <p:cNvPr id="21" name="Slika 20">
            <a:extLst>
              <a:ext uri="{FF2B5EF4-FFF2-40B4-BE49-F238E27FC236}">
                <a16:creationId xmlns:a16="http://schemas.microsoft.com/office/drawing/2014/main" id="{2A696790-4225-4437-8FE0-5E3B9E0E8DDD}"/>
              </a:ext>
            </a:extLst>
          </p:cNvPr>
          <p:cNvPicPr>
            <a:picLocks noChangeAspect="1"/>
          </p:cNvPicPr>
          <p:nvPr/>
        </p:nvPicPr>
        <p:blipFill>
          <a:blip r:embed="rId8"/>
          <a:stretch>
            <a:fillRect/>
          </a:stretch>
        </p:blipFill>
        <p:spPr>
          <a:xfrm>
            <a:off x="763972" y="5451073"/>
            <a:ext cx="2044275" cy="1110049"/>
          </a:xfrm>
          <a:prstGeom prst="rect">
            <a:avLst/>
          </a:prstGeom>
          <a:ln>
            <a:noFill/>
          </a:ln>
          <a:effectLst>
            <a:softEdge rad="112500"/>
          </a:effectLst>
        </p:spPr>
      </p:pic>
      <p:pic>
        <p:nvPicPr>
          <p:cNvPr id="22" name="Slika 21">
            <a:extLst>
              <a:ext uri="{FF2B5EF4-FFF2-40B4-BE49-F238E27FC236}">
                <a16:creationId xmlns:a16="http://schemas.microsoft.com/office/drawing/2014/main" id="{E9E38DE7-6702-4855-8667-80A61AE83F9C}"/>
              </a:ext>
            </a:extLst>
          </p:cNvPr>
          <p:cNvPicPr>
            <a:picLocks noChangeAspect="1"/>
          </p:cNvPicPr>
          <p:nvPr/>
        </p:nvPicPr>
        <p:blipFill>
          <a:blip r:embed="rId9"/>
          <a:stretch>
            <a:fillRect/>
          </a:stretch>
        </p:blipFill>
        <p:spPr>
          <a:xfrm>
            <a:off x="770073" y="7554895"/>
            <a:ext cx="2044275" cy="1129663"/>
          </a:xfrm>
          <a:prstGeom prst="rect">
            <a:avLst/>
          </a:prstGeom>
          <a:ln>
            <a:noFill/>
          </a:ln>
          <a:effectLst>
            <a:softEdge rad="112500"/>
          </a:effectLst>
        </p:spPr>
      </p:pic>
      <p:sp>
        <p:nvSpPr>
          <p:cNvPr id="4" name="Rezervirano mjesto broja slajda 3">
            <a:extLst>
              <a:ext uri="{FF2B5EF4-FFF2-40B4-BE49-F238E27FC236}">
                <a16:creationId xmlns:a16="http://schemas.microsoft.com/office/drawing/2014/main" id="{C3D2DE2E-B2C8-4075-8DBD-55237698A85B}"/>
              </a:ext>
            </a:extLst>
          </p:cNvPr>
          <p:cNvSpPr>
            <a:spLocks noGrp="1"/>
          </p:cNvSpPr>
          <p:nvPr>
            <p:ph type="sldNum" sz="quarter" idx="7"/>
          </p:nvPr>
        </p:nvSpPr>
        <p:spPr>
          <a:xfrm>
            <a:off x="5596128" y="9354312"/>
            <a:ext cx="1787652" cy="502920"/>
          </a:xfrm>
        </p:spPr>
        <p:txBody>
          <a:bodyPr/>
          <a:lstStyle/>
          <a:p>
            <a:fld id="{B6F15528-21DE-4FAA-801E-634DDDAF4B2B}" type="slidenum">
              <a:rPr lang="hr-HR" smtClean="0"/>
              <a:t>26</a:t>
            </a:fld>
            <a:endParaRPr lang="hr-HR"/>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4" name="object 6">
            <a:extLst>
              <a:ext uri="{FF2B5EF4-FFF2-40B4-BE49-F238E27FC236}">
                <a16:creationId xmlns:a16="http://schemas.microsoft.com/office/drawing/2014/main" id="{8AE87EA5-6B9E-4D2A-B852-0BD82F621B2E}"/>
              </a:ext>
            </a:extLst>
          </p:cNvPr>
          <p:cNvSpPr txBox="1">
            <a:spLocks/>
          </p:cNvSpPr>
          <p:nvPr/>
        </p:nvSpPr>
        <p:spPr>
          <a:xfrm>
            <a:off x="-76200" y="1867360"/>
            <a:ext cx="7772400" cy="8104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sz="3300">
                <a:latin typeface="Open Sans"/>
              </a:rPr>
              <a:t> </a:t>
            </a:r>
            <a:r>
              <a:rPr lang="da-DK">
                <a:latin typeface="Open Sans"/>
              </a:rPr>
              <a:t>Forflytningsteknikker </a:t>
            </a:r>
          </a:p>
          <a:p>
            <a:pPr marL="17145" algn="ctr">
              <a:spcBef>
                <a:spcPts val="100"/>
              </a:spcBef>
            </a:pPr>
            <a:r>
              <a:rPr lang="da-DK" sz="1800">
                <a:latin typeface="Open Sans"/>
              </a:rPr>
              <a:t>Sejl og lift</a:t>
            </a:r>
          </a:p>
        </p:txBody>
      </p:sp>
    </p:spTree>
    <p:extLst>
      <p:ext uri="{BB962C8B-B14F-4D97-AF65-F5344CB8AC3E}">
        <p14:creationId xmlns:p14="http://schemas.microsoft.com/office/powerpoint/2010/main" val="1978319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6" name="Naslov 5">
            <a:extLst>
              <a:ext uri="{FF2B5EF4-FFF2-40B4-BE49-F238E27FC236}">
                <a16:creationId xmlns:a16="http://schemas.microsoft.com/office/drawing/2014/main" id="{B7D33DCD-472D-412E-8CAC-C42990FF70B0}"/>
              </a:ext>
            </a:extLst>
          </p:cNvPr>
          <p:cNvSpPr>
            <a:spLocks noGrp="1"/>
          </p:cNvSpPr>
          <p:nvPr>
            <p:ph type="title"/>
          </p:nvPr>
        </p:nvSpPr>
        <p:spPr>
          <a:xfrm>
            <a:off x="2346599" y="905509"/>
            <a:ext cx="3079201" cy="238759"/>
          </a:xfrm>
        </p:spPr>
        <p:txBody>
          <a:bodyPr/>
          <a:lstStyle/>
          <a:p>
            <a:endParaRPr lang="hr-HR"/>
          </a:p>
        </p:txBody>
      </p:sp>
      <p:pic>
        <p:nvPicPr>
          <p:cNvPr id="9" name="Slika 8">
            <a:hlinkClick r:id="rId3"/>
            <a:extLst>
              <a:ext uri="{FF2B5EF4-FFF2-40B4-BE49-F238E27FC236}">
                <a16:creationId xmlns:a16="http://schemas.microsoft.com/office/drawing/2014/main" id="{24AD4ACC-27E1-4503-9A4E-CC77F72524B2}"/>
              </a:ext>
            </a:extLst>
          </p:cNvPr>
          <p:cNvPicPr>
            <a:picLocks noChangeAspect="1"/>
          </p:cNvPicPr>
          <p:nvPr/>
        </p:nvPicPr>
        <p:blipFill>
          <a:blip r:embed="rId4"/>
          <a:stretch>
            <a:fillRect/>
          </a:stretch>
        </p:blipFill>
        <p:spPr>
          <a:xfrm>
            <a:off x="6454054" y="3213119"/>
            <a:ext cx="527867" cy="609600"/>
          </a:xfrm>
          <a:prstGeom prst="rect">
            <a:avLst/>
          </a:prstGeom>
        </p:spPr>
      </p:pic>
      <p:sp>
        <p:nvSpPr>
          <p:cNvPr id="5" name="TekstniOkvir 4">
            <a:extLst>
              <a:ext uri="{FF2B5EF4-FFF2-40B4-BE49-F238E27FC236}">
                <a16:creationId xmlns:a16="http://schemas.microsoft.com/office/drawing/2014/main" id="{F15CCD79-C9E4-4C63-8967-B4B44FA18F1B}"/>
              </a:ext>
            </a:extLst>
          </p:cNvPr>
          <p:cNvSpPr txBox="1"/>
          <p:nvPr/>
        </p:nvSpPr>
        <p:spPr>
          <a:xfrm>
            <a:off x="713080" y="4330396"/>
            <a:ext cx="2977495" cy="338554"/>
          </a:xfrm>
          <a:prstGeom prst="rect">
            <a:avLst/>
          </a:prstGeom>
          <a:noFill/>
        </p:spPr>
        <p:txBody>
          <a:bodyPr wrap="square" rtlCol="0">
            <a:spAutoFit/>
          </a:bodyPr>
          <a:lstStyle/>
          <a:p>
            <a:r>
              <a:rPr lang="da-DK" sz="1600" b="1">
                <a:solidFill>
                  <a:schemeClr val="tx2">
                    <a:lumMod val="60000"/>
                    <a:lumOff val="40000"/>
                  </a:schemeClr>
                </a:solidFill>
              </a:rPr>
              <a:t>Sejlpålægning i komfortkørestol</a:t>
            </a:r>
          </a:p>
        </p:txBody>
      </p:sp>
      <p:pic>
        <p:nvPicPr>
          <p:cNvPr id="12" name="Slika 11">
            <a:hlinkClick r:id="rId5"/>
            <a:extLst>
              <a:ext uri="{FF2B5EF4-FFF2-40B4-BE49-F238E27FC236}">
                <a16:creationId xmlns:a16="http://schemas.microsoft.com/office/drawing/2014/main" id="{FD95D1F2-7406-4BF1-A939-DC80817B68D7}"/>
              </a:ext>
            </a:extLst>
          </p:cNvPr>
          <p:cNvPicPr>
            <a:picLocks noChangeAspect="1"/>
          </p:cNvPicPr>
          <p:nvPr/>
        </p:nvPicPr>
        <p:blipFill>
          <a:blip r:embed="rId4"/>
          <a:stretch>
            <a:fillRect/>
          </a:stretch>
        </p:blipFill>
        <p:spPr>
          <a:xfrm>
            <a:off x="6403280" y="5460717"/>
            <a:ext cx="527867" cy="609600"/>
          </a:xfrm>
          <a:prstGeom prst="rect">
            <a:avLst/>
          </a:prstGeom>
        </p:spPr>
      </p:pic>
      <p:sp>
        <p:nvSpPr>
          <p:cNvPr id="14" name="TekstniOkvir 13">
            <a:extLst>
              <a:ext uri="{FF2B5EF4-FFF2-40B4-BE49-F238E27FC236}">
                <a16:creationId xmlns:a16="http://schemas.microsoft.com/office/drawing/2014/main" id="{B38E35DC-CE4D-422C-BA9B-9259261E34E1}"/>
              </a:ext>
            </a:extLst>
          </p:cNvPr>
          <p:cNvSpPr txBox="1"/>
          <p:nvPr/>
        </p:nvSpPr>
        <p:spPr>
          <a:xfrm>
            <a:off x="765078" y="6537080"/>
            <a:ext cx="3121121" cy="584775"/>
          </a:xfrm>
          <a:prstGeom prst="rect">
            <a:avLst/>
          </a:prstGeom>
          <a:noFill/>
        </p:spPr>
        <p:txBody>
          <a:bodyPr wrap="square" rtlCol="0">
            <a:spAutoFit/>
          </a:bodyPr>
          <a:lstStyle/>
          <a:p>
            <a:r>
              <a:rPr lang="da-DK" sz="1600" b="1" err="1">
                <a:solidFill>
                  <a:schemeClr val="tx2">
                    <a:lumMod val="60000"/>
                    <a:lumOff val="40000"/>
                  </a:schemeClr>
                </a:solidFill>
              </a:rPr>
              <a:t>Liftning</a:t>
            </a:r>
            <a:r>
              <a:rPr lang="da-DK" sz="1600" b="1">
                <a:solidFill>
                  <a:schemeClr val="tx2">
                    <a:lumMod val="60000"/>
                    <a:lumOff val="40000"/>
                  </a:schemeClr>
                </a:solidFill>
              </a:rPr>
              <a:t> fra komfortkørestol til plejeseng</a:t>
            </a:r>
          </a:p>
        </p:txBody>
      </p:sp>
      <p:sp>
        <p:nvSpPr>
          <p:cNvPr id="15" name="TekstniOkvir 14">
            <a:extLst>
              <a:ext uri="{FF2B5EF4-FFF2-40B4-BE49-F238E27FC236}">
                <a16:creationId xmlns:a16="http://schemas.microsoft.com/office/drawing/2014/main" id="{4896E78A-DDE2-4B2D-8584-32AA8E7A3EE3}"/>
              </a:ext>
            </a:extLst>
          </p:cNvPr>
          <p:cNvSpPr txBox="1"/>
          <p:nvPr/>
        </p:nvSpPr>
        <p:spPr>
          <a:xfrm>
            <a:off x="835784" y="8783275"/>
            <a:ext cx="3544050" cy="338554"/>
          </a:xfrm>
          <a:prstGeom prst="rect">
            <a:avLst/>
          </a:prstGeom>
          <a:noFill/>
        </p:spPr>
        <p:txBody>
          <a:bodyPr wrap="square" rtlCol="0">
            <a:spAutoFit/>
          </a:bodyPr>
          <a:lstStyle/>
          <a:p>
            <a:r>
              <a:rPr lang="da-DK" sz="1600" b="1">
                <a:solidFill>
                  <a:schemeClr val="tx2">
                    <a:lumMod val="60000"/>
                    <a:lumOff val="40000"/>
                  </a:schemeClr>
                </a:solidFill>
              </a:rPr>
              <a:t>Fjerne sejl på glide/vendesystem</a:t>
            </a:r>
          </a:p>
        </p:txBody>
      </p:sp>
      <p:pic>
        <p:nvPicPr>
          <p:cNvPr id="16" name="Slika 15">
            <a:hlinkClick r:id="rId6"/>
            <a:extLst>
              <a:ext uri="{FF2B5EF4-FFF2-40B4-BE49-F238E27FC236}">
                <a16:creationId xmlns:a16="http://schemas.microsoft.com/office/drawing/2014/main" id="{CC5E30F5-90B3-4F74-886C-2317C9282154}"/>
              </a:ext>
            </a:extLst>
          </p:cNvPr>
          <p:cNvPicPr>
            <a:picLocks noChangeAspect="1"/>
          </p:cNvPicPr>
          <p:nvPr/>
        </p:nvPicPr>
        <p:blipFill>
          <a:blip r:embed="rId4"/>
          <a:stretch>
            <a:fillRect/>
          </a:stretch>
        </p:blipFill>
        <p:spPr>
          <a:xfrm>
            <a:off x="6454052" y="7700344"/>
            <a:ext cx="527867" cy="609600"/>
          </a:xfrm>
          <a:prstGeom prst="rect">
            <a:avLst/>
          </a:prstGeom>
        </p:spPr>
      </p:pic>
      <p:sp>
        <p:nvSpPr>
          <p:cNvPr id="17" name="TekstniOkvir 16">
            <a:extLst>
              <a:ext uri="{FF2B5EF4-FFF2-40B4-BE49-F238E27FC236}">
                <a16:creationId xmlns:a16="http://schemas.microsoft.com/office/drawing/2014/main" id="{84CA32F9-E202-46B9-8A94-0BF4C5991434}"/>
              </a:ext>
            </a:extLst>
          </p:cNvPr>
          <p:cNvSpPr txBox="1"/>
          <p:nvPr/>
        </p:nvSpPr>
        <p:spPr>
          <a:xfrm>
            <a:off x="3023443" y="3131222"/>
            <a:ext cx="3148757" cy="954107"/>
          </a:xfrm>
          <a:prstGeom prst="rect">
            <a:avLst/>
          </a:prstGeom>
          <a:noFill/>
        </p:spPr>
        <p:txBody>
          <a:bodyPr wrap="square" rtlCol="0">
            <a:spAutoFit/>
          </a:bodyPr>
          <a:lstStyle/>
          <a:p>
            <a:pPr algn="just"/>
            <a:r>
              <a:rPr lang="da-DK" sz="1400"/>
              <a:t>Placér sejlet bag borgers ryg. Vær altid opmærksom på din arbejdsstilling, når opgaven ikke kan hæves til en god arbejdshøjde.</a:t>
            </a:r>
          </a:p>
        </p:txBody>
      </p:sp>
      <p:sp>
        <p:nvSpPr>
          <p:cNvPr id="18" name="TekstniOkvir 17">
            <a:extLst>
              <a:ext uri="{FF2B5EF4-FFF2-40B4-BE49-F238E27FC236}">
                <a16:creationId xmlns:a16="http://schemas.microsoft.com/office/drawing/2014/main" id="{F21F8EAE-EBDE-4302-80FE-C595227ABE2E}"/>
              </a:ext>
            </a:extLst>
          </p:cNvPr>
          <p:cNvSpPr txBox="1"/>
          <p:nvPr/>
        </p:nvSpPr>
        <p:spPr>
          <a:xfrm>
            <a:off x="3017198" y="5260290"/>
            <a:ext cx="3121121" cy="738664"/>
          </a:xfrm>
          <a:prstGeom prst="rect">
            <a:avLst/>
          </a:prstGeom>
          <a:noFill/>
        </p:spPr>
        <p:txBody>
          <a:bodyPr wrap="square" rtlCol="0">
            <a:spAutoFit/>
          </a:bodyPr>
          <a:lstStyle/>
          <a:p>
            <a:pPr algn="just"/>
            <a:r>
              <a:rPr lang="da-DK" sz="1400"/>
              <a:t>Placér sejlets stropper på liftens bøjle. Indstil plejesengen i siddende stilling inden du lifter borger. </a:t>
            </a:r>
          </a:p>
        </p:txBody>
      </p:sp>
      <p:sp>
        <p:nvSpPr>
          <p:cNvPr id="19" name="TekstniOkvir 18">
            <a:extLst>
              <a:ext uri="{FF2B5EF4-FFF2-40B4-BE49-F238E27FC236}">
                <a16:creationId xmlns:a16="http://schemas.microsoft.com/office/drawing/2014/main" id="{2C7D7054-58E9-4D1E-B126-EB8482DE2BD9}"/>
              </a:ext>
            </a:extLst>
          </p:cNvPr>
          <p:cNvSpPr txBox="1"/>
          <p:nvPr/>
        </p:nvSpPr>
        <p:spPr>
          <a:xfrm>
            <a:off x="3023443" y="7700344"/>
            <a:ext cx="3104188" cy="738664"/>
          </a:xfrm>
          <a:prstGeom prst="rect">
            <a:avLst/>
          </a:prstGeom>
          <a:noFill/>
        </p:spPr>
        <p:txBody>
          <a:bodyPr wrap="square" rtlCol="0">
            <a:spAutoFit/>
          </a:bodyPr>
          <a:lstStyle/>
          <a:p>
            <a:pPr algn="just"/>
            <a:r>
              <a:rPr lang="da-DK" sz="1400"/>
              <a:t>Træk i sejlet indtil du møder modstand, træk derefter fra den anden ende af sejlet indtil det er på plads</a:t>
            </a:r>
          </a:p>
        </p:txBody>
      </p:sp>
      <p:pic>
        <p:nvPicPr>
          <p:cNvPr id="8" name="Slika 7">
            <a:extLst>
              <a:ext uri="{FF2B5EF4-FFF2-40B4-BE49-F238E27FC236}">
                <a16:creationId xmlns:a16="http://schemas.microsoft.com/office/drawing/2014/main" id="{828E8E4C-639D-4FE4-BDD8-00409683B9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237" y="3045058"/>
            <a:ext cx="2098052" cy="1161709"/>
          </a:xfrm>
          <a:prstGeom prst="rect">
            <a:avLst/>
          </a:prstGeom>
          <a:ln>
            <a:noFill/>
          </a:ln>
          <a:effectLst>
            <a:softEdge rad="112500"/>
          </a:effectLst>
        </p:spPr>
      </p:pic>
      <p:pic>
        <p:nvPicPr>
          <p:cNvPr id="25" name="Slika 24">
            <a:extLst>
              <a:ext uri="{FF2B5EF4-FFF2-40B4-BE49-F238E27FC236}">
                <a16:creationId xmlns:a16="http://schemas.microsoft.com/office/drawing/2014/main" id="{B79601DE-ABE1-4594-992E-E5A32C4EC5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5784" y="7551663"/>
            <a:ext cx="1949197" cy="1080128"/>
          </a:xfrm>
          <a:prstGeom prst="rect">
            <a:avLst/>
          </a:prstGeom>
          <a:ln>
            <a:noFill/>
          </a:ln>
          <a:effectLst>
            <a:softEdge rad="112500"/>
          </a:effectLst>
        </p:spPr>
      </p:pic>
      <p:sp>
        <p:nvSpPr>
          <p:cNvPr id="26" name="Rezervirano mjesto broja slajda 25">
            <a:extLst>
              <a:ext uri="{FF2B5EF4-FFF2-40B4-BE49-F238E27FC236}">
                <a16:creationId xmlns:a16="http://schemas.microsoft.com/office/drawing/2014/main" id="{F18FE36B-ECA4-40CA-B103-C2BBFD52EB37}"/>
              </a:ext>
            </a:extLst>
          </p:cNvPr>
          <p:cNvSpPr>
            <a:spLocks noGrp="1"/>
          </p:cNvSpPr>
          <p:nvPr>
            <p:ph type="sldNum" sz="quarter" idx="7"/>
          </p:nvPr>
        </p:nvSpPr>
        <p:spPr/>
        <p:txBody>
          <a:bodyPr/>
          <a:lstStyle/>
          <a:p>
            <a:fld id="{B6F15528-21DE-4FAA-801E-634DDDAF4B2B}" type="slidenum">
              <a:rPr lang="hr-HR" smtClean="0"/>
              <a:t>27</a:t>
            </a:fld>
            <a:endParaRPr lang="hr-H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pic>
        <p:nvPicPr>
          <p:cNvPr id="2" name="Slika 1">
            <a:extLst>
              <a:ext uri="{FF2B5EF4-FFF2-40B4-BE49-F238E27FC236}">
                <a16:creationId xmlns:a16="http://schemas.microsoft.com/office/drawing/2014/main" id="{B0BF329A-C175-4344-AC22-4EAA4A567970}"/>
              </a:ext>
            </a:extLst>
          </p:cNvPr>
          <p:cNvPicPr>
            <a:picLocks noChangeAspect="1"/>
          </p:cNvPicPr>
          <p:nvPr/>
        </p:nvPicPr>
        <p:blipFill>
          <a:blip r:embed="rId10"/>
          <a:stretch>
            <a:fillRect/>
          </a:stretch>
        </p:blipFill>
        <p:spPr>
          <a:xfrm>
            <a:off x="748149" y="5134475"/>
            <a:ext cx="2082140" cy="1203288"/>
          </a:xfrm>
          <a:prstGeom prst="rect">
            <a:avLst/>
          </a:prstGeom>
          <a:ln>
            <a:noFill/>
          </a:ln>
          <a:effectLst>
            <a:softEdge rad="112500"/>
          </a:effectLst>
        </p:spPr>
      </p:pic>
      <p:sp>
        <p:nvSpPr>
          <p:cNvPr id="21" name="object 6">
            <a:extLst>
              <a:ext uri="{FF2B5EF4-FFF2-40B4-BE49-F238E27FC236}">
                <a16:creationId xmlns:a16="http://schemas.microsoft.com/office/drawing/2014/main" id="{10A5B322-CE61-42D9-B76A-8252A26AA23D}"/>
              </a:ext>
            </a:extLst>
          </p:cNvPr>
          <p:cNvSpPr txBox="1">
            <a:spLocks/>
          </p:cNvSpPr>
          <p:nvPr/>
        </p:nvSpPr>
        <p:spPr>
          <a:xfrm>
            <a:off x="-76200" y="1867360"/>
            <a:ext cx="7772400" cy="8104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sz="3300">
                <a:latin typeface="Open Sans"/>
              </a:rPr>
              <a:t> </a:t>
            </a:r>
            <a:r>
              <a:rPr lang="da-DK">
                <a:latin typeface="Open Sans"/>
              </a:rPr>
              <a:t>Forflytningsteknikker</a:t>
            </a:r>
          </a:p>
          <a:p>
            <a:pPr marL="17145" algn="ctr">
              <a:spcBef>
                <a:spcPts val="100"/>
              </a:spcBef>
            </a:pPr>
            <a:r>
              <a:rPr lang="da-DK" sz="1800">
                <a:latin typeface="Open Sans"/>
              </a:rPr>
              <a:t>Sejl og lift</a:t>
            </a:r>
          </a:p>
        </p:txBody>
      </p:sp>
    </p:spTree>
    <p:extLst>
      <p:ext uri="{BB962C8B-B14F-4D97-AF65-F5344CB8AC3E}">
        <p14:creationId xmlns:p14="http://schemas.microsoft.com/office/powerpoint/2010/main" val="2689913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6" name="Naslov 5">
            <a:extLst>
              <a:ext uri="{FF2B5EF4-FFF2-40B4-BE49-F238E27FC236}">
                <a16:creationId xmlns:a16="http://schemas.microsoft.com/office/drawing/2014/main" id="{B7D33DCD-472D-412E-8CAC-C42990FF70B0}"/>
              </a:ext>
            </a:extLst>
          </p:cNvPr>
          <p:cNvSpPr>
            <a:spLocks noGrp="1"/>
          </p:cNvSpPr>
          <p:nvPr>
            <p:ph type="title"/>
          </p:nvPr>
        </p:nvSpPr>
        <p:spPr>
          <a:xfrm>
            <a:off x="2346599" y="905509"/>
            <a:ext cx="3079201" cy="238759"/>
          </a:xfrm>
        </p:spPr>
        <p:txBody>
          <a:bodyPr/>
          <a:lstStyle/>
          <a:p>
            <a:endParaRPr lang="hr-HR"/>
          </a:p>
        </p:txBody>
      </p:sp>
      <p:sp>
        <p:nvSpPr>
          <p:cNvPr id="20" name="TekstniOkvir 19">
            <a:extLst>
              <a:ext uri="{FF2B5EF4-FFF2-40B4-BE49-F238E27FC236}">
                <a16:creationId xmlns:a16="http://schemas.microsoft.com/office/drawing/2014/main" id="{EDFCF36A-DB5B-4E77-B430-E8EEB5C427DA}"/>
              </a:ext>
            </a:extLst>
          </p:cNvPr>
          <p:cNvSpPr txBox="1"/>
          <p:nvPr/>
        </p:nvSpPr>
        <p:spPr>
          <a:xfrm>
            <a:off x="646804" y="4845924"/>
            <a:ext cx="3467996" cy="584775"/>
          </a:xfrm>
          <a:prstGeom prst="rect">
            <a:avLst/>
          </a:prstGeom>
          <a:noFill/>
        </p:spPr>
        <p:txBody>
          <a:bodyPr wrap="square" rtlCol="0">
            <a:spAutoFit/>
          </a:bodyPr>
          <a:lstStyle/>
          <a:p>
            <a:r>
              <a:rPr lang="da-DK" sz="1600" b="1">
                <a:solidFill>
                  <a:schemeClr val="tx2">
                    <a:lumMod val="60000"/>
                    <a:lumOff val="40000"/>
                  </a:schemeClr>
                </a:solidFill>
              </a:rPr>
              <a:t>Vending med lift og glide/vendesystem samt lejring på siden.</a:t>
            </a:r>
          </a:p>
        </p:txBody>
      </p:sp>
      <p:pic>
        <p:nvPicPr>
          <p:cNvPr id="11" name="Slika 10">
            <a:extLst>
              <a:ext uri="{FF2B5EF4-FFF2-40B4-BE49-F238E27FC236}">
                <a16:creationId xmlns:a16="http://schemas.microsoft.com/office/drawing/2014/main" id="{593D6275-23F0-49A2-B007-401A0A8D2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804" y="3410307"/>
            <a:ext cx="2369820" cy="1306128"/>
          </a:xfrm>
          <a:prstGeom prst="rect">
            <a:avLst/>
          </a:prstGeom>
          <a:ln>
            <a:noFill/>
          </a:ln>
          <a:effectLst>
            <a:softEdge rad="112500"/>
          </a:effectLst>
        </p:spPr>
      </p:pic>
      <p:sp>
        <p:nvSpPr>
          <p:cNvPr id="24" name="TekstniOkvir 23">
            <a:extLst>
              <a:ext uri="{FF2B5EF4-FFF2-40B4-BE49-F238E27FC236}">
                <a16:creationId xmlns:a16="http://schemas.microsoft.com/office/drawing/2014/main" id="{B5870B7B-A3FF-452C-AA54-450823797EEB}"/>
              </a:ext>
            </a:extLst>
          </p:cNvPr>
          <p:cNvSpPr txBox="1"/>
          <p:nvPr/>
        </p:nvSpPr>
        <p:spPr>
          <a:xfrm>
            <a:off x="3153696" y="3511396"/>
            <a:ext cx="3094704" cy="954107"/>
          </a:xfrm>
          <a:prstGeom prst="rect">
            <a:avLst/>
          </a:prstGeom>
          <a:noFill/>
        </p:spPr>
        <p:txBody>
          <a:bodyPr wrap="square" rtlCol="0">
            <a:spAutoFit/>
          </a:bodyPr>
          <a:lstStyle/>
          <a:p>
            <a:pPr algn="just"/>
            <a:r>
              <a:rPr lang="da-DK" sz="1400"/>
              <a:t>Placér glide/vendesystemets stropper på liftens bøjle. Placér lejringsrullen mellem borgers arme og ben og hæv liften, så borger vendes om på siden.</a:t>
            </a:r>
          </a:p>
        </p:txBody>
      </p:sp>
      <p:pic>
        <p:nvPicPr>
          <p:cNvPr id="26" name="Slika 25">
            <a:hlinkClick r:id="rId4"/>
            <a:extLst>
              <a:ext uri="{FF2B5EF4-FFF2-40B4-BE49-F238E27FC236}">
                <a16:creationId xmlns:a16="http://schemas.microsoft.com/office/drawing/2014/main" id="{C82F5C30-FCE5-4B6C-B90C-831ED80BF896}"/>
              </a:ext>
            </a:extLst>
          </p:cNvPr>
          <p:cNvPicPr>
            <a:picLocks noChangeAspect="1"/>
          </p:cNvPicPr>
          <p:nvPr/>
        </p:nvPicPr>
        <p:blipFill>
          <a:blip r:embed="rId5"/>
          <a:stretch>
            <a:fillRect/>
          </a:stretch>
        </p:blipFill>
        <p:spPr>
          <a:xfrm>
            <a:off x="6631351" y="3581400"/>
            <a:ext cx="527867" cy="609600"/>
          </a:xfrm>
          <a:prstGeom prst="rect">
            <a:avLst/>
          </a:prstGeom>
        </p:spPr>
      </p:pic>
      <p:sp>
        <p:nvSpPr>
          <p:cNvPr id="21" name="Rezervirano mjesto broja slajda 20">
            <a:extLst>
              <a:ext uri="{FF2B5EF4-FFF2-40B4-BE49-F238E27FC236}">
                <a16:creationId xmlns:a16="http://schemas.microsoft.com/office/drawing/2014/main" id="{B8223C0A-946B-4F51-B546-CA1A05EAF937}"/>
              </a:ext>
            </a:extLst>
          </p:cNvPr>
          <p:cNvSpPr>
            <a:spLocks noGrp="1"/>
          </p:cNvSpPr>
          <p:nvPr>
            <p:ph type="sldNum" sz="quarter" idx="7"/>
          </p:nvPr>
        </p:nvSpPr>
        <p:spPr/>
        <p:txBody>
          <a:bodyPr/>
          <a:lstStyle/>
          <a:p>
            <a:fld id="{B6F15528-21DE-4FAA-801E-634DDDAF4B2B}" type="slidenum">
              <a:rPr lang="hr-HR" smtClean="0"/>
              <a:t>28</a:t>
            </a:fld>
            <a:endParaRPr lang="hr-H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14" name="object 6">
            <a:extLst>
              <a:ext uri="{FF2B5EF4-FFF2-40B4-BE49-F238E27FC236}">
                <a16:creationId xmlns:a16="http://schemas.microsoft.com/office/drawing/2014/main" id="{6E62DFE8-B08B-4106-BACA-B8A36B171214}"/>
              </a:ext>
            </a:extLst>
          </p:cNvPr>
          <p:cNvSpPr txBox="1">
            <a:spLocks/>
          </p:cNvSpPr>
          <p:nvPr/>
        </p:nvSpPr>
        <p:spPr>
          <a:xfrm>
            <a:off x="-76200" y="1867360"/>
            <a:ext cx="7772400" cy="8104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sz="3300">
                <a:latin typeface="Open Sans"/>
              </a:rPr>
              <a:t> </a:t>
            </a:r>
            <a:r>
              <a:rPr lang="da-DK">
                <a:latin typeface="Open Sans"/>
              </a:rPr>
              <a:t>Forflytningsteknikker  </a:t>
            </a:r>
          </a:p>
          <a:p>
            <a:pPr marL="17145" algn="ctr">
              <a:spcBef>
                <a:spcPts val="100"/>
              </a:spcBef>
            </a:pPr>
            <a:r>
              <a:rPr lang="da-DK" sz="1800">
                <a:latin typeface="Open Sans"/>
              </a:rPr>
              <a:t>Glide/vendesystem og lift</a:t>
            </a:r>
          </a:p>
        </p:txBody>
      </p:sp>
    </p:spTree>
    <p:extLst>
      <p:ext uri="{BB962C8B-B14F-4D97-AF65-F5344CB8AC3E}">
        <p14:creationId xmlns:p14="http://schemas.microsoft.com/office/powerpoint/2010/main" val="3929282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6" name="Naslov 5">
            <a:extLst>
              <a:ext uri="{FF2B5EF4-FFF2-40B4-BE49-F238E27FC236}">
                <a16:creationId xmlns:a16="http://schemas.microsoft.com/office/drawing/2014/main" id="{B7D33DCD-472D-412E-8CAC-C42990FF70B0}"/>
              </a:ext>
            </a:extLst>
          </p:cNvPr>
          <p:cNvSpPr>
            <a:spLocks noGrp="1"/>
          </p:cNvSpPr>
          <p:nvPr>
            <p:ph type="title"/>
          </p:nvPr>
        </p:nvSpPr>
        <p:spPr>
          <a:xfrm>
            <a:off x="2346599" y="905509"/>
            <a:ext cx="3079201" cy="238759"/>
          </a:xfrm>
        </p:spPr>
        <p:txBody>
          <a:bodyPr/>
          <a:lstStyle/>
          <a:p>
            <a:endParaRPr lang="hr-HR"/>
          </a:p>
        </p:txBody>
      </p:sp>
      <p:pic>
        <p:nvPicPr>
          <p:cNvPr id="12" name="Slika 11">
            <a:hlinkClick r:id="rId3"/>
            <a:extLst>
              <a:ext uri="{FF2B5EF4-FFF2-40B4-BE49-F238E27FC236}">
                <a16:creationId xmlns:a16="http://schemas.microsoft.com/office/drawing/2014/main" id="{FD95D1F2-7406-4BF1-A939-DC80817B68D7}"/>
              </a:ext>
            </a:extLst>
          </p:cNvPr>
          <p:cNvPicPr>
            <a:picLocks noChangeAspect="1"/>
          </p:cNvPicPr>
          <p:nvPr/>
        </p:nvPicPr>
        <p:blipFill>
          <a:blip r:embed="rId4"/>
          <a:stretch>
            <a:fillRect/>
          </a:stretch>
        </p:blipFill>
        <p:spPr>
          <a:xfrm>
            <a:off x="6268246" y="7475541"/>
            <a:ext cx="527867" cy="609600"/>
          </a:xfrm>
          <a:prstGeom prst="rect">
            <a:avLst/>
          </a:prstGeom>
        </p:spPr>
      </p:pic>
      <p:sp>
        <p:nvSpPr>
          <p:cNvPr id="14" name="TekstniOkvir 13">
            <a:extLst>
              <a:ext uri="{FF2B5EF4-FFF2-40B4-BE49-F238E27FC236}">
                <a16:creationId xmlns:a16="http://schemas.microsoft.com/office/drawing/2014/main" id="{B38E35DC-CE4D-422C-BA9B-9259261E34E1}"/>
              </a:ext>
            </a:extLst>
          </p:cNvPr>
          <p:cNvSpPr txBox="1"/>
          <p:nvPr/>
        </p:nvSpPr>
        <p:spPr>
          <a:xfrm>
            <a:off x="517670" y="8354452"/>
            <a:ext cx="2313076" cy="338554"/>
          </a:xfrm>
          <a:prstGeom prst="rect">
            <a:avLst/>
          </a:prstGeom>
          <a:noFill/>
        </p:spPr>
        <p:txBody>
          <a:bodyPr wrap="square" rtlCol="0">
            <a:spAutoFit/>
          </a:bodyPr>
          <a:lstStyle/>
          <a:p>
            <a:r>
              <a:rPr lang="da-DK" sz="1600" b="1">
                <a:solidFill>
                  <a:schemeClr val="tx2">
                    <a:lumMod val="60000"/>
                    <a:lumOff val="40000"/>
                  </a:schemeClr>
                </a:solidFill>
              </a:rPr>
              <a:t>Fald, lift op fra gulv</a:t>
            </a:r>
          </a:p>
        </p:txBody>
      </p:sp>
      <p:sp>
        <p:nvSpPr>
          <p:cNvPr id="18" name="TekstniOkvir 17">
            <a:extLst>
              <a:ext uri="{FF2B5EF4-FFF2-40B4-BE49-F238E27FC236}">
                <a16:creationId xmlns:a16="http://schemas.microsoft.com/office/drawing/2014/main" id="{F21F8EAE-EBDE-4302-80FE-C595227ABE2E}"/>
              </a:ext>
            </a:extLst>
          </p:cNvPr>
          <p:cNvSpPr txBox="1"/>
          <p:nvPr/>
        </p:nvSpPr>
        <p:spPr>
          <a:xfrm>
            <a:off x="2906287" y="7397361"/>
            <a:ext cx="2961113" cy="523220"/>
          </a:xfrm>
          <a:prstGeom prst="rect">
            <a:avLst/>
          </a:prstGeom>
          <a:noFill/>
        </p:spPr>
        <p:txBody>
          <a:bodyPr wrap="square" rtlCol="0">
            <a:spAutoFit/>
          </a:bodyPr>
          <a:lstStyle/>
          <a:p>
            <a:pPr algn="just"/>
            <a:r>
              <a:rPr lang="da-DK" sz="1400"/>
              <a:t>Placér sejl under boger vha. Z-metoden. Lift borger op i kørestol.</a:t>
            </a:r>
          </a:p>
        </p:txBody>
      </p:sp>
      <p:pic>
        <p:nvPicPr>
          <p:cNvPr id="23" name="Slika 22">
            <a:hlinkClick r:id="rId5"/>
            <a:extLst>
              <a:ext uri="{FF2B5EF4-FFF2-40B4-BE49-F238E27FC236}">
                <a16:creationId xmlns:a16="http://schemas.microsoft.com/office/drawing/2014/main" id="{0D8D0284-2549-4AD0-B13A-08AAC53B89D3}"/>
              </a:ext>
            </a:extLst>
          </p:cNvPr>
          <p:cNvPicPr>
            <a:picLocks noChangeAspect="1"/>
          </p:cNvPicPr>
          <p:nvPr/>
        </p:nvPicPr>
        <p:blipFill>
          <a:blip r:embed="rId4"/>
          <a:stretch>
            <a:fillRect/>
          </a:stretch>
        </p:blipFill>
        <p:spPr>
          <a:xfrm>
            <a:off x="6265323" y="5354924"/>
            <a:ext cx="527867" cy="609600"/>
          </a:xfrm>
          <a:prstGeom prst="rect">
            <a:avLst/>
          </a:prstGeom>
        </p:spPr>
      </p:pic>
      <p:sp>
        <p:nvSpPr>
          <p:cNvPr id="24" name="TekstniOkvir 23">
            <a:extLst>
              <a:ext uri="{FF2B5EF4-FFF2-40B4-BE49-F238E27FC236}">
                <a16:creationId xmlns:a16="http://schemas.microsoft.com/office/drawing/2014/main" id="{05A60A69-35F9-491F-9EC6-E700C1BF2458}"/>
              </a:ext>
            </a:extLst>
          </p:cNvPr>
          <p:cNvSpPr txBox="1"/>
          <p:nvPr/>
        </p:nvSpPr>
        <p:spPr>
          <a:xfrm>
            <a:off x="509203" y="6354106"/>
            <a:ext cx="3544050" cy="338554"/>
          </a:xfrm>
          <a:prstGeom prst="rect">
            <a:avLst/>
          </a:prstGeom>
          <a:noFill/>
        </p:spPr>
        <p:txBody>
          <a:bodyPr wrap="square" rtlCol="0">
            <a:spAutoFit/>
          </a:bodyPr>
          <a:lstStyle/>
          <a:p>
            <a:r>
              <a:rPr lang="da-DK" sz="1600" b="1">
                <a:solidFill>
                  <a:schemeClr val="tx2">
                    <a:lumMod val="60000"/>
                    <a:lumOff val="40000"/>
                  </a:schemeClr>
                </a:solidFill>
              </a:rPr>
              <a:t>Fald, anvendelse af </a:t>
            </a:r>
            <a:r>
              <a:rPr lang="da-DK" sz="1600" b="1" err="1">
                <a:solidFill>
                  <a:schemeClr val="tx2">
                    <a:lumMod val="60000"/>
                    <a:lumOff val="40000"/>
                  </a:schemeClr>
                </a:solidFill>
              </a:rPr>
              <a:t>Raizer</a:t>
            </a:r>
            <a:endParaRPr lang="da-DK" sz="1600" b="1">
              <a:solidFill>
                <a:schemeClr val="tx2">
                  <a:lumMod val="60000"/>
                  <a:lumOff val="40000"/>
                </a:schemeClr>
              </a:solidFill>
            </a:endParaRPr>
          </a:p>
        </p:txBody>
      </p:sp>
      <p:sp>
        <p:nvSpPr>
          <p:cNvPr id="25" name="TekstniOkvir 24">
            <a:extLst>
              <a:ext uri="{FF2B5EF4-FFF2-40B4-BE49-F238E27FC236}">
                <a16:creationId xmlns:a16="http://schemas.microsoft.com/office/drawing/2014/main" id="{4395EA3E-EB19-4AE5-83C6-014C4DC3414D}"/>
              </a:ext>
            </a:extLst>
          </p:cNvPr>
          <p:cNvSpPr txBox="1"/>
          <p:nvPr/>
        </p:nvSpPr>
        <p:spPr>
          <a:xfrm>
            <a:off x="2851598" y="5147687"/>
            <a:ext cx="3015802" cy="738664"/>
          </a:xfrm>
          <a:prstGeom prst="rect">
            <a:avLst/>
          </a:prstGeom>
          <a:noFill/>
        </p:spPr>
        <p:txBody>
          <a:bodyPr wrap="square" rtlCol="0">
            <a:spAutoFit/>
          </a:bodyPr>
          <a:lstStyle/>
          <a:p>
            <a:pPr algn="just"/>
            <a:r>
              <a:rPr lang="da-DK" sz="1400"/>
              <a:t>Placér </a:t>
            </a:r>
            <a:r>
              <a:rPr lang="da-DK" sz="1400" err="1"/>
              <a:t>Raizer</a:t>
            </a:r>
            <a:r>
              <a:rPr lang="da-DK" sz="1400"/>
              <a:t> og saml den. Bed borgeren om at krydse armene inden du får borger op i en siddende stilling.</a:t>
            </a:r>
          </a:p>
        </p:txBody>
      </p:sp>
      <p:pic>
        <p:nvPicPr>
          <p:cNvPr id="26" name="Slika 25">
            <a:extLst>
              <a:ext uri="{FF2B5EF4-FFF2-40B4-BE49-F238E27FC236}">
                <a16:creationId xmlns:a16="http://schemas.microsoft.com/office/drawing/2014/main" id="{96CF135B-59D6-448A-BD3E-1D3EB7EA6D52}"/>
              </a:ext>
            </a:extLst>
          </p:cNvPr>
          <p:cNvPicPr>
            <a:picLocks noChangeAspect="1"/>
          </p:cNvPicPr>
          <p:nvPr/>
        </p:nvPicPr>
        <p:blipFill>
          <a:blip r:embed="rId6"/>
          <a:stretch>
            <a:fillRect/>
          </a:stretch>
        </p:blipFill>
        <p:spPr>
          <a:xfrm>
            <a:off x="522999" y="5163497"/>
            <a:ext cx="1963880" cy="1081923"/>
          </a:xfrm>
          <a:prstGeom prst="rect">
            <a:avLst/>
          </a:prstGeom>
          <a:ln>
            <a:noFill/>
          </a:ln>
          <a:effectLst>
            <a:softEdge rad="112500"/>
          </a:effectLst>
        </p:spPr>
      </p:pic>
      <p:pic>
        <p:nvPicPr>
          <p:cNvPr id="8" name="Slika 7">
            <a:extLst>
              <a:ext uri="{FF2B5EF4-FFF2-40B4-BE49-F238E27FC236}">
                <a16:creationId xmlns:a16="http://schemas.microsoft.com/office/drawing/2014/main" id="{D40DAB7F-5C19-4190-B486-F740070D5F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539" y="7222959"/>
            <a:ext cx="1960804" cy="1087469"/>
          </a:xfrm>
          <a:prstGeom prst="rect">
            <a:avLst/>
          </a:prstGeom>
          <a:ln>
            <a:noFill/>
          </a:ln>
          <a:effectLst>
            <a:softEdge rad="112500"/>
          </a:effectLst>
        </p:spPr>
      </p:pic>
      <p:pic>
        <p:nvPicPr>
          <p:cNvPr id="27" name="Slika 26">
            <a:extLst>
              <a:ext uri="{FF2B5EF4-FFF2-40B4-BE49-F238E27FC236}">
                <a16:creationId xmlns:a16="http://schemas.microsoft.com/office/drawing/2014/main" id="{2278E053-A402-4312-B075-4C153BC286EC}"/>
              </a:ext>
            </a:extLst>
          </p:cNvPr>
          <p:cNvPicPr>
            <a:picLocks noChangeAspect="1"/>
          </p:cNvPicPr>
          <p:nvPr/>
        </p:nvPicPr>
        <p:blipFill>
          <a:blip r:embed="rId8"/>
          <a:stretch>
            <a:fillRect/>
          </a:stretch>
        </p:blipFill>
        <p:spPr>
          <a:xfrm>
            <a:off x="587829" y="2904320"/>
            <a:ext cx="2015732" cy="1037034"/>
          </a:xfrm>
          <a:prstGeom prst="rect">
            <a:avLst/>
          </a:prstGeom>
          <a:ln>
            <a:noFill/>
          </a:ln>
          <a:effectLst>
            <a:softEdge rad="112500"/>
          </a:effectLst>
        </p:spPr>
      </p:pic>
      <p:pic>
        <p:nvPicPr>
          <p:cNvPr id="28" name="Slika 27">
            <a:hlinkClick r:id="rId9"/>
            <a:extLst>
              <a:ext uri="{FF2B5EF4-FFF2-40B4-BE49-F238E27FC236}">
                <a16:creationId xmlns:a16="http://schemas.microsoft.com/office/drawing/2014/main" id="{BD79624E-0F22-4F59-8ECC-BF24BDAF1D9C}"/>
              </a:ext>
            </a:extLst>
          </p:cNvPr>
          <p:cNvPicPr>
            <a:picLocks noChangeAspect="1"/>
          </p:cNvPicPr>
          <p:nvPr/>
        </p:nvPicPr>
        <p:blipFill>
          <a:blip r:embed="rId4"/>
          <a:stretch>
            <a:fillRect/>
          </a:stretch>
        </p:blipFill>
        <p:spPr>
          <a:xfrm>
            <a:off x="6265322" y="3009769"/>
            <a:ext cx="527867" cy="609600"/>
          </a:xfrm>
          <a:prstGeom prst="rect">
            <a:avLst/>
          </a:prstGeom>
        </p:spPr>
      </p:pic>
      <p:sp>
        <p:nvSpPr>
          <p:cNvPr id="29" name="TekstniOkvir 28">
            <a:extLst>
              <a:ext uri="{FF2B5EF4-FFF2-40B4-BE49-F238E27FC236}">
                <a16:creationId xmlns:a16="http://schemas.microsoft.com/office/drawing/2014/main" id="{CDFF81DF-26A6-4D00-8D30-F8A579C44B25}"/>
              </a:ext>
            </a:extLst>
          </p:cNvPr>
          <p:cNvSpPr txBox="1"/>
          <p:nvPr/>
        </p:nvSpPr>
        <p:spPr>
          <a:xfrm>
            <a:off x="550539" y="3921647"/>
            <a:ext cx="2748895" cy="338554"/>
          </a:xfrm>
          <a:prstGeom prst="rect">
            <a:avLst/>
          </a:prstGeom>
          <a:noFill/>
        </p:spPr>
        <p:txBody>
          <a:bodyPr wrap="square" rtlCol="0">
            <a:spAutoFit/>
          </a:bodyPr>
          <a:lstStyle/>
          <a:p>
            <a:r>
              <a:rPr lang="da-DK" sz="1600" b="1">
                <a:solidFill>
                  <a:schemeClr val="tx2">
                    <a:lumMod val="60000"/>
                    <a:lumOff val="40000"/>
                  </a:schemeClr>
                </a:solidFill>
              </a:rPr>
              <a:t>Fald, op med havfruemetode</a:t>
            </a:r>
          </a:p>
        </p:txBody>
      </p:sp>
      <p:sp>
        <p:nvSpPr>
          <p:cNvPr id="30" name="TekstniOkvir 29">
            <a:extLst>
              <a:ext uri="{FF2B5EF4-FFF2-40B4-BE49-F238E27FC236}">
                <a16:creationId xmlns:a16="http://schemas.microsoft.com/office/drawing/2014/main" id="{8102BA76-BDD8-4561-88F6-ED3CBE3FDA02}"/>
              </a:ext>
            </a:extLst>
          </p:cNvPr>
          <p:cNvSpPr txBox="1"/>
          <p:nvPr/>
        </p:nvSpPr>
        <p:spPr>
          <a:xfrm>
            <a:off x="2851598" y="3066732"/>
            <a:ext cx="3015802" cy="738664"/>
          </a:xfrm>
          <a:prstGeom prst="rect">
            <a:avLst/>
          </a:prstGeom>
          <a:noFill/>
        </p:spPr>
        <p:txBody>
          <a:bodyPr wrap="square" rtlCol="0">
            <a:spAutoFit/>
          </a:bodyPr>
          <a:lstStyle/>
          <a:p>
            <a:pPr algn="just"/>
            <a:r>
              <a:rPr lang="da-DK" sz="1400"/>
              <a:t>Undlad at trække borger op at stå. Din rolle er at guide borger verbalt op fra gulvet.</a:t>
            </a:r>
          </a:p>
        </p:txBody>
      </p:sp>
      <p:sp>
        <p:nvSpPr>
          <p:cNvPr id="11" name="Rezervirano mjesto broja slajda 10">
            <a:extLst>
              <a:ext uri="{FF2B5EF4-FFF2-40B4-BE49-F238E27FC236}">
                <a16:creationId xmlns:a16="http://schemas.microsoft.com/office/drawing/2014/main" id="{BA0DEE8E-B0E0-405A-A75D-4A65BF784647}"/>
              </a:ext>
            </a:extLst>
          </p:cNvPr>
          <p:cNvSpPr>
            <a:spLocks noGrp="1"/>
          </p:cNvSpPr>
          <p:nvPr>
            <p:ph type="sldNum" sz="quarter" idx="7"/>
          </p:nvPr>
        </p:nvSpPr>
        <p:spPr/>
        <p:txBody>
          <a:bodyPr/>
          <a:lstStyle/>
          <a:p>
            <a:fld id="{B6F15528-21DE-4FAA-801E-634DDDAF4B2B}" type="slidenum">
              <a:rPr lang="hr-HR" smtClean="0"/>
              <a:t>29</a:t>
            </a:fld>
            <a:endParaRPr lang="hr-H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1" name="object 6">
            <a:extLst>
              <a:ext uri="{FF2B5EF4-FFF2-40B4-BE49-F238E27FC236}">
                <a16:creationId xmlns:a16="http://schemas.microsoft.com/office/drawing/2014/main" id="{7CFCF5E4-F6B6-4D5B-BEF5-1FA600F88DE6}"/>
              </a:ext>
            </a:extLst>
          </p:cNvPr>
          <p:cNvSpPr txBox="1">
            <a:spLocks/>
          </p:cNvSpPr>
          <p:nvPr/>
        </p:nvSpPr>
        <p:spPr>
          <a:xfrm>
            <a:off x="-76200" y="1867360"/>
            <a:ext cx="7772400" cy="8104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sz="3300">
                <a:latin typeface="Open Sans"/>
              </a:rPr>
              <a:t> </a:t>
            </a:r>
            <a:r>
              <a:rPr lang="da-DK">
                <a:latin typeface="Open Sans"/>
              </a:rPr>
              <a:t>Forflytningsteknikker </a:t>
            </a:r>
          </a:p>
          <a:p>
            <a:pPr marL="17145" algn="ctr">
              <a:spcBef>
                <a:spcPts val="100"/>
              </a:spcBef>
            </a:pPr>
            <a:r>
              <a:rPr lang="da-DK" sz="1800">
                <a:latin typeface="Open Sans"/>
              </a:rPr>
              <a:t>Fald</a:t>
            </a:r>
          </a:p>
        </p:txBody>
      </p:sp>
    </p:spTree>
    <p:extLst>
      <p:ext uri="{BB962C8B-B14F-4D97-AF65-F5344CB8AC3E}">
        <p14:creationId xmlns:p14="http://schemas.microsoft.com/office/powerpoint/2010/main" val="134588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139212" y="1195425"/>
            <a:ext cx="2986405" cy="817880"/>
          </a:xfrm>
          <a:prstGeom prst="rect">
            <a:avLst/>
          </a:prstGeom>
        </p:spPr>
        <p:txBody>
          <a:bodyPr vert="horz" wrap="square" lIns="0" tIns="12700" rIns="0" bIns="0" rtlCol="0">
            <a:spAutoFit/>
          </a:bodyPr>
          <a:lstStyle/>
          <a:p>
            <a:pPr marL="12700">
              <a:lnSpc>
                <a:spcPct val="100000"/>
              </a:lnSpc>
              <a:spcBef>
                <a:spcPts val="100"/>
              </a:spcBef>
            </a:pPr>
            <a:r>
              <a:rPr lang="da-DK" sz="5200"/>
              <a:t>Indhold</a:t>
            </a:r>
          </a:p>
        </p:txBody>
      </p:sp>
      <p:sp>
        <p:nvSpPr>
          <p:cNvPr id="6" name="object 6"/>
          <p:cNvSpPr/>
          <p:nvPr/>
        </p:nvSpPr>
        <p:spPr>
          <a:xfrm>
            <a:off x="3857752" y="3308096"/>
            <a:ext cx="3914775" cy="4513580"/>
          </a:xfrm>
          <a:custGeom>
            <a:avLst/>
            <a:gdLst/>
            <a:ahLst/>
            <a:cxnLst/>
            <a:rect l="l" t="t" r="r" b="b"/>
            <a:pathLst>
              <a:path w="3914775" h="4513580">
                <a:moveTo>
                  <a:pt x="0" y="4513580"/>
                </a:moveTo>
                <a:lnTo>
                  <a:pt x="3914648" y="4513580"/>
                </a:lnTo>
                <a:lnTo>
                  <a:pt x="3914648" y="0"/>
                </a:lnTo>
                <a:lnTo>
                  <a:pt x="0" y="0"/>
                </a:lnTo>
                <a:lnTo>
                  <a:pt x="0" y="4513580"/>
                </a:lnTo>
                <a:close/>
              </a:path>
            </a:pathLst>
          </a:custGeom>
          <a:solidFill>
            <a:srgbClr val="B93E6F">
              <a:alpha val="9999"/>
            </a:srgbClr>
          </a:solidFill>
        </p:spPr>
        <p:txBody>
          <a:bodyPr wrap="square" lIns="0" tIns="0" rIns="0" bIns="0" rtlCol="0"/>
          <a:lstStyle/>
          <a:p>
            <a:endParaRPr/>
          </a:p>
        </p:txBody>
      </p:sp>
      <p:sp>
        <p:nvSpPr>
          <p:cNvPr id="8" name="object 8"/>
          <p:cNvSpPr txBox="1"/>
          <p:nvPr/>
        </p:nvSpPr>
        <p:spPr>
          <a:xfrm>
            <a:off x="533400" y="3776281"/>
            <a:ext cx="3990974" cy="2905924"/>
          </a:xfrm>
          <a:prstGeom prst="rect">
            <a:avLst/>
          </a:prstGeom>
        </p:spPr>
        <p:txBody>
          <a:bodyPr vert="horz" wrap="square" lIns="0" tIns="12700" rIns="0" bIns="0" rtlCol="0">
            <a:spAutoFit/>
          </a:bodyPr>
          <a:lstStyle/>
          <a:p>
            <a:pPr marL="461645" indent="-361950">
              <a:lnSpc>
                <a:spcPct val="100000"/>
              </a:lnSpc>
              <a:spcBef>
                <a:spcPts val="100"/>
              </a:spcBef>
              <a:buFont typeface="Roboto"/>
              <a:buAutoNum type="arabicPlain"/>
              <a:tabLst>
                <a:tab pos="461645" algn="l"/>
                <a:tab pos="462280" algn="l"/>
              </a:tabLst>
            </a:pPr>
            <a:r>
              <a:rPr lang="da-DK" sz="1200" b="1">
                <a:solidFill>
                  <a:srgbClr val="232323"/>
                </a:solidFill>
                <a:latin typeface="Roboto"/>
                <a:cs typeface="Roboto"/>
                <a:hlinkClick r:id="rId2" action="ppaction://hlinksldjump"/>
              </a:rPr>
              <a:t>Kapitel 1 </a:t>
            </a:r>
            <a:r>
              <a:rPr lang="da-DK" sz="1200">
                <a:solidFill>
                  <a:srgbClr val="232323"/>
                </a:solidFill>
                <a:latin typeface="Roboto"/>
                <a:cs typeface="Roboto"/>
                <a:hlinkClick r:id="rId2" action="ppaction://hlinksldjump"/>
              </a:rPr>
              <a:t>– </a:t>
            </a:r>
            <a:r>
              <a:rPr lang="da-DK" sz="1200" err="1">
                <a:solidFill>
                  <a:srgbClr val="232323"/>
                </a:solidFill>
                <a:latin typeface="Roboto"/>
                <a:cs typeface="Roboto"/>
                <a:hlinkClick r:id="rId2" action="ppaction://hlinksldjump"/>
              </a:rPr>
              <a:t>Sidemandsoplæring</a:t>
            </a:r>
            <a:endParaRPr lang="da-DK" sz="1200">
              <a:solidFill>
                <a:srgbClr val="232323"/>
              </a:solidFill>
              <a:latin typeface="Roboto"/>
              <a:cs typeface="Roboto"/>
              <a:hlinkClick r:id="rId2" action="ppaction://hlinksldjump"/>
            </a:endParaRPr>
          </a:p>
          <a:p>
            <a:pPr marL="461645" indent="-361950">
              <a:lnSpc>
                <a:spcPct val="100000"/>
              </a:lnSpc>
              <a:spcBef>
                <a:spcPts val="1160"/>
              </a:spcBef>
              <a:buFont typeface="Roboto"/>
              <a:buAutoNum type="arabicPlain"/>
              <a:tabLst>
                <a:tab pos="461645" algn="l"/>
                <a:tab pos="462280" algn="l"/>
              </a:tabLst>
            </a:pPr>
            <a:r>
              <a:rPr lang="da-DK" sz="1200" b="1">
                <a:solidFill>
                  <a:srgbClr val="232323"/>
                </a:solidFill>
                <a:latin typeface="Roboto"/>
                <a:cs typeface="Roboto"/>
                <a:hlinkClick r:id="rId3" action="ppaction://hlinksldjump"/>
              </a:rPr>
              <a:t>Kapitel 2</a:t>
            </a:r>
            <a:r>
              <a:rPr lang="da-DK" sz="1200">
                <a:solidFill>
                  <a:srgbClr val="232323"/>
                </a:solidFill>
                <a:latin typeface="Roboto"/>
                <a:cs typeface="Roboto"/>
                <a:hlinkClick r:id="rId3" action="ppaction://hlinksldjump"/>
              </a:rPr>
              <a:t> – Hjælpemidler til forflytning</a:t>
            </a:r>
          </a:p>
          <a:p>
            <a:pPr marL="461645" indent="-361950">
              <a:lnSpc>
                <a:spcPct val="100000"/>
              </a:lnSpc>
              <a:spcBef>
                <a:spcPts val="1160"/>
              </a:spcBef>
              <a:buFont typeface="Roboto"/>
              <a:buAutoNum type="arabicPlain"/>
              <a:tabLst>
                <a:tab pos="461645" algn="l"/>
                <a:tab pos="462280" algn="l"/>
              </a:tabLst>
            </a:pPr>
            <a:r>
              <a:rPr lang="da-DK" sz="1200" b="1">
                <a:solidFill>
                  <a:srgbClr val="232323"/>
                </a:solidFill>
                <a:latin typeface="Roboto"/>
                <a:cs typeface="Roboto"/>
                <a:hlinkClick r:id="rId4" action="ppaction://hlinksldjump"/>
              </a:rPr>
              <a:t>Kapitel 3 </a:t>
            </a:r>
            <a:r>
              <a:rPr lang="da-DK" sz="1200">
                <a:solidFill>
                  <a:srgbClr val="232323"/>
                </a:solidFill>
                <a:latin typeface="Roboto"/>
                <a:cs typeface="Roboto"/>
                <a:hlinkClick r:id="rId4" action="ppaction://hlinksldjump"/>
              </a:rPr>
              <a:t>– Arbejdsstillinger og ergonomi</a:t>
            </a:r>
          </a:p>
          <a:p>
            <a:pPr marL="461645" indent="-361950">
              <a:lnSpc>
                <a:spcPct val="100000"/>
              </a:lnSpc>
              <a:spcBef>
                <a:spcPts val="1160"/>
              </a:spcBef>
              <a:buFont typeface="Roboto"/>
              <a:buAutoNum type="arabicPlain"/>
              <a:tabLst>
                <a:tab pos="461645" algn="l"/>
                <a:tab pos="462280" algn="l"/>
              </a:tabLst>
            </a:pPr>
            <a:r>
              <a:rPr lang="da-DK" sz="1200" b="1">
                <a:solidFill>
                  <a:srgbClr val="232323"/>
                </a:solidFill>
                <a:latin typeface="Roboto"/>
                <a:cs typeface="Roboto"/>
                <a:hlinkClick r:id="rId5" action="ppaction://hlinksldjump"/>
              </a:rPr>
              <a:t>Kapitel 4 </a:t>
            </a:r>
            <a:r>
              <a:rPr lang="da-DK" sz="1200">
                <a:solidFill>
                  <a:srgbClr val="232323"/>
                </a:solidFill>
                <a:latin typeface="Roboto"/>
                <a:cs typeface="Roboto"/>
                <a:hlinkClick r:id="rId5" action="ppaction://hlinksldjump"/>
              </a:rPr>
              <a:t>– Funktionsniveau og risikovurdering</a:t>
            </a:r>
          </a:p>
          <a:p>
            <a:pPr marL="461645" indent="-361950">
              <a:lnSpc>
                <a:spcPct val="100000"/>
              </a:lnSpc>
              <a:spcBef>
                <a:spcPts val="1160"/>
              </a:spcBef>
              <a:buFont typeface="Roboto"/>
              <a:buAutoNum type="arabicPlain"/>
              <a:tabLst>
                <a:tab pos="461645" algn="l"/>
                <a:tab pos="462280" algn="l"/>
              </a:tabLst>
            </a:pPr>
            <a:r>
              <a:rPr lang="da-DK" sz="1200" b="1">
                <a:solidFill>
                  <a:srgbClr val="232323"/>
                </a:solidFill>
                <a:latin typeface="Roboto"/>
                <a:hlinkClick r:id="rId6" action="ppaction://hlinksldjump"/>
              </a:rPr>
              <a:t>Kapitel 5 </a:t>
            </a:r>
            <a:r>
              <a:rPr lang="da-DK" sz="1200">
                <a:solidFill>
                  <a:srgbClr val="232323"/>
                </a:solidFill>
                <a:latin typeface="Roboto"/>
                <a:hlinkClick r:id="rId6" action="ppaction://hlinksldjump"/>
              </a:rPr>
              <a:t>– Forflytningsteknikker</a:t>
            </a:r>
          </a:p>
          <a:p>
            <a:pPr marL="461645" indent="-361950">
              <a:lnSpc>
                <a:spcPct val="100000"/>
              </a:lnSpc>
              <a:spcBef>
                <a:spcPts val="1160"/>
              </a:spcBef>
              <a:buFont typeface="Roboto"/>
              <a:buAutoNum type="arabicPlain"/>
              <a:tabLst>
                <a:tab pos="461645" algn="l"/>
                <a:tab pos="462280" algn="l"/>
              </a:tabLst>
            </a:pPr>
            <a:r>
              <a:rPr lang="da-DK" sz="1200" b="1">
                <a:solidFill>
                  <a:srgbClr val="232323"/>
                </a:solidFill>
                <a:latin typeface="Roboto"/>
                <a:hlinkClick r:id="rId7" action="ppaction://hlinksldjump"/>
              </a:rPr>
              <a:t>Kapitel 6 </a:t>
            </a:r>
            <a:r>
              <a:rPr lang="da-DK" sz="1200">
                <a:solidFill>
                  <a:srgbClr val="232323"/>
                </a:solidFill>
                <a:latin typeface="Roboto"/>
                <a:hlinkClick r:id="rId7" action="ppaction://hlinksldjump"/>
              </a:rPr>
              <a:t>– PAL-session</a:t>
            </a:r>
          </a:p>
          <a:p>
            <a:pPr marL="461645" indent="-361950">
              <a:lnSpc>
                <a:spcPct val="100000"/>
              </a:lnSpc>
              <a:spcBef>
                <a:spcPts val="1160"/>
              </a:spcBef>
              <a:buFont typeface="Roboto"/>
              <a:buAutoNum type="arabicPlain"/>
              <a:tabLst>
                <a:tab pos="461645" algn="l"/>
                <a:tab pos="462280" algn="l"/>
              </a:tabLst>
            </a:pPr>
            <a:r>
              <a:rPr lang="da-DK" sz="1200">
                <a:solidFill>
                  <a:srgbClr val="232323"/>
                </a:solidFill>
                <a:latin typeface="Roboto"/>
                <a:hlinkClick r:id="rId8" action="ppaction://hlinksldjump"/>
              </a:rPr>
              <a:t>Web visit spot</a:t>
            </a:r>
          </a:p>
          <a:p>
            <a:pPr marL="461645" indent="-361950">
              <a:lnSpc>
                <a:spcPct val="100000"/>
              </a:lnSpc>
              <a:spcBef>
                <a:spcPts val="1160"/>
              </a:spcBef>
              <a:buFont typeface="Roboto"/>
              <a:buAutoNum type="arabicPlain"/>
              <a:tabLst>
                <a:tab pos="461645" algn="l"/>
                <a:tab pos="462280" algn="l"/>
              </a:tabLst>
            </a:pPr>
            <a:r>
              <a:rPr lang="da-DK" sz="1200">
                <a:solidFill>
                  <a:srgbClr val="232323"/>
                </a:solidFill>
                <a:latin typeface="Roboto"/>
                <a:hlinkClick r:id="rId9" action="ppaction://hlinksldjump"/>
              </a:rPr>
              <a:t>Appendiks</a:t>
            </a:r>
          </a:p>
          <a:p>
            <a:pPr marL="461645" indent="-361950">
              <a:lnSpc>
                <a:spcPct val="100000"/>
              </a:lnSpc>
              <a:spcBef>
                <a:spcPts val="1160"/>
              </a:spcBef>
              <a:buFont typeface="Roboto"/>
              <a:buAutoNum type="arabicPlain"/>
              <a:tabLst>
                <a:tab pos="461645" algn="l"/>
                <a:tab pos="462280" algn="l"/>
              </a:tabLst>
            </a:pPr>
            <a:r>
              <a:rPr lang="da-DK" sz="1200">
                <a:solidFill>
                  <a:srgbClr val="232323"/>
                </a:solidFill>
                <a:latin typeface="Roboto"/>
                <a:hlinkClick r:id="rId10" action="ppaction://hlinksldjump"/>
              </a:rPr>
              <a:t>Referencer</a:t>
            </a:r>
          </a:p>
        </p:txBody>
      </p:sp>
      <p:pic>
        <p:nvPicPr>
          <p:cNvPr id="4" name="Slika 3">
            <a:extLst>
              <a:ext uri="{FF2B5EF4-FFF2-40B4-BE49-F238E27FC236}">
                <a16:creationId xmlns:a16="http://schemas.microsoft.com/office/drawing/2014/main" id="{40656DD5-F825-4D76-8532-8AB85EA5D4B8}"/>
              </a:ext>
            </a:extLst>
          </p:cNvPr>
          <p:cNvPicPr>
            <a:picLocks noChangeAspect="1"/>
          </p:cNvPicPr>
          <p:nvPr/>
        </p:nvPicPr>
        <p:blipFill>
          <a:blip r:embed="rId11"/>
          <a:stretch>
            <a:fillRect/>
          </a:stretch>
        </p:blipFill>
        <p:spPr>
          <a:xfrm>
            <a:off x="4531994" y="2631281"/>
            <a:ext cx="2718443" cy="3971142"/>
          </a:xfrm>
          <a:prstGeom prst="rect">
            <a:avLst/>
          </a:prstGeom>
        </p:spPr>
      </p:pic>
      <p:pic>
        <p:nvPicPr>
          <p:cNvPr id="9" name="Slika 8">
            <a:extLst>
              <a:ext uri="{FF2B5EF4-FFF2-40B4-BE49-F238E27FC236}">
                <a16:creationId xmlns:a16="http://schemas.microsoft.com/office/drawing/2014/main" id="{A9D3FE06-6E81-44EC-A145-3F08656BFEB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97908" y="1447800"/>
            <a:ext cx="335280" cy="457200"/>
          </a:xfrm>
          <a:prstGeom prst="rect">
            <a:avLst/>
          </a:prstGeom>
        </p:spPr>
      </p:pic>
      <p:sp>
        <p:nvSpPr>
          <p:cNvPr id="7" name="Rezervirano mjesto broja slajda 6">
            <a:extLst>
              <a:ext uri="{FF2B5EF4-FFF2-40B4-BE49-F238E27FC236}">
                <a16:creationId xmlns:a16="http://schemas.microsoft.com/office/drawing/2014/main" id="{DD937539-193D-4121-A269-F42E95BAD7F1}"/>
              </a:ext>
            </a:extLst>
          </p:cNvPr>
          <p:cNvSpPr>
            <a:spLocks noGrp="1"/>
          </p:cNvSpPr>
          <p:nvPr>
            <p:ph type="sldNum" sz="quarter" idx="7"/>
          </p:nvPr>
        </p:nvSpPr>
        <p:spPr/>
        <p:txBody>
          <a:bodyPr/>
          <a:lstStyle/>
          <a:p>
            <a:fld id="{B6F15528-21DE-4FAA-801E-634DDDAF4B2B}" type="slidenum">
              <a:rPr lang="hr-HR" smtClean="0"/>
              <a:t>3</a:t>
            </a:fld>
            <a:endParaRPr lang="hr-HR"/>
          </a:p>
        </p:txBody>
      </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6" name="Naslov 5">
            <a:extLst>
              <a:ext uri="{FF2B5EF4-FFF2-40B4-BE49-F238E27FC236}">
                <a16:creationId xmlns:a16="http://schemas.microsoft.com/office/drawing/2014/main" id="{B7D33DCD-472D-412E-8CAC-C42990FF70B0}"/>
              </a:ext>
            </a:extLst>
          </p:cNvPr>
          <p:cNvSpPr>
            <a:spLocks noGrp="1"/>
          </p:cNvSpPr>
          <p:nvPr>
            <p:ph type="title"/>
          </p:nvPr>
        </p:nvSpPr>
        <p:spPr>
          <a:xfrm>
            <a:off x="2346599" y="905509"/>
            <a:ext cx="3079201" cy="238759"/>
          </a:xfrm>
        </p:spPr>
        <p:txBody>
          <a:bodyPr/>
          <a:lstStyle/>
          <a:p>
            <a:endParaRPr lang="hr-HR"/>
          </a:p>
        </p:txBody>
      </p:sp>
      <p:pic>
        <p:nvPicPr>
          <p:cNvPr id="28" name="Slika 27">
            <a:hlinkClick r:id="rId3"/>
            <a:extLst>
              <a:ext uri="{FF2B5EF4-FFF2-40B4-BE49-F238E27FC236}">
                <a16:creationId xmlns:a16="http://schemas.microsoft.com/office/drawing/2014/main" id="{BD79624E-0F22-4F59-8ECC-BF24BDAF1D9C}"/>
              </a:ext>
            </a:extLst>
          </p:cNvPr>
          <p:cNvPicPr>
            <a:picLocks noChangeAspect="1"/>
          </p:cNvPicPr>
          <p:nvPr/>
        </p:nvPicPr>
        <p:blipFill>
          <a:blip r:embed="rId4"/>
          <a:stretch>
            <a:fillRect/>
          </a:stretch>
        </p:blipFill>
        <p:spPr>
          <a:xfrm>
            <a:off x="6400800" y="3862224"/>
            <a:ext cx="527867" cy="609600"/>
          </a:xfrm>
          <a:prstGeom prst="rect">
            <a:avLst/>
          </a:prstGeom>
        </p:spPr>
      </p:pic>
      <p:sp>
        <p:nvSpPr>
          <p:cNvPr id="29" name="TekstniOkvir 28">
            <a:extLst>
              <a:ext uri="{FF2B5EF4-FFF2-40B4-BE49-F238E27FC236}">
                <a16:creationId xmlns:a16="http://schemas.microsoft.com/office/drawing/2014/main" id="{CDFF81DF-26A6-4D00-8D30-F8A579C44B25}"/>
              </a:ext>
            </a:extLst>
          </p:cNvPr>
          <p:cNvSpPr txBox="1"/>
          <p:nvPr/>
        </p:nvSpPr>
        <p:spPr>
          <a:xfrm>
            <a:off x="541782" y="5034789"/>
            <a:ext cx="2764944" cy="584775"/>
          </a:xfrm>
          <a:prstGeom prst="rect">
            <a:avLst/>
          </a:prstGeom>
          <a:noFill/>
        </p:spPr>
        <p:txBody>
          <a:bodyPr wrap="square" rtlCol="0">
            <a:spAutoFit/>
          </a:bodyPr>
          <a:lstStyle/>
          <a:p>
            <a:r>
              <a:rPr lang="da-DK" sz="1600" b="1">
                <a:solidFill>
                  <a:schemeClr val="tx2">
                    <a:lumMod val="60000"/>
                    <a:lumOff val="40000"/>
                  </a:schemeClr>
                </a:solidFill>
              </a:rPr>
              <a:t>Fald, bevidstløs eller tilskadekommen borger</a:t>
            </a:r>
          </a:p>
        </p:txBody>
      </p:sp>
      <p:sp>
        <p:nvSpPr>
          <p:cNvPr id="30" name="TekstniOkvir 29">
            <a:extLst>
              <a:ext uri="{FF2B5EF4-FFF2-40B4-BE49-F238E27FC236}">
                <a16:creationId xmlns:a16="http://schemas.microsoft.com/office/drawing/2014/main" id="{8102BA76-BDD8-4561-88F6-ED3CBE3FDA02}"/>
              </a:ext>
            </a:extLst>
          </p:cNvPr>
          <p:cNvSpPr txBox="1"/>
          <p:nvPr/>
        </p:nvSpPr>
        <p:spPr>
          <a:xfrm>
            <a:off x="2759875" y="3679262"/>
            <a:ext cx="3259925" cy="738664"/>
          </a:xfrm>
          <a:prstGeom prst="rect">
            <a:avLst/>
          </a:prstGeom>
          <a:noFill/>
        </p:spPr>
        <p:txBody>
          <a:bodyPr wrap="square" rtlCol="0">
            <a:spAutoFit/>
          </a:bodyPr>
          <a:lstStyle/>
          <a:p>
            <a:pPr algn="just"/>
            <a:r>
              <a:rPr lang="da-DK" sz="1400"/>
              <a:t>Hvis borger er bevidstløs eller svært tilskadekommen skal du ikke forflytte borger – tilkald hjælp!</a:t>
            </a:r>
          </a:p>
        </p:txBody>
      </p:sp>
      <p:pic>
        <p:nvPicPr>
          <p:cNvPr id="5" name="Slika 4">
            <a:extLst>
              <a:ext uri="{FF2B5EF4-FFF2-40B4-BE49-F238E27FC236}">
                <a16:creationId xmlns:a16="http://schemas.microsoft.com/office/drawing/2014/main" id="{04D2ED4F-CB6D-4489-94B3-B8FAF6833F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782" y="3625608"/>
            <a:ext cx="2110740" cy="1194450"/>
          </a:xfrm>
          <a:prstGeom prst="rect">
            <a:avLst/>
          </a:prstGeom>
          <a:ln>
            <a:noFill/>
          </a:ln>
          <a:effectLst>
            <a:softEdge rad="112500"/>
          </a:effectLst>
        </p:spPr>
      </p:pic>
      <p:sp>
        <p:nvSpPr>
          <p:cNvPr id="9" name="Rezervirano mjesto broja slajda 8">
            <a:extLst>
              <a:ext uri="{FF2B5EF4-FFF2-40B4-BE49-F238E27FC236}">
                <a16:creationId xmlns:a16="http://schemas.microsoft.com/office/drawing/2014/main" id="{C6B54303-C6C8-46C9-90F6-5B190251D13C}"/>
              </a:ext>
            </a:extLst>
          </p:cNvPr>
          <p:cNvSpPr>
            <a:spLocks noGrp="1"/>
          </p:cNvSpPr>
          <p:nvPr>
            <p:ph type="sldNum" sz="quarter" idx="7"/>
          </p:nvPr>
        </p:nvSpPr>
        <p:spPr/>
        <p:txBody>
          <a:bodyPr/>
          <a:lstStyle/>
          <a:p>
            <a:fld id="{B6F15528-21DE-4FAA-801E-634DDDAF4B2B}" type="slidenum">
              <a:rPr lang="hr-HR" smtClean="0"/>
              <a:t>30</a:t>
            </a:fld>
            <a:endParaRPr lang="hr-H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14" name="object 6">
            <a:extLst>
              <a:ext uri="{FF2B5EF4-FFF2-40B4-BE49-F238E27FC236}">
                <a16:creationId xmlns:a16="http://schemas.microsoft.com/office/drawing/2014/main" id="{117AB63E-D42D-4BC6-8C33-55D293E41A0E}"/>
              </a:ext>
            </a:extLst>
          </p:cNvPr>
          <p:cNvSpPr txBox="1">
            <a:spLocks/>
          </p:cNvSpPr>
          <p:nvPr/>
        </p:nvSpPr>
        <p:spPr>
          <a:xfrm>
            <a:off x="-76200" y="1867360"/>
            <a:ext cx="7772400" cy="8104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sz="3300">
                <a:latin typeface="Open Sans"/>
              </a:rPr>
              <a:t> </a:t>
            </a:r>
            <a:r>
              <a:rPr lang="da-DK">
                <a:latin typeface="Open Sans"/>
              </a:rPr>
              <a:t>Forflytningsteknikker  </a:t>
            </a:r>
          </a:p>
          <a:p>
            <a:pPr marL="17145" algn="ctr">
              <a:spcBef>
                <a:spcPts val="100"/>
              </a:spcBef>
            </a:pPr>
            <a:r>
              <a:rPr lang="da-DK" sz="1800">
                <a:latin typeface="Open Sans"/>
              </a:rPr>
              <a:t>Borger er faldet eller er bevidstløs</a:t>
            </a:r>
          </a:p>
        </p:txBody>
      </p:sp>
    </p:spTree>
    <p:extLst>
      <p:ext uri="{BB962C8B-B14F-4D97-AF65-F5344CB8AC3E}">
        <p14:creationId xmlns:p14="http://schemas.microsoft.com/office/powerpoint/2010/main" val="2477258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a:extLst>
              <a:ext uri="{FF2B5EF4-FFF2-40B4-BE49-F238E27FC236}">
                <a16:creationId xmlns:a16="http://schemas.microsoft.com/office/drawing/2014/main" id="{068CAED4-3002-4971-82D9-9C76A150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108" y="-265308"/>
            <a:ext cx="11248708" cy="10490368"/>
          </a:xfrm>
          <a:prstGeom prst="rect">
            <a:avLst/>
          </a:prstGeom>
        </p:spPr>
      </p:pic>
      <p:sp>
        <p:nvSpPr>
          <p:cNvPr id="2" name="object 2"/>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lang="da-DK" sz="800">
                <a:latin typeface="Avenir Next"/>
                <a:cs typeface="Avenir Next"/>
              </a:rPr>
              <a:t>4</a:t>
            </a:r>
          </a:p>
        </p:txBody>
      </p:sp>
      <p:sp>
        <p:nvSpPr>
          <p:cNvPr id="3" name="object 3"/>
          <p:cNvSpPr/>
          <p:nvPr/>
        </p:nvSpPr>
        <p:spPr>
          <a:xfrm>
            <a:off x="345440" y="9611868"/>
            <a:ext cx="927684" cy="1946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60727" y="5242818"/>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solidFill>
            <a:srgbClr val="FFFFFF"/>
          </a:solidFill>
        </p:spPr>
        <p:txBody>
          <a:bodyPr wrap="square" lIns="0" tIns="0" rIns="0" bIns="0" rtlCol="0"/>
          <a:lstStyle/>
          <a:p>
            <a:r>
              <a:rPr lang="da-DK" b="1">
                <a:solidFill>
                  <a:srgbClr val="4C92AB"/>
                </a:solidFill>
                <a:latin typeface="Open Sans"/>
                <a:cs typeface="Open Sans"/>
              </a:rPr>
              <a:t>                                                                            </a:t>
            </a:r>
          </a:p>
          <a:p>
            <a:endParaRPr lang="hr-HR" b="1">
              <a:solidFill>
                <a:srgbClr val="4C92AB"/>
              </a:solidFill>
              <a:latin typeface="Open Sans"/>
              <a:cs typeface="Open Sans"/>
            </a:endParaRPr>
          </a:p>
          <a:p>
            <a:endParaRPr lang="hr-HR" b="1">
              <a:solidFill>
                <a:srgbClr val="4C92AB"/>
              </a:solidFill>
              <a:latin typeface="Open Sans"/>
              <a:cs typeface="Open Sans"/>
            </a:endParaRPr>
          </a:p>
          <a:p>
            <a:r>
              <a:rPr lang="da-DK" b="1">
                <a:solidFill>
                  <a:srgbClr val="4C92AB"/>
                </a:solidFill>
                <a:latin typeface="Open Sans"/>
                <a:cs typeface="Open Sans"/>
              </a:rPr>
              <a:t>                                                                               </a:t>
            </a:r>
          </a:p>
          <a:p>
            <a:r>
              <a:rPr lang="da-DK" b="1">
                <a:solidFill>
                  <a:srgbClr val="4C92AB"/>
                </a:solidFill>
                <a:latin typeface="Open Sans"/>
                <a:cs typeface="Open Sans"/>
              </a:rPr>
              <a:t>                                                                          6</a:t>
            </a:r>
          </a:p>
        </p:txBody>
      </p:sp>
      <p:sp>
        <p:nvSpPr>
          <p:cNvPr id="6" name="object 6"/>
          <p:cNvSpPr/>
          <p:nvPr/>
        </p:nvSpPr>
        <p:spPr>
          <a:xfrm>
            <a:off x="771868" y="313054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ln w="12699">
            <a:solidFill>
              <a:srgbClr val="1C61B2"/>
            </a:solidFill>
          </a:ln>
        </p:spPr>
        <p:txBody>
          <a:bodyPr wrap="square" lIns="0" tIns="0" rIns="0" bIns="0" rtlCol="0"/>
          <a:lstStyle/>
          <a:p>
            <a:endParaRPr/>
          </a:p>
        </p:txBody>
      </p:sp>
      <p:sp>
        <p:nvSpPr>
          <p:cNvPr id="7" name="object 7"/>
          <p:cNvSpPr txBox="1"/>
          <p:nvPr/>
        </p:nvSpPr>
        <p:spPr>
          <a:xfrm>
            <a:off x="2019525" y="5905293"/>
            <a:ext cx="3495332" cy="879728"/>
          </a:xfrm>
          <a:prstGeom prst="rect">
            <a:avLst/>
          </a:prstGeom>
        </p:spPr>
        <p:txBody>
          <a:bodyPr vert="horz" wrap="square" lIns="0" tIns="134620" rIns="0" bIns="0" rtlCol="0">
            <a:spAutoFit/>
          </a:bodyPr>
          <a:lstStyle/>
          <a:p>
            <a:pPr marL="12700" marR="5080" algn="ctr">
              <a:lnSpc>
                <a:spcPts val="5800"/>
              </a:lnSpc>
              <a:spcBef>
                <a:spcPts val="1060"/>
              </a:spcBef>
            </a:pPr>
            <a:r>
              <a:rPr lang="da-DK" sz="5600" b="1">
                <a:solidFill>
                  <a:srgbClr val="1C61B3"/>
                </a:solidFill>
                <a:latin typeface="Open Sans"/>
                <a:cs typeface="Open Sans"/>
              </a:rPr>
              <a:t>Kapitel </a:t>
            </a:r>
          </a:p>
        </p:txBody>
      </p:sp>
      <p:sp>
        <p:nvSpPr>
          <p:cNvPr id="8" name="object 8"/>
          <p:cNvSpPr/>
          <p:nvPr/>
        </p:nvSpPr>
        <p:spPr>
          <a:xfrm>
            <a:off x="5225755" y="6102027"/>
            <a:ext cx="612140" cy="612140"/>
          </a:xfrm>
          <a:custGeom>
            <a:avLst/>
            <a:gdLst/>
            <a:ahLst/>
            <a:cxnLst/>
            <a:rect l="l" t="t" r="r" b="b"/>
            <a:pathLst>
              <a:path w="612139" h="612139">
                <a:moveTo>
                  <a:pt x="305866" y="611733"/>
                </a:moveTo>
                <a:lnTo>
                  <a:pt x="355479" y="607730"/>
                </a:lnTo>
                <a:lnTo>
                  <a:pt x="402543" y="596140"/>
                </a:lnTo>
                <a:lnTo>
                  <a:pt x="446428" y="577592"/>
                </a:lnTo>
                <a:lnTo>
                  <a:pt x="486506" y="552718"/>
                </a:lnTo>
                <a:lnTo>
                  <a:pt x="522146" y="522146"/>
                </a:lnTo>
                <a:lnTo>
                  <a:pt x="552718" y="486506"/>
                </a:lnTo>
                <a:lnTo>
                  <a:pt x="577592" y="446428"/>
                </a:lnTo>
                <a:lnTo>
                  <a:pt x="596140" y="402543"/>
                </a:lnTo>
                <a:lnTo>
                  <a:pt x="607730" y="355479"/>
                </a:lnTo>
                <a:lnTo>
                  <a:pt x="611733" y="305866"/>
                </a:lnTo>
                <a:lnTo>
                  <a:pt x="607730" y="256254"/>
                </a:lnTo>
                <a:lnTo>
                  <a:pt x="596140" y="209190"/>
                </a:lnTo>
                <a:lnTo>
                  <a:pt x="577592" y="165304"/>
                </a:lnTo>
                <a:lnTo>
                  <a:pt x="552718" y="125227"/>
                </a:lnTo>
                <a:lnTo>
                  <a:pt x="522146" y="89587"/>
                </a:lnTo>
                <a:lnTo>
                  <a:pt x="486506" y="59015"/>
                </a:lnTo>
                <a:lnTo>
                  <a:pt x="446428" y="34140"/>
                </a:lnTo>
                <a:lnTo>
                  <a:pt x="402543" y="15593"/>
                </a:lnTo>
                <a:lnTo>
                  <a:pt x="355479" y="4003"/>
                </a:lnTo>
                <a:lnTo>
                  <a:pt x="305866" y="0"/>
                </a:lnTo>
                <a:lnTo>
                  <a:pt x="256254" y="4003"/>
                </a:lnTo>
                <a:lnTo>
                  <a:pt x="209190" y="15593"/>
                </a:lnTo>
                <a:lnTo>
                  <a:pt x="165304" y="34140"/>
                </a:lnTo>
                <a:lnTo>
                  <a:pt x="125227" y="59015"/>
                </a:lnTo>
                <a:lnTo>
                  <a:pt x="89587" y="89587"/>
                </a:lnTo>
                <a:lnTo>
                  <a:pt x="59015" y="125227"/>
                </a:lnTo>
                <a:lnTo>
                  <a:pt x="34140" y="165304"/>
                </a:lnTo>
                <a:lnTo>
                  <a:pt x="15593" y="209190"/>
                </a:lnTo>
                <a:lnTo>
                  <a:pt x="4003" y="256254"/>
                </a:lnTo>
                <a:lnTo>
                  <a:pt x="0" y="305866"/>
                </a:lnTo>
                <a:lnTo>
                  <a:pt x="4003" y="355479"/>
                </a:lnTo>
                <a:lnTo>
                  <a:pt x="15593" y="402543"/>
                </a:lnTo>
                <a:lnTo>
                  <a:pt x="34140" y="446428"/>
                </a:lnTo>
                <a:lnTo>
                  <a:pt x="59015" y="486506"/>
                </a:lnTo>
                <a:lnTo>
                  <a:pt x="89587" y="522146"/>
                </a:lnTo>
                <a:lnTo>
                  <a:pt x="125227" y="552718"/>
                </a:lnTo>
                <a:lnTo>
                  <a:pt x="165304" y="577592"/>
                </a:lnTo>
                <a:lnTo>
                  <a:pt x="209190" y="596140"/>
                </a:lnTo>
                <a:lnTo>
                  <a:pt x="256254" y="607730"/>
                </a:lnTo>
                <a:lnTo>
                  <a:pt x="305866" y="611733"/>
                </a:lnTo>
                <a:close/>
              </a:path>
            </a:pathLst>
          </a:custGeom>
          <a:ln w="25400">
            <a:solidFill>
              <a:srgbClr val="4C92AB"/>
            </a:solidFill>
          </a:ln>
        </p:spPr>
        <p:txBody>
          <a:bodyPr wrap="square" lIns="0" tIns="0" rIns="0" bIns="0" rtlCol="0"/>
          <a:lstStyle/>
          <a:p>
            <a:endParaRPr/>
          </a:p>
        </p:txBody>
      </p:sp>
      <p:sp>
        <p:nvSpPr>
          <p:cNvPr id="9" name="object 9"/>
          <p:cNvSpPr txBox="1"/>
          <p:nvPr/>
        </p:nvSpPr>
        <p:spPr>
          <a:xfrm>
            <a:off x="1600200" y="7498968"/>
            <a:ext cx="4670475" cy="874598"/>
          </a:xfrm>
          <a:prstGeom prst="rect">
            <a:avLst/>
          </a:prstGeom>
        </p:spPr>
        <p:txBody>
          <a:bodyPr vert="horz" wrap="square" lIns="0" tIns="12700" rIns="0" bIns="0" rtlCol="0">
            <a:spAutoFit/>
          </a:bodyPr>
          <a:lstStyle/>
          <a:p>
            <a:pPr marR="9525" algn="ctr">
              <a:lnSpc>
                <a:spcPct val="100000"/>
              </a:lnSpc>
              <a:spcBef>
                <a:spcPts val="100"/>
              </a:spcBef>
            </a:pPr>
            <a:r>
              <a:rPr lang="da-DK" sz="2800" i="1">
                <a:solidFill>
                  <a:srgbClr val="1C61B3"/>
                </a:solidFill>
                <a:latin typeface="Open Sans"/>
                <a:cs typeface="Open Sans"/>
              </a:rPr>
              <a:t>PAL-session for facilitator/underviser</a:t>
            </a:r>
          </a:p>
        </p:txBody>
      </p:sp>
      <p:sp>
        <p:nvSpPr>
          <p:cNvPr id="10" name="object 9">
            <a:extLst>
              <a:ext uri="{FF2B5EF4-FFF2-40B4-BE49-F238E27FC236}">
                <a16:creationId xmlns:a16="http://schemas.microsoft.com/office/drawing/2014/main" id="{87743DFD-CAD4-4DB0-9193-1B3A03E2CDD9}"/>
              </a:ext>
            </a:extLst>
          </p:cNvPr>
          <p:cNvSpPr txBox="1"/>
          <p:nvPr/>
        </p:nvSpPr>
        <p:spPr>
          <a:xfrm>
            <a:off x="1312493" y="6330047"/>
            <a:ext cx="5203875" cy="2126223"/>
          </a:xfrm>
          <a:prstGeom prst="rect">
            <a:avLst/>
          </a:prstGeom>
        </p:spPr>
        <p:txBody>
          <a:bodyPr vert="horz" wrap="square" lIns="0" tIns="12700" rIns="0" bIns="0" rtlCol="0">
            <a:spAutoFit/>
          </a:bodyPr>
          <a:lstStyle/>
          <a:p>
            <a:pPr marR="9525" algn="ctr">
              <a:lnSpc>
                <a:spcPct val="100000"/>
              </a:lnSpc>
              <a:spcBef>
                <a:spcPts val="100"/>
              </a:spcBef>
            </a:pPr>
            <a:endParaRPr lang="hr-HR" sz="2600" b="1">
              <a:solidFill>
                <a:srgbClr val="4C92AB"/>
              </a:solidFill>
              <a:latin typeface="Open Sans"/>
              <a:cs typeface="Open Sans"/>
            </a:endParaRPr>
          </a:p>
          <a:p>
            <a:pPr marR="9525" algn="ctr">
              <a:lnSpc>
                <a:spcPct val="100000"/>
              </a:lnSpc>
              <a:spcBef>
                <a:spcPts val="100"/>
              </a:spcBef>
            </a:pPr>
            <a:endParaRPr lang="hr-HR" sz="2600" b="1">
              <a:solidFill>
                <a:srgbClr val="4C92AB"/>
              </a:solidFill>
              <a:latin typeface="Open Sans"/>
              <a:cs typeface="Open Sans"/>
            </a:endParaRPr>
          </a:p>
          <a:p>
            <a:pPr marR="9525" algn="ctr">
              <a:lnSpc>
                <a:spcPct val="100000"/>
              </a:lnSpc>
              <a:spcBef>
                <a:spcPts val="100"/>
              </a:spcBef>
            </a:pPr>
            <a:endParaRPr lang="hr-HR" sz="2600" b="1">
              <a:solidFill>
                <a:srgbClr val="4C92AB"/>
              </a:solidFill>
              <a:latin typeface="Open Sans"/>
              <a:cs typeface="Open Sans"/>
            </a:endParaRPr>
          </a:p>
          <a:p>
            <a:pPr marR="9525" algn="ctr">
              <a:lnSpc>
                <a:spcPct val="100000"/>
              </a:lnSpc>
              <a:spcBef>
                <a:spcPts val="100"/>
              </a:spcBef>
            </a:pPr>
            <a:r>
              <a:rPr lang="da-DK" sz="2800">
                <a:solidFill>
                  <a:srgbClr val="1C61B3"/>
                </a:solidFill>
                <a:latin typeface="Open Sans"/>
                <a:cs typeface="Open Sans"/>
              </a:rPr>
              <a:t> </a:t>
            </a:r>
          </a:p>
          <a:p>
            <a:pPr marR="9525" algn="ctr">
              <a:lnSpc>
                <a:spcPct val="100000"/>
              </a:lnSpc>
              <a:spcBef>
                <a:spcPts val="100"/>
              </a:spcBef>
            </a:pPr>
            <a:endParaRPr lang="hr-HR" sz="2800" spc="-5">
              <a:solidFill>
                <a:srgbClr val="1C61B3"/>
              </a:solidFill>
              <a:latin typeface="Open Sans"/>
              <a:cs typeface="Open Sans"/>
            </a:endParaRPr>
          </a:p>
        </p:txBody>
      </p:sp>
      <p:sp>
        <p:nvSpPr>
          <p:cNvPr id="11" name="Rezervirano mjesto broja slajda 10">
            <a:extLst>
              <a:ext uri="{FF2B5EF4-FFF2-40B4-BE49-F238E27FC236}">
                <a16:creationId xmlns:a16="http://schemas.microsoft.com/office/drawing/2014/main" id="{97EBDCE9-BE65-43C9-8240-99C026808DC9}"/>
              </a:ext>
            </a:extLst>
          </p:cNvPr>
          <p:cNvSpPr>
            <a:spLocks noGrp="1"/>
          </p:cNvSpPr>
          <p:nvPr>
            <p:ph type="sldNum" sz="quarter" idx="7"/>
          </p:nvPr>
        </p:nvSpPr>
        <p:spPr/>
        <p:txBody>
          <a:bodyPr/>
          <a:lstStyle/>
          <a:p>
            <a:fld id="{B6F15528-21DE-4FAA-801E-634DDDAF4B2B}" type="slidenum">
              <a:rPr lang="hr-HR" smtClean="0"/>
              <a:t>31</a:t>
            </a:fld>
            <a:endParaRPr lang="hr-HR"/>
          </a:p>
        </p:txBody>
      </p:sp>
    </p:spTree>
    <p:extLst>
      <p:ext uri="{BB962C8B-B14F-4D97-AF65-F5344CB8AC3E}">
        <p14:creationId xmlns:p14="http://schemas.microsoft.com/office/powerpoint/2010/main" val="4019094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2944176" y="2743200"/>
            <a:ext cx="1884045" cy="0"/>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456535"/>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a:t> </a:t>
            </a:r>
            <a:r>
              <a:rPr lang="da-DK" b="1">
                <a:solidFill>
                  <a:srgbClr val="0070C0"/>
                </a:solidFill>
              </a:rPr>
              <a:t>PAL-session </a:t>
            </a:r>
          </a:p>
          <a:p>
            <a:pPr marL="17145" algn="ctr">
              <a:spcBef>
                <a:spcPts val="100"/>
              </a:spcBef>
            </a:pPr>
            <a:r>
              <a:rPr lang="da-DK">
                <a:solidFill>
                  <a:srgbClr val="0070C0"/>
                </a:solidFill>
              </a:rPr>
              <a:t>PAL=Peer-</a:t>
            </a:r>
            <a:r>
              <a:rPr lang="da-DK" err="1">
                <a:solidFill>
                  <a:srgbClr val="0070C0"/>
                </a:solidFill>
              </a:rPr>
              <a:t>Assisted</a:t>
            </a:r>
            <a:r>
              <a:rPr lang="da-DK">
                <a:solidFill>
                  <a:srgbClr val="0070C0"/>
                </a:solidFill>
              </a:rPr>
              <a:t> Learning (sidemandsoplæring)</a:t>
            </a:r>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8" name="Oblačić za govor: pravokutnik 7">
            <a:extLst>
              <a:ext uri="{FF2B5EF4-FFF2-40B4-BE49-F238E27FC236}">
                <a16:creationId xmlns:a16="http://schemas.microsoft.com/office/drawing/2014/main" id="{0702FA4C-EF4E-4F2D-922B-307B3340A545}"/>
              </a:ext>
            </a:extLst>
          </p:cNvPr>
          <p:cNvSpPr/>
          <p:nvPr/>
        </p:nvSpPr>
        <p:spPr>
          <a:xfrm>
            <a:off x="4730222" y="7124743"/>
            <a:ext cx="2619434" cy="2028148"/>
          </a:xfrm>
          <a:prstGeom prst="wedgeRectCallout">
            <a:avLst/>
          </a:prstGeom>
          <a:solidFill>
            <a:srgbClr val="E5BA3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da-DK" sz="1200" b="1">
                <a:solidFill>
                  <a:schemeClr val="bg2">
                    <a:lumMod val="25000"/>
                  </a:schemeClr>
                </a:solidFill>
              </a:rPr>
              <a:t>Spørgsmål til ”forflytter”:</a:t>
            </a:r>
            <a:endParaRPr lang="hr-HR" sz="1200" b="1">
              <a:solidFill>
                <a:schemeClr val="bg2">
                  <a:lumMod val="25000"/>
                </a:schemeClr>
              </a:solidFill>
            </a:endParaRPr>
          </a:p>
          <a:p>
            <a:pPr marL="228600" indent="-228600" algn="just">
              <a:buAutoNum type="arabicPeriod"/>
            </a:pPr>
            <a:r>
              <a:rPr lang="da-DK" sz="1200">
                <a:solidFill>
                  <a:schemeClr val="bg2">
                    <a:lumMod val="25000"/>
                  </a:schemeClr>
                </a:solidFill>
              </a:rPr>
              <a:t>Hvad er det vigtigste at fokusere på?</a:t>
            </a:r>
            <a:endParaRPr lang="da-DK" sz="1200">
              <a:solidFill>
                <a:schemeClr val="bg2">
                  <a:lumMod val="25000"/>
                </a:schemeClr>
              </a:solidFill>
              <a:cs typeface="Calibri"/>
            </a:endParaRPr>
          </a:p>
          <a:p>
            <a:pPr marL="228600" indent="-228600" algn="just">
              <a:buAutoNum type="arabicPeriod"/>
            </a:pPr>
            <a:r>
              <a:rPr lang="da-DK" sz="1200">
                <a:solidFill>
                  <a:schemeClr val="bg2">
                    <a:lumMod val="25000"/>
                  </a:schemeClr>
                </a:solidFill>
              </a:rPr>
              <a:t>Hvilken feedback gav eleverne?</a:t>
            </a:r>
            <a:endParaRPr lang="da-DK" sz="1200">
              <a:solidFill>
                <a:schemeClr val="bg2">
                  <a:lumMod val="25000"/>
                </a:schemeClr>
              </a:solidFill>
              <a:cs typeface="Calibri"/>
            </a:endParaRPr>
          </a:p>
          <a:p>
            <a:pPr marL="228600" indent="-228600" algn="just">
              <a:buAutoNum type="arabicPeriod"/>
            </a:pPr>
            <a:r>
              <a:rPr lang="da-DK" sz="1200">
                <a:solidFill>
                  <a:schemeClr val="bg2">
                    <a:lumMod val="25000"/>
                  </a:schemeClr>
                </a:solidFill>
              </a:rPr>
              <a:t>Hvilke trin krævede størst indsats eller opmærksomhed?</a:t>
            </a:r>
            <a:endParaRPr lang="da-DK" sz="1200">
              <a:solidFill>
                <a:schemeClr val="bg2">
                  <a:lumMod val="25000"/>
                </a:schemeClr>
              </a:solidFill>
              <a:cs typeface="Calibri"/>
            </a:endParaRPr>
          </a:p>
        </p:txBody>
      </p:sp>
      <p:sp>
        <p:nvSpPr>
          <p:cNvPr id="9" name="Oblačić za govor: pravokutnik 8">
            <a:extLst>
              <a:ext uri="{FF2B5EF4-FFF2-40B4-BE49-F238E27FC236}">
                <a16:creationId xmlns:a16="http://schemas.microsoft.com/office/drawing/2014/main" id="{CCEC95ED-DF09-4B7C-8D6C-EDAC2A249438}"/>
              </a:ext>
            </a:extLst>
          </p:cNvPr>
          <p:cNvSpPr/>
          <p:nvPr/>
        </p:nvSpPr>
        <p:spPr>
          <a:xfrm>
            <a:off x="2514600" y="5641328"/>
            <a:ext cx="2619434" cy="2028149"/>
          </a:xfrm>
          <a:prstGeom prst="wedgeRectCallout">
            <a:avLst/>
          </a:prstGeom>
          <a:solidFill>
            <a:srgbClr val="EAB8E4"/>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200" b="1">
                <a:solidFill>
                  <a:schemeClr val="bg2">
                    <a:lumMod val="25000"/>
                  </a:schemeClr>
                </a:solidFill>
              </a:rPr>
              <a:t>Spørgsmål til ”</a:t>
            </a:r>
            <a:r>
              <a:rPr lang="da-DK" sz="1200" b="1" err="1">
                <a:solidFill>
                  <a:schemeClr val="bg2">
                    <a:lumMod val="25000"/>
                  </a:schemeClr>
                </a:solidFill>
              </a:rPr>
              <a:t>observanter</a:t>
            </a:r>
            <a:r>
              <a:rPr lang="da-DK" sz="1200" b="1">
                <a:solidFill>
                  <a:schemeClr val="bg2">
                    <a:lumMod val="25000"/>
                  </a:schemeClr>
                </a:solidFill>
              </a:rPr>
              <a:t>”:</a:t>
            </a:r>
            <a:endParaRPr lang="hr-HR" sz="1200" b="1">
              <a:solidFill>
                <a:schemeClr val="bg2">
                  <a:lumMod val="25000"/>
                </a:schemeClr>
              </a:solidFill>
            </a:endParaRPr>
          </a:p>
          <a:p>
            <a:pPr algn="ctr"/>
            <a:endParaRPr lang="hr-HR" sz="1200" b="1">
              <a:solidFill>
                <a:schemeClr val="bg2">
                  <a:lumMod val="25000"/>
                </a:schemeClr>
              </a:solidFill>
            </a:endParaRPr>
          </a:p>
          <a:p>
            <a:pPr marL="228600" indent="-228600" algn="just">
              <a:buAutoNum type="arabicPeriod"/>
            </a:pPr>
            <a:r>
              <a:rPr lang="da-DK" sz="1200">
                <a:solidFill>
                  <a:schemeClr val="bg2">
                    <a:lumMod val="25000"/>
                  </a:schemeClr>
                </a:solidFill>
              </a:rPr>
              <a:t>Er alle trinnene forstået?</a:t>
            </a:r>
            <a:endParaRPr lang="da-DK" sz="1200">
              <a:solidFill>
                <a:schemeClr val="bg2">
                  <a:lumMod val="25000"/>
                </a:schemeClr>
              </a:solidFill>
              <a:cs typeface="Calibri"/>
            </a:endParaRPr>
          </a:p>
          <a:p>
            <a:pPr marL="228600" indent="-228600" algn="just">
              <a:buAutoNum type="arabicPeriod"/>
            </a:pPr>
            <a:r>
              <a:rPr lang="da-DK" sz="1200">
                <a:solidFill>
                  <a:schemeClr val="bg2">
                    <a:lumMod val="25000"/>
                  </a:schemeClr>
                </a:solidFill>
              </a:rPr>
              <a:t>Hvad er dit generelle indtryk som tilskuer?</a:t>
            </a:r>
            <a:endParaRPr lang="da-DK" sz="1200">
              <a:solidFill>
                <a:schemeClr val="bg2">
                  <a:lumMod val="25000"/>
                </a:schemeClr>
              </a:solidFill>
              <a:cs typeface="Calibri"/>
            </a:endParaRPr>
          </a:p>
          <a:p>
            <a:pPr marL="228600" indent="-228600" algn="just">
              <a:buAutoNum type="arabicPeriod"/>
            </a:pPr>
            <a:r>
              <a:rPr lang="da-DK" sz="1200">
                <a:solidFill>
                  <a:schemeClr val="bg2">
                    <a:lumMod val="25000"/>
                  </a:schemeClr>
                </a:solidFill>
              </a:rPr>
              <a:t>Hvad bør der evt. sættes fokus på eller forbedres?</a:t>
            </a:r>
            <a:endParaRPr lang="da-DK" sz="1200">
              <a:solidFill>
                <a:schemeClr val="bg2">
                  <a:lumMod val="25000"/>
                </a:schemeClr>
              </a:solidFill>
              <a:cs typeface="Calibri"/>
            </a:endParaRPr>
          </a:p>
        </p:txBody>
      </p:sp>
      <p:sp>
        <p:nvSpPr>
          <p:cNvPr id="11" name="Oblačić za govor: pravokutnik 10">
            <a:extLst>
              <a:ext uri="{FF2B5EF4-FFF2-40B4-BE49-F238E27FC236}">
                <a16:creationId xmlns:a16="http://schemas.microsoft.com/office/drawing/2014/main" id="{A4B52BBD-EDC3-497D-B5A1-DB7FB47144BA}"/>
              </a:ext>
            </a:extLst>
          </p:cNvPr>
          <p:cNvSpPr/>
          <p:nvPr/>
        </p:nvSpPr>
        <p:spPr>
          <a:xfrm>
            <a:off x="345440" y="4157914"/>
            <a:ext cx="2590800" cy="2076508"/>
          </a:xfrm>
          <a:prstGeom prst="wedgeRectCallout">
            <a:avLst/>
          </a:prstGeom>
          <a:solidFill>
            <a:schemeClr val="accent5">
              <a:lumMod val="60000"/>
              <a:lumOff val="4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a:solidFill>
                  <a:schemeClr val="bg2">
                    <a:lumMod val="25000"/>
                  </a:schemeClr>
                </a:solidFill>
              </a:rPr>
              <a:t>Spørgsmål til ”borger/patient”:</a:t>
            </a:r>
            <a:endParaRPr lang="hr-HR" sz="1200">
              <a:solidFill>
                <a:schemeClr val="bg2">
                  <a:lumMod val="25000"/>
                </a:schemeClr>
              </a:solidFill>
            </a:endParaRPr>
          </a:p>
          <a:p>
            <a:pPr algn="ctr"/>
            <a:endParaRPr lang="hr-HR" sz="1200">
              <a:solidFill>
                <a:schemeClr val="bg2">
                  <a:lumMod val="25000"/>
                </a:schemeClr>
              </a:solidFill>
            </a:endParaRPr>
          </a:p>
          <a:p>
            <a:pPr marL="228600" indent="-228600" algn="just">
              <a:buAutoNum type="arabicPeriod"/>
            </a:pPr>
            <a:r>
              <a:rPr lang="da-DK" sz="1200">
                <a:solidFill>
                  <a:schemeClr val="bg2">
                    <a:lumMod val="25000"/>
                  </a:schemeClr>
                </a:solidFill>
              </a:rPr>
              <a:t>Følte du dig tryg under forflytningen?</a:t>
            </a:r>
          </a:p>
          <a:p>
            <a:pPr marL="228600" indent="-228600" algn="just">
              <a:buAutoNum type="arabicPeriod"/>
            </a:pPr>
            <a:r>
              <a:rPr lang="da-DK" sz="1200">
                <a:solidFill>
                  <a:schemeClr val="bg2">
                    <a:lumMod val="25000"/>
                  </a:schemeClr>
                </a:solidFill>
              </a:rPr>
              <a:t>Hvad er dit generelle indtryk?</a:t>
            </a:r>
          </a:p>
          <a:p>
            <a:pPr algn="just"/>
            <a:r>
              <a:rPr lang="da-DK" sz="1200">
                <a:solidFill>
                  <a:schemeClr val="bg2">
                    <a:lumMod val="25000"/>
                  </a:schemeClr>
                </a:solidFill>
              </a:rPr>
              <a:t>3.  Hvad bør der evt. sættes fokus på   eller forbedres?</a:t>
            </a:r>
          </a:p>
        </p:txBody>
      </p:sp>
      <p:sp>
        <p:nvSpPr>
          <p:cNvPr id="12" name="object 6">
            <a:extLst>
              <a:ext uri="{FF2B5EF4-FFF2-40B4-BE49-F238E27FC236}">
                <a16:creationId xmlns:a16="http://schemas.microsoft.com/office/drawing/2014/main" id="{FB3F2A0E-337B-481C-B7EC-28394CEB0212}"/>
              </a:ext>
            </a:extLst>
          </p:cNvPr>
          <p:cNvSpPr txBox="1">
            <a:spLocks/>
          </p:cNvSpPr>
          <p:nvPr/>
        </p:nvSpPr>
        <p:spPr>
          <a:xfrm>
            <a:off x="345440" y="3098407"/>
            <a:ext cx="6961989" cy="9489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just">
              <a:spcBef>
                <a:spcPts val="100"/>
              </a:spcBef>
            </a:pPr>
            <a:r>
              <a:rPr lang="da-DK" sz="1200">
                <a:solidFill>
                  <a:schemeClr val="tx1"/>
                </a:solidFill>
              </a:rPr>
              <a:t>PAL-session er en metode til læring og til at diskutere og finde muligheder til at forbedre deltagernes forflytningsteknikker vha. rollespil/simulationstræning. Alle tre roller bidrager til at forbedre læringsprocessen til sikre forflytninger. PAL-sessioner kan fx udføres efter at have set en af forflytningsvideoerne.</a:t>
            </a:r>
          </a:p>
          <a:p>
            <a:pPr marL="17145" algn="just">
              <a:spcBef>
                <a:spcPts val="100"/>
              </a:spcBef>
            </a:pPr>
            <a:r>
              <a:rPr lang="da-DK" sz="1200">
                <a:solidFill>
                  <a:schemeClr val="tx1"/>
                </a:solidFill>
              </a:rPr>
              <a:t>På </a:t>
            </a:r>
            <a:r>
              <a:rPr lang="da-DK" sz="1200" b="1">
                <a:solidFill>
                  <a:schemeClr val="tx1"/>
                </a:solidFill>
              </a:rPr>
              <a:t>Web Visit Spot </a:t>
            </a:r>
            <a:r>
              <a:rPr lang="da-DK" sz="1200">
                <a:solidFill>
                  <a:schemeClr val="tx1"/>
                </a:solidFill>
              </a:rPr>
              <a:t>i kapitel 7 kan du sparre med andre om forflytninger.</a:t>
            </a:r>
          </a:p>
        </p:txBody>
      </p:sp>
      <p:sp>
        <p:nvSpPr>
          <p:cNvPr id="4" name="Rezervirano mjesto broja slajda 3">
            <a:extLst>
              <a:ext uri="{FF2B5EF4-FFF2-40B4-BE49-F238E27FC236}">
                <a16:creationId xmlns:a16="http://schemas.microsoft.com/office/drawing/2014/main" id="{408A9800-2E3F-42C7-9610-67739F67A9ED}"/>
              </a:ext>
            </a:extLst>
          </p:cNvPr>
          <p:cNvSpPr>
            <a:spLocks noGrp="1"/>
          </p:cNvSpPr>
          <p:nvPr>
            <p:ph type="sldNum" sz="quarter" idx="7"/>
          </p:nvPr>
        </p:nvSpPr>
        <p:spPr/>
        <p:txBody>
          <a:bodyPr/>
          <a:lstStyle/>
          <a:p>
            <a:fld id="{B6F15528-21DE-4FAA-801E-634DDDAF4B2B}" type="slidenum">
              <a:rPr lang="hr-HR" smtClean="0"/>
              <a:t>32</a:t>
            </a:fld>
            <a:endParaRPr lang="hr-HR"/>
          </a:p>
        </p:txBody>
      </p:sp>
      <p:sp>
        <p:nvSpPr>
          <p:cNvPr id="2" name="TekstniOkvir 1">
            <a:extLst>
              <a:ext uri="{FF2B5EF4-FFF2-40B4-BE49-F238E27FC236}">
                <a16:creationId xmlns:a16="http://schemas.microsoft.com/office/drawing/2014/main" id="{95DC926D-A752-4EA5-905E-9290EDB3ED58}"/>
              </a:ext>
            </a:extLst>
          </p:cNvPr>
          <p:cNvSpPr txBox="1"/>
          <p:nvPr/>
        </p:nvSpPr>
        <p:spPr>
          <a:xfrm>
            <a:off x="478072" y="8506560"/>
            <a:ext cx="4073056" cy="646331"/>
          </a:xfrm>
          <a:prstGeom prst="rect">
            <a:avLst/>
          </a:prstGeom>
          <a:noFill/>
        </p:spPr>
        <p:txBody>
          <a:bodyPr wrap="square" rtlCol="0">
            <a:spAutoFit/>
          </a:bodyPr>
          <a:lstStyle/>
          <a:p>
            <a:pPr algn="just"/>
            <a:r>
              <a:rPr lang="da-DK" sz="1200"/>
              <a:t>Du kan oprette et indlæg med konklusionerne af diskussionen, forslagene og meget mere på W</a:t>
            </a:r>
            <a:r>
              <a:rPr lang="da-DK" sz="1200" b="1">
                <a:solidFill>
                  <a:srgbClr val="0070C0"/>
                </a:solidFill>
                <a:hlinkClick r:id="rId3"/>
              </a:rPr>
              <a:t>eb visit spot</a:t>
            </a:r>
            <a:r>
              <a:rPr lang="da-DK" sz="1200"/>
              <a:t>, så andre kan få indblik i dine erfaringer.</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70422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2944176" y="2743200"/>
            <a:ext cx="1884045" cy="0"/>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a:t> Grundlæggende retningslinjer</a:t>
            </a:r>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6" name="Naslov 5">
            <a:extLst>
              <a:ext uri="{FF2B5EF4-FFF2-40B4-BE49-F238E27FC236}">
                <a16:creationId xmlns:a16="http://schemas.microsoft.com/office/drawing/2014/main" id="{B7D33DCD-472D-412E-8CAC-C42990FF70B0}"/>
              </a:ext>
            </a:extLst>
          </p:cNvPr>
          <p:cNvSpPr>
            <a:spLocks noGrp="1"/>
          </p:cNvSpPr>
          <p:nvPr>
            <p:ph type="title"/>
          </p:nvPr>
        </p:nvSpPr>
        <p:spPr>
          <a:xfrm>
            <a:off x="2346599" y="905509"/>
            <a:ext cx="3079201" cy="238759"/>
          </a:xfrm>
        </p:spPr>
        <p:txBody>
          <a:bodyPr/>
          <a:lstStyle/>
          <a:p>
            <a:endParaRPr lang="hr-HR"/>
          </a:p>
        </p:txBody>
      </p:sp>
      <p:sp>
        <p:nvSpPr>
          <p:cNvPr id="17" name="TekstniOkvir 16">
            <a:extLst>
              <a:ext uri="{FF2B5EF4-FFF2-40B4-BE49-F238E27FC236}">
                <a16:creationId xmlns:a16="http://schemas.microsoft.com/office/drawing/2014/main" id="{9E6179EA-89AB-44CB-8326-EBF9E842F104}"/>
              </a:ext>
            </a:extLst>
          </p:cNvPr>
          <p:cNvSpPr txBox="1"/>
          <p:nvPr/>
        </p:nvSpPr>
        <p:spPr>
          <a:xfrm>
            <a:off x="1139211" y="3246561"/>
            <a:ext cx="5616447" cy="2246769"/>
          </a:xfrm>
          <a:prstGeom prst="rect">
            <a:avLst/>
          </a:prstGeom>
          <a:noFill/>
        </p:spPr>
        <p:txBody>
          <a:bodyPr wrap="square" rtlCol="0">
            <a:spAutoFit/>
          </a:bodyPr>
          <a:lstStyle/>
          <a:p>
            <a:pPr algn="ctr"/>
            <a:endParaRPr lang="hr-HR" sz="1400"/>
          </a:p>
          <a:p>
            <a:pPr algn="ctr"/>
            <a:endParaRPr lang="hr-HR" sz="1400" b="1"/>
          </a:p>
          <a:p>
            <a:pPr marL="285750" indent="-285750" algn="just">
              <a:buFont typeface="Arial" panose="020B0604020202020204" pitchFamily="34" charset="0"/>
              <a:buChar char="•"/>
            </a:pPr>
            <a:r>
              <a:rPr lang="da-DK" sz="1400"/>
              <a:t>Vær opmærksom på din arbejdsstilling og arbejdshøjde.</a:t>
            </a:r>
          </a:p>
          <a:p>
            <a:pPr marL="285750" indent="-285750" algn="just">
              <a:buFont typeface="Arial" panose="020B0604020202020204" pitchFamily="34" charset="0"/>
              <a:buChar char="•"/>
            </a:pPr>
            <a:r>
              <a:rPr lang="da-DK" sz="1400"/>
              <a:t>Når bevægelsen er lodret, er det et løft – brug altid hjælpemidler her, så du undgår at løfte.</a:t>
            </a:r>
          </a:p>
          <a:p>
            <a:pPr marL="285750" indent="-285750" algn="just">
              <a:buFont typeface="Arial" panose="020B0604020202020204" pitchFamily="34" charset="0"/>
              <a:buChar char="•"/>
            </a:pPr>
            <a:r>
              <a:rPr lang="da-DK" sz="1400"/>
              <a:t>Vær opmærksom på din rækkeafstand – gå rundt om sengen i stedet for at læne dig ind over borger. </a:t>
            </a:r>
          </a:p>
          <a:p>
            <a:pPr marL="285750" indent="-285750" algn="just">
              <a:buFont typeface="Arial" panose="020B0604020202020204" pitchFamily="34" charset="0"/>
              <a:buChar char="•"/>
            </a:pPr>
            <a:r>
              <a:rPr lang="da-DK" sz="1400"/>
              <a:t>Husk at risikovurdere hver gang inden du forflytter, så den forflytningsteknik og de hjælpemidler du anvender passer til borgers funktionsniveau.  </a:t>
            </a:r>
          </a:p>
        </p:txBody>
      </p:sp>
      <p:sp>
        <p:nvSpPr>
          <p:cNvPr id="15" name="Rezervirano mjesto broja slajda 14">
            <a:extLst>
              <a:ext uri="{FF2B5EF4-FFF2-40B4-BE49-F238E27FC236}">
                <a16:creationId xmlns:a16="http://schemas.microsoft.com/office/drawing/2014/main" id="{1A2A0E7F-1392-4F5B-8F2B-53F2AC50A218}"/>
              </a:ext>
            </a:extLst>
          </p:cNvPr>
          <p:cNvSpPr>
            <a:spLocks noGrp="1"/>
          </p:cNvSpPr>
          <p:nvPr>
            <p:ph type="sldNum" sz="quarter" idx="7"/>
          </p:nvPr>
        </p:nvSpPr>
        <p:spPr/>
        <p:txBody>
          <a:bodyPr/>
          <a:lstStyle/>
          <a:p>
            <a:fld id="{B6F15528-21DE-4FAA-801E-634DDDAF4B2B}" type="slidenum">
              <a:rPr lang="hr-HR" smtClean="0"/>
              <a:t>33</a:t>
            </a:fld>
            <a:endParaRPr lang="hr-H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3932439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66800" y="480816"/>
            <a:ext cx="6023588" cy="505267"/>
          </a:xfrm>
          <a:prstGeom prst="rect">
            <a:avLst/>
          </a:prstGeom>
        </p:spPr>
        <p:txBody>
          <a:bodyPr vert="horz" wrap="square" lIns="0" tIns="12700" rIns="0" bIns="0" rtlCol="0">
            <a:spAutoFit/>
          </a:bodyPr>
          <a:lstStyle/>
          <a:p>
            <a:pPr marL="12700">
              <a:lnSpc>
                <a:spcPct val="100000"/>
              </a:lnSpc>
              <a:spcBef>
                <a:spcPts val="100"/>
              </a:spcBef>
            </a:pPr>
            <a:r>
              <a:rPr lang="da-DK" sz="3200">
                <a:solidFill>
                  <a:srgbClr val="00B0F0"/>
                </a:solidFill>
              </a:rPr>
              <a:t>Web Visit Spot</a:t>
            </a:r>
          </a:p>
        </p:txBody>
      </p:sp>
      <p:sp>
        <p:nvSpPr>
          <p:cNvPr id="8" name="object 8"/>
          <p:cNvSpPr txBox="1"/>
          <p:nvPr/>
        </p:nvSpPr>
        <p:spPr>
          <a:xfrm>
            <a:off x="609600" y="3200400"/>
            <a:ext cx="6553200" cy="197490"/>
          </a:xfrm>
          <a:prstGeom prst="rect">
            <a:avLst/>
          </a:prstGeom>
        </p:spPr>
        <p:txBody>
          <a:bodyPr vert="horz" wrap="square" lIns="0" tIns="12700" rIns="0" bIns="0" rtlCol="0">
            <a:spAutoFit/>
          </a:bodyPr>
          <a:lstStyle/>
          <a:p>
            <a:endParaRPr lang="hr-HR" sz="1200"/>
          </a:p>
        </p:txBody>
      </p:sp>
      <p:pic>
        <p:nvPicPr>
          <p:cNvPr id="10" name="Slika 9">
            <a:hlinkClick r:id="rId2"/>
            <a:extLst>
              <a:ext uri="{FF2B5EF4-FFF2-40B4-BE49-F238E27FC236}">
                <a16:creationId xmlns:a16="http://schemas.microsoft.com/office/drawing/2014/main" id="{0866CCA3-C831-437A-9E51-0791EA264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 y="3705019"/>
            <a:ext cx="5890054" cy="1099572"/>
          </a:xfrm>
          <a:prstGeom prst="rect">
            <a:avLst/>
          </a:prstGeom>
        </p:spPr>
      </p:pic>
      <p:pic>
        <p:nvPicPr>
          <p:cNvPr id="11" name="Slika 10">
            <a:hlinkClick r:id="rId2"/>
            <a:extLst>
              <a:ext uri="{FF2B5EF4-FFF2-40B4-BE49-F238E27FC236}">
                <a16:creationId xmlns:a16="http://schemas.microsoft.com/office/drawing/2014/main" id="{545E0E1F-B0DB-4451-A7D0-078777B9D5F4}"/>
              </a:ext>
            </a:extLst>
          </p:cNvPr>
          <p:cNvPicPr>
            <a:picLocks noChangeAspect="1"/>
          </p:cNvPicPr>
          <p:nvPr/>
        </p:nvPicPr>
        <p:blipFill>
          <a:blip r:embed="rId4"/>
          <a:stretch>
            <a:fillRect/>
          </a:stretch>
        </p:blipFill>
        <p:spPr>
          <a:xfrm>
            <a:off x="21771" y="4942498"/>
            <a:ext cx="7772400" cy="3357177"/>
          </a:xfrm>
          <a:prstGeom prst="rect">
            <a:avLst/>
          </a:prstGeom>
        </p:spPr>
      </p:pic>
      <p:pic>
        <p:nvPicPr>
          <p:cNvPr id="12" name="Slika 11">
            <a:hlinkClick r:id="rId2"/>
            <a:extLst>
              <a:ext uri="{FF2B5EF4-FFF2-40B4-BE49-F238E27FC236}">
                <a16:creationId xmlns:a16="http://schemas.microsoft.com/office/drawing/2014/main" id="{22B7D77F-4529-4AED-9A41-42ED0C46EB2D}"/>
              </a:ext>
            </a:extLst>
          </p:cNvPr>
          <p:cNvPicPr>
            <a:picLocks noChangeAspect="1"/>
          </p:cNvPicPr>
          <p:nvPr/>
        </p:nvPicPr>
        <p:blipFill>
          <a:blip r:embed="rId5"/>
          <a:stretch>
            <a:fillRect/>
          </a:stretch>
        </p:blipFill>
        <p:spPr>
          <a:xfrm>
            <a:off x="4495800" y="3887861"/>
            <a:ext cx="527867" cy="609600"/>
          </a:xfrm>
          <a:prstGeom prst="rect">
            <a:avLst/>
          </a:prstGeom>
        </p:spPr>
      </p:pic>
      <p:sp>
        <p:nvSpPr>
          <p:cNvPr id="13" name="Rezervirano mjesto broja slajda 12">
            <a:extLst>
              <a:ext uri="{FF2B5EF4-FFF2-40B4-BE49-F238E27FC236}">
                <a16:creationId xmlns:a16="http://schemas.microsoft.com/office/drawing/2014/main" id="{A989DA69-56BB-4B3B-A14A-DE0206B31DB7}"/>
              </a:ext>
            </a:extLst>
          </p:cNvPr>
          <p:cNvSpPr>
            <a:spLocks noGrp="1"/>
          </p:cNvSpPr>
          <p:nvPr>
            <p:ph type="sldNum" sz="quarter" idx="7"/>
          </p:nvPr>
        </p:nvSpPr>
        <p:spPr/>
        <p:txBody>
          <a:bodyPr/>
          <a:lstStyle/>
          <a:p>
            <a:fld id="{B6F15528-21DE-4FAA-801E-634DDDAF4B2B}" type="slidenum">
              <a:rPr lang="hr-HR" smtClean="0"/>
              <a:t>34</a:t>
            </a:fld>
            <a:endParaRPr lang="hr-H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 name="TextBox 1"/>
          <p:cNvSpPr txBox="1"/>
          <p:nvPr/>
        </p:nvSpPr>
        <p:spPr>
          <a:xfrm>
            <a:off x="381000" y="1736502"/>
            <a:ext cx="7002780" cy="2062103"/>
          </a:xfrm>
          <a:prstGeom prst="rect">
            <a:avLst/>
          </a:prstGeom>
          <a:noFill/>
        </p:spPr>
        <p:txBody>
          <a:bodyPr wrap="square" rtlCol="0">
            <a:spAutoFit/>
          </a:bodyPr>
          <a:lstStyle/>
          <a:p>
            <a:pPr algn="just"/>
            <a:r>
              <a:rPr lang="da-DK" sz="1600"/>
              <a:t>Web Visit Spot er beregnet til interaktion mellem personer, som deltager i e-læringsprogrammet, uddannede og ikke-uddannede omsorgspersoner samt akademikere, som er interesserede i Sikre Forflytninger og ønsker kontakt med andre, så de kan dele erfaringer, praktiske fremgangsmåder og ideer og dermed lette læringsprocessen. Det er et integreret element i denne interaktive håndbog. Hovedformålet med Web Visit Spot er at gøre peer to peer-læringsprocessen nemmere. </a:t>
            </a:r>
          </a:p>
          <a:p>
            <a:pPr algn="just"/>
            <a:r>
              <a:rPr lang="da-DK" sz="1600"/>
              <a:t>Skriv gerne dine input, ideer og spørgsmål, så du kan sparre med andre!</a:t>
            </a:r>
          </a:p>
        </p:txBody>
      </p:sp>
    </p:spTree>
    <p:extLst>
      <p:ext uri="{BB962C8B-B14F-4D97-AF65-F5344CB8AC3E}">
        <p14:creationId xmlns:p14="http://schemas.microsoft.com/office/powerpoint/2010/main" val="1092891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73934" y="1195425"/>
            <a:ext cx="6512666" cy="628377"/>
          </a:xfrm>
          <a:prstGeom prst="rect">
            <a:avLst/>
          </a:prstGeom>
        </p:spPr>
        <p:txBody>
          <a:bodyPr vert="horz" wrap="square" lIns="0" tIns="12700" rIns="0" bIns="0" rtlCol="0">
            <a:spAutoFit/>
          </a:bodyPr>
          <a:lstStyle/>
          <a:p>
            <a:pPr marL="12700">
              <a:lnSpc>
                <a:spcPct val="100000"/>
              </a:lnSpc>
              <a:spcBef>
                <a:spcPts val="100"/>
              </a:spcBef>
            </a:pPr>
            <a:r>
              <a:rPr lang="da-DK" sz="4000"/>
              <a:t>Appendiks</a:t>
            </a:r>
          </a:p>
        </p:txBody>
      </p:sp>
      <p:sp>
        <p:nvSpPr>
          <p:cNvPr id="6" name="object 6"/>
          <p:cNvSpPr/>
          <p:nvPr/>
        </p:nvSpPr>
        <p:spPr>
          <a:xfrm>
            <a:off x="381001" y="2286000"/>
            <a:ext cx="6781799" cy="6019800"/>
          </a:xfrm>
          <a:custGeom>
            <a:avLst/>
            <a:gdLst/>
            <a:ahLst/>
            <a:cxnLst/>
            <a:rect l="l" t="t" r="r" b="b"/>
            <a:pathLst>
              <a:path w="3914775" h="4513580">
                <a:moveTo>
                  <a:pt x="0" y="4513580"/>
                </a:moveTo>
                <a:lnTo>
                  <a:pt x="3914648" y="4513580"/>
                </a:lnTo>
                <a:lnTo>
                  <a:pt x="3914648" y="0"/>
                </a:lnTo>
                <a:lnTo>
                  <a:pt x="0" y="0"/>
                </a:lnTo>
                <a:lnTo>
                  <a:pt x="0" y="4513580"/>
                </a:lnTo>
                <a:close/>
              </a:path>
            </a:pathLst>
          </a:custGeom>
          <a:solidFill>
            <a:srgbClr val="B93E6F">
              <a:alpha val="9999"/>
            </a:srgbClr>
          </a:solidFill>
          <a:effectLst>
            <a:outerShdw blurRad="50800" dist="38100" dir="18900000" algn="bl" rotWithShape="0">
              <a:prstClr val="black">
                <a:alpha val="40000"/>
              </a:prstClr>
            </a:outerShdw>
          </a:effectLst>
        </p:spPr>
        <p:txBody>
          <a:bodyPr wrap="square" lIns="0" tIns="0" rIns="0" bIns="0" rtlCol="0"/>
          <a:lstStyle/>
          <a:p>
            <a:endParaRPr/>
          </a:p>
        </p:txBody>
      </p:sp>
      <p:sp>
        <p:nvSpPr>
          <p:cNvPr id="8" name="object 8"/>
          <p:cNvSpPr txBox="1"/>
          <p:nvPr/>
        </p:nvSpPr>
        <p:spPr>
          <a:xfrm>
            <a:off x="609600" y="2667000"/>
            <a:ext cx="6553200" cy="9246121"/>
          </a:xfrm>
          <a:prstGeom prst="rect">
            <a:avLst/>
          </a:prstGeom>
        </p:spPr>
        <p:txBody>
          <a:bodyPr vert="horz" wrap="square" lIns="0" tIns="12700" rIns="0" bIns="0" rtlCol="0" anchor="t">
            <a:spAutoFit/>
          </a:bodyPr>
          <a:lstStyle/>
          <a:p>
            <a:r>
              <a:rPr lang="da-DK" sz="1200" b="1"/>
              <a:t>Modeller til peer-læring</a:t>
            </a:r>
          </a:p>
          <a:p>
            <a:endParaRPr lang="da-DK" sz="1200"/>
          </a:p>
          <a:p>
            <a:r>
              <a:rPr lang="da-DK" sz="1200"/>
              <a:t>Der er </a:t>
            </a:r>
            <a:r>
              <a:rPr lang="da-DK" sz="1200" b="1" i="1" u="sng"/>
              <a:t>ti forskellige modeller til peer-læring </a:t>
            </a:r>
            <a:r>
              <a:rPr lang="da-DK" sz="1200"/>
              <a:t>(Griffiths, </a:t>
            </a:r>
            <a:r>
              <a:rPr lang="da-DK" sz="1200" err="1"/>
              <a:t>Housten</a:t>
            </a:r>
            <a:r>
              <a:rPr lang="da-DK" sz="1200"/>
              <a:t> &amp; </a:t>
            </a:r>
            <a:r>
              <a:rPr lang="da-DK" sz="1200" err="1"/>
              <a:t>Lazenbatt</a:t>
            </a:r>
            <a:r>
              <a:rPr lang="da-DK" sz="1200"/>
              <a:t>, 1995):</a:t>
            </a:r>
            <a:endParaRPr lang="da-DK" sz="1200">
              <a:cs typeface="Calibri"/>
            </a:endParaRPr>
          </a:p>
          <a:p>
            <a:endParaRPr lang="hr-HR" sz="1200"/>
          </a:p>
          <a:p>
            <a:pPr lvl="0"/>
            <a:r>
              <a:rPr lang="da-DK" sz="1200"/>
              <a:t>1. </a:t>
            </a:r>
            <a:r>
              <a:rPr lang="da-DK" sz="1200" err="1"/>
              <a:t>Proctor</a:t>
            </a:r>
            <a:r>
              <a:rPr lang="da-DK" sz="1200"/>
              <a:t>-modellen – erfarne elever underviser mindre erfarne elever</a:t>
            </a:r>
            <a:endParaRPr lang="da-DK" sz="1200">
              <a:cs typeface="Calibri"/>
            </a:endParaRPr>
          </a:p>
          <a:p>
            <a:pPr lvl="0"/>
            <a:r>
              <a:rPr lang="da-DK" sz="1200"/>
              <a:t>2. Læringsceller – elever på samme niveau samarbejder om at hjælpe hinanden med undervisningens indhold og personlige problemstillinger</a:t>
            </a:r>
            <a:endParaRPr lang="da-DK" sz="1200">
              <a:cs typeface="Calibri"/>
            </a:endParaRPr>
          </a:p>
          <a:p>
            <a:pPr lvl="0"/>
            <a:r>
              <a:rPr lang="da-DK" sz="1200"/>
              <a:t>3. Diskussionsseminarer</a:t>
            </a:r>
            <a:endParaRPr lang="da-DK" sz="1200">
              <a:cs typeface="Calibri"/>
            </a:endParaRPr>
          </a:p>
          <a:p>
            <a:pPr lvl="0"/>
            <a:r>
              <a:rPr lang="da-DK" sz="1200"/>
              <a:t>4. Private studiegrupper</a:t>
            </a:r>
            <a:endParaRPr lang="da-DK" sz="1200">
              <a:cs typeface="Calibri"/>
            </a:endParaRPr>
          </a:p>
          <a:p>
            <a:r>
              <a:rPr lang="da-DK" sz="1200"/>
              <a:t>5. Mentorordning privat</a:t>
            </a:r>
            <a:endParaRPr lang="da-DK" sz="1200">
              <a:cs typeface="Calibri"/>
            </a:endParaRPr>
          </a:p>
          <a:p>
            <a:pPr lvl="0"/>
            <a:r>
              <a:rPr lang="da-DK" sz="1200"/>
              <a:t>6. Peer-vurderingsskemaer</a:t>
            </a:r>
            <a:endParaRPr lang="da-DK" sz="1200">
              <a:cs typeface="Calibri"/>
            </a:endParaRPr>
          </a:p>
          <a:p>
            <a:pPr lvl="0"/>
            <a:r>
              <a:rPr lang="da-DK" sz="1200"/>
              <a:t>7. Samarbejdsprojekt eller laboratoriearbejde</a:t>
            </a:r>
            <a:endParaRPr lang="da-DK" sz="1200">
              <a:cs typeface="Calibri"/>
            </a:endParaRPr>
          </a:p>
          <a:p>
            <a:pPr lvl="0"/>
            <a:r>
              <a:rPr lang="da-DK" sz="1200"/>
              <a:t>8. Projekter i grupper af forskellig størrelse</a:t>
            </a:r>
            <a:endParaRPr lang="da-DK" sz="1200">
              <a:cs typeface="Calibri"/>
            </a:endParaRPr>
          </a:p>
          <a:p>
            <a:pPr lvl="0"/>
            <a:r>
              <a:rPr lang="da-DK" sz="1200"/>
              <a:t>9. Mentorordning på arbejdspladsen</a:t>
            </a:r>
            <a:endParaRPr lang="da-DK" sz="1200">
              <a:cs typeface="Calibri"/>
            </a:endParaRPr>
          </a:p>
          <a:p>
            <a:r>
              <a:rPr lang="da-DK" sz="1200"/>
              <a:t>10. Samfundsaktiviteter.</a:t>
            </a:r>
            <a:endParaRPr lang="da-DK" sz="1200">
              <a:cs typeface="Calibri"/>
            </a:endParaRPr>
          </a:p>
          <a:p>
            <a:endParaRPr lang="hr-HR" sz="1200"/>
          </a:p>
          <a:p>
            <a:r>
              <a:rPr lang="da-DK" sz="1200" b="1"/>
              <a:t>Principper for peer-læring</a:t>
            </a:r>
            <a:endParaRPr lang="da-DK" sz="1200" b="1">
              <a:cs typeface="Calibri"/>
            </a:endParaRPr>
          </a:p>
          <a:p>
            <a:endParaRPr lang="da-DK" sz="1200"/>
          </a:p>
          <a:p>
            <a:r>
              <a:rPr lang="da-DK" sz="1200"/>
              <a:t>Der er </a:t>
            </a:r>
            <a:r>
              <a:rPr lang="da-DK" sz="1200" b="1" i="1" u="sng"/>
              <a:t>otte principper for peer-læring </a:t>
            </a:r>
            <a:r>
              <a:rPr lang="da-DK" sz="1200"/>
              <a:t>(</a:t>
            </a:r>
            <a:r>
              <a:rPr lang="da-DK" sz="1200" err="1"/>
              <a:t>Arendale</a:t>
            </a:r>
            <a:r>
              <a:rPr lang="da-DK" sz="1200"/>
              <a:t> &amp; Lilly, 2014):</a:t>
            </a:r>
            <a:endParaRPr lang="da-DK" sz="1200">
              <a:cs typeface="Calibri"/>
            </a:endParaRPr>
          </a:p>
          <a:p>
            <a:endParaRPr lang="da-DK" sz="1200"/>
          </a:p>
          <a:p>
            <a:pPr lvl="0"/>
            <a:r>
              <a:rPr lang="da-DK" sz="1200"/>
              <a:t>1. Undervisningsteori som vejledning til valg af effektive læringsaktiviteter</a:t>
            </a:r>
            <a:endParaRPr lang="da-DK" sz="1200">
              <a:cs typeface="Calibri"/>
            </a:endParaRPr>
          </a:p>
          <a:p>
            <a:pPr lvl="0"/>
            <a:r>
              <a:rPr lang="da-DK" sz="1200"/>
              <a:t>2. Multikulturelle kompetencer er en indlært og værdsat proces, der forbedrer læringsmiljøet</a:t>
            </a:r>
            <a:endParaRPr lang="da-DK" sz="1200">
              <a:cs typeface="Calibri"/>
            </a:endParaRPr>
          </a:p>
          <a:p>
            <a:pPr lvl="0"/>
            <a:r>
              <a:rPr lang="da-DK" sz="1200"/>
              <a:t>3. Peer-læringssessioner er udformet med specifikke læringsmål for øje</a:t>
            </a:r>
            <a:endParaRPr lang="da-DK" sz="1200">
              <a:cs typeface="Calibri"/>
            </a:endParaRPr>
          </a:p>
          <a:p>
            <a:r>
              <a:rPr lang="da-DK" sz="1200"/>
              <a:t>4. Aktiviteter varierer alt efter de læringsopgaver, der er tilknyttet emnet </a:t>
            </a:r>
            <a:endParaRPr lang="da-DK" sz="1200">
              <a:cs typeface="Calibri"/>
            </a:endParaRPr>
          </a:p>
          <a:p>
            <a:pPr lvl="0"/>
            <a:r>
              <a:rPr lang="da-DK" sz="1200"/>
              <a:t>5. Sessioner er muligheder for at udarbejde modeller, dele og øve sig på produktiv læringsadfærd</a:t>
            </a:r>
            <a:endParaRPr lang="da-DK" sz="1200">
              <a:cs typeface="Calibri"/>
            </a:endParaRPr>
          </a:p>
          <a:p>
            <a:pPr lvl="0"/>
            <a:r>
              <a:rPr lang="da-DK" sz="1200"/>
              <a:t>6. Deltagerne er aktivt involveret med undervisningsmaterialet og med hinanden</a:t>
            </a:r>
            <a:endParaRPr lang="da-DK" sz="1200">
              <a:cs typeface="Calibri"/>
            </a:endParaRPr>
          </a:p>
          <a:p>
            <a:pPr lvl="0"/>
            <a:r>
              <a:rPr lang="da-DK" sz="1200"/>
              <a:t>7. Eleverne udvikler bedre kompetencer til at styre deres læring</a:t>
            </a:r>
            <a:endParaRPr lang="da-DK" sz="1200">
              <a:cs typeface="Calibri"/>
            </a:endParaRPr>
          </a:p>
          <a:p>
            <a:pPr lvl="0"/>
            <a:r>
              <a:rPr lang="da-DK" sz="1200"/>
              <a:t>8. Autoritet og ejerskab over sessionen skifter fra facilitator til deltagere, i takt med at den akademiske plan skrider frem</a:t>
            </a:r>
            <a:endParaRPr lang="da-DK" sz="1200">
              <a:cs typeface="Calibri"/>
            </a:endParaRPr>
          </a:p>
          <a:p>
            <a:endParaRPr lang="hr-HR" sz="1200" b="1"/>
          </a:p>
          <a:p>
            <a:endParaRPr lang="hr-HR" sz="1200" b="1"/>
          </a:p>
          <a:p>
            <a:endParaRPr lang="hr-HR" sz="1200"/>
          </a:p>
          <a:p>
            <a:endParaRPr lang="hr-HR" sz="1200"/>
          </a:p>
          <a:p>
            <a:endParaRPr lang="hr-HR" sz="1200"/>
          </a:p>
          <a:p>
            <a:endParaRPr lang="hr-HR" sz="1200"/>
          </a:p>
          <a:p>
            <a:endParaRPr lang="hr-HR" sz="1200"/>
          </a:p>
          <a:p>
            <a:endParaRPr lang="hr-HR" sz="1200"/>
          </a:p>
          <a:p>
            <a:endParaRPr lang="hr-HR" sz="1200"/>
          </a:p>
          <a:p>
            <a:endParaRPr lang="hr-HR" sz="1200"/>
          </a:p>
          <a:p>
            <a:endParaRPr lang="hr-HR" sz="1200"/>
          </a:p>
          <a:p>
            <a:endParaRPr lang="hr-HR" sz="1200"/>
          </a:p>
          <a:p>
            <a:endParaRPr lang="hr-HR" sz="1200"/>
          </a:p>
          <a:p>
            <a:endParaRPr lang="hr-HR" sz="1200"/>
          </a:p>
          <a:p>
            <a:endParaRPr lang="hr-HR" sz="1200"/>
          </a:p>
          <a:p>
            <a:endParaRPr lang="hr-HR" sz="1200"/>
          </a:p>
          <a:p>
            <a:endParaRPr lang="hr-HR" sz="1200"/>
          </a:p>
          <a:p>
            <a:endParaRPr lang="hr-HR" sz="1200">
              <a:latin typeface="Roboto"/>
              <a:cs typeface="Roboto"/>
            </a:endParaRPr>
          </a:p>
          <a:p>
            <a:endParaRPr lang="hr-HR" sz="1200">
              <a:latin typeface="Roboto"/>
              <a:cs typeface="Roboto"/>
            </a:endParaRPr>
          </a:p>
          <a:p>
            <a:endParaRPr lang="hr-HR" sz="1200">
              <a:latin typeface="Roboto"/>
              <a:cs typeface="Roboto"/>
            </a:endParaRPr>
          </a:p>
          <a:p>
            <a:endParaRPr sz="1200">
              <a:latin typeface="Roboto"/>
              <a:cs typeface="Roboto"/>
            </a:endParaRPr>
          </a:p>
        </p:txBody>
      </p:sp>
      <p:sp>
        <p:nvSpPr>
          <p:cNvPr id="2" name="Slide Number Placeholder 1"/>
          <p:cNvSpPr>
            <a:spLocks noGrp="1"/>
          </p:cNvSpPr>
          <p:nvPr>
            <p:ph type="sldNum" sz="quarter" idx="7"/>
          </p:nvPr>
        </p:nvSpPr>
        <p:spPr/>
        <p:txBody>
          <a:bodyPr/>
          <a:lstStyle/>
          <a:p>
            <a:fld id="{B6F15528-21DE-4FAA-801E-634DDDAF4B2B}" type="slidenum">
              <a:rPr lang="en-GB" smtClean="0"/>
              <a:t>35</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2884169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73934" y="1195425"/>
            <a:ext cx="6512666" cy="628377"/>
          </a:xfrm>
          <a:prstGeom prst="rect">
            <a:avLst/>
          </a:prstGeom>
        </p:spPr>
        <p:txBody>
          <a:bodyPr vert="horz" wrap="square" lIns="0" tIns="12700" rIns="0" bIns="0" rtlCol="0">
            <a:spAutoFit/>
          </a:bodyPr>
          <a:lstStyle/>
          <a:p>
            <a:pPr marL="12700">
              <a:lnSpc>
                <a:spcPct val="100000"/>
              </a:lnSpc>
              <a:spcBef>
                <a:spcPts val="100"/>
              </a:spcBef>
            </a:pPr>
            <a:r>
              <a:rPr lang="da-DK" sz="4000"/>
              <a:t>Appendiks</a:t>
            </a:r>
          </a:p>
        </p:txBody>
      </p:sp>
      <p:sp>
        <p:nvSpPr>
          <p:cNvPr id="8" name="object 8"/>
          <p:cNvSpPr txBox="1"/>
          <p:nvPr/>
        </p:nvSpPr>
        <p:spPr>
          <a:xfrm>
            <a:off x="609600" y="2323282"/>
            <a:ext cx="6553200" cy="6845464"/>
          </a:xfrm>
          <a:prstGeom prst="rect">
            <a:avLst/>
          </a:prstGeom>
        </p:spPr>
        <p:txBody>
          <a:bodyPr vert="horz" wrap="square" lIns="0" tIns="12700" rIns="0" bIns="0" rtlCol="0">
            <a:spAutoFit/>
          </a:bodyPr>
          <a:lstStyle/>
          <a:p>
            <a:r>
              <a:rPr lang="da-DK" sz="1200" b="1"/>
              <a:t>HVORDAN FACILITERES IMPLEMENTERING AF OTTE PRINCIPPER OM PEER-LÆRING?</a:t>
            </a:r>
          </a:p>
          <a:p>
            <a:endParaRPr lang="hr-HR" sz="1200" b="1"/>
          </a:p>
          <a:p>
            <a:r>
              <a:rPr lang="da-DK" sz="1200"/>
              <a:t> </a:t>
            </a:r>
          </a:p>
          <a:p>
            <a:r>
              <a:rPr lang="da-DK" sz="1200" b="1"/>
              <a:t>Princip 1: </a:t>
            </a:r>
            <a:r>
              <a:rPr lang="da-DK" sz="1200" b="1" i="1"/>
              <a:t>Undervisningsteori som vejledning til valg af effektive læringsaktiviteter</a:t>
            </a:r>
          </a:p>
          <a:p>
            <a:endParaRPr lang="hr-HR" sz="1200" b="1" i="1"/>
          </a:p>
          <a:p>
            <a:r>
              <a:rPr lang="da-DK" sz="1200"/>
              <a:t>	– Valg af aktiviteter skal være dem, der er bedst egnet til at lære indholdet</a:t>
            </a:r>
          </a:p>
          <a:p>
            <a:r>
              <a:rPr lang="da-DK" sz="1200"/>
              <a:t>	– Effektive domæner og social læring er lige så vigtig som det kognitive domæne</a:t>
            </a:r>
          </a:p>
          <a:p>
            <a:r>
              <a:rPr lang="da-DK" sz="1200"/>
              <a:t>	– En vigtig del af ekspertlæring er metakognition</a:t>
            </a:r>
          </a:p>
          <a:p>
            <a:endParaRPr lang="hr-HR" sz="1200"/>
          </a:p>
          <a:p>
            <a:r>
              <a:rPr lang="da-DK" sz="1200" b="1"/>
              <a:t>Princip 2: </a:t>
            </a:r>
            <a:r>
              <a:rPr lang="da-DK" sz="1200" b="1" i="1"/>
              <a:t>Multikulturelle kompetencer er en indlært og værdifuld proces, der forbedrer læringsmiljøet</a:t>
            </a:r>
          </a:p>
          <a:p>
            <a:endParaRPr lang="hr-HR" sz="1200"/>
          </a:p>
          <a:p>
            <a:pPr lvl="0"/>
            <a:r>
              <a:rPr lang="da-DK" sz="1200"/>
              <a:t>	– Kultur findes som et sæt overlappende og nogle gange modstridende identiteter</a:t>
            </a:r>
          </a:p>
          <a:p>
            <a:pPr lvl="0"/>
            <a:r>
              <a:rPr lang="da-DK" sz="1200"/>
              <a:t>	– At lytte aktivt bør bruges til at fornemme den indvirkning, kultur har på kommunikation</a:t>
            </a:r>
          </a:p>
          <a:p>
            <a:pPr lvl="0"/>
            <a:r>
              <a:rPr lang="da-DK" sz="1200"/>
              <a:t>	– Der bør bruges en lang række kultursensitive aktiviteter</a:t>
            </a:r>
          </a:p>
          <a:p>
            <a:endParaRPr lang="hr-HR" sz="1200" b="1"/>
          </a:p>
          <a:p>
            <a:r>
              <a:rPr lang="da-DK" sz="1200" b="1"/>
              <a:t>Princip 3: </a:t>
            </a:r>
            <a:r>
              <a:rPr lang="da-DK" sz="1200" b="1" i="1"/>
              <a:t>Peer-læringssessioner er udformet med specifikke læringsmål for øje</a:t>
            </a:r>
          </a:p>
          <a:p>
            <a:endParaRPr lang="hr-HR" sz="1200"/>
          </a:p>
          <a:p>
            <a:r>
              <a:rPr lang="da-DK" sz="1200"/>
              <a:t>	– Vælg aktiviteter, der er baseret på målene for sessionen</a:t>
            </a:r>
          </a:p>
          <a:p>
            <a:r>
              <a:rPr lang="da-DK" sz="1200"/>
              <a:t>	– Sværhedsgraden bør tilpasses indholdet</a:t>
            </a:r>
          </a:p>
          <a:p>
            <a:r>
              <a:rPr lang="da-DK" sz="1200"/>
              <a:t>	– Læringsplaner bør være fleksible</a:t>
            </a:r>
          </a:p>
          <a:p>
            <a:r>
              <a:rPr lang="da-DK" sz="1200"/>
              <a:t>	– Brug af uformelle vurderinger til at måle elevlæringen</a:t>
            </a:r>
          </a:p>
          <a:p>
            <a:r>
              <a:rPr lang="da-DK" sz="1200"/>
              <a:t>	– Refleksion over tidligere sessioner</a:t>
            </a:r>
          </a:p>
          <a:p>
            <a:endParaRPr lang="hr-HR" sz="1200"/>
          </a:p>
          <a:p>
            <a:r>
              <a:rPr lang="da-DK" sz="1200" b="1"/>
              <a:t>Princip 4: </a:t>
            </a:r>
            <a:r>
              <a:rPr lang="da-DK" sz="1200" b="1" i="1"/>
              <a:t>Aktiviteter varierer alt efter de læringsopgaver, der er tilknyttet emnet </a:t>
            </a:r>
          </a:p>
          <a:p>
            <a:endParaRPr lang="hr-HR" sz="1200"/>
          </a:p>
          <a:p>
            <a:pPr lvl="0"/>
            <a:r>
              <a:rPr lang="da-DK" sz="1200"/>
              <a:t>	– Sessioner afvikles forskelligt afhængigt af indholdet</a:t>
            </a:r>
          </a:p>
          <a:p>
            <a:pPr lvl="0"/>
            <a:r>
              <a:rPr lang="da-DK" sz="1200"/>
              <a:t>	– Valg af forskellige aktiviteter som problemløsning, anvendelse af begreber, </a:t>
            </a:r>
            <a:br>
              <a:rPr lang="da-DK" sz="1200"/>
            </a:br>
            <a:r>
              <a:rPr lang="da-DK" sz="1200"/>
              <a:t>	analyse af demonstrationstekster</a:t>
            </a:r>
          </a:p>
          <a:p>
            <a:endParaRPr lang="hr-HR" sz="1200"/>
          </a:p>
          <a:p>
            <a:endParaRPr lang="hr-HR" sz="1200"/>
          </a:p>
          <a:p>
            <a:r>
              <a:rPr lang="da-DK" sz="1200" b="1"/>
              <a:t>Princip 5: </a:t>
            </a:r>
            <a:r>
              <a:rPr lang="da-DK" sz="1200" b="1" i="1"/>
              <a:t>Sessioner er muligheder for at udarbejde modeller, dele og øve sig på produktiv læringsadfærd</a:t>
            </a:r>
          </a:p>
          <a:p>
            <a:endParaRPr lang="hr-HR" sz="1200" b="1"/>
          </a:p>
          <a:p>
            <a:pPr lvl="0"/>
            <a:r>
              <a:rPr lang="da-DK" sz="1200"/>
              <a:t>	– Brug af personlig erfaring til forudgående planlægning af læringsstrategier</a:t>
            </a:r>
          </a:p>
          <a:p>
            <a:pPr lvl="0"/>
            <a:r>
              <a:rPr lang="da-DK" sz="1200"/>
              <a:t>	– Opmærksomhed på "undervisningsegnede øjeblikke", hvor læringsstrategier kan</a:t>
            </a:r>
            <a:br>
              <a:rPr lang="da-DK" sz="1200"/>
            </a:br>
            <a:r>
              <a:rPr lang="da-DK" sz="1200"/>
              <a:t>	demonstreres og anvendes</a:t>
            </a:r>
          </a:p>
          <a:p>
            <a:pPr lvl="0"/>
            <a:r>
              <a:rPr lang="da-DK" sz="1200"/>
              <a:t>	– Indførelse af muligheder for, at elever kan øve sig og foretage deling</a:t>
            </a:r>
          </a:p>
        </p:txBody>
      </p:sp>
      <p:sp>
        <p:nvSpPr>
          <p:cNvPr id="2" name="Slide Number Placeholder 1"/>
          <p:cNvSpPr>
            <a:spLocks noGrp="1"/>
          </p:cNvSpPr>
          <p:nvPr>
            <p:ph type="sldNum" sz="quarter" idx="7"/>
          </p:nvPr>
        </p:nvSpPr>
        <p:spPr/>
        <p:txBody>
          <a:bodyPr/>
          <a:lstStyle/>
          <a:p>
            <a:fld id="{B6F15528-21DE-4FAA-801E-634DDDAF4B2B}" type="slidenum">
              <a:rPr lang="en-GB" smtClean="0"/>
              <a:t>36</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2117431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a:extLst>
              <a:ext uri="{FF2B5EF4-FFF2-40B4-BE49-F238E27FC236}">
                <a16:creationId xmlns:a16="http://schemas.microsoft.com/office/drawing/2014/main" id="{F3878489-EBDB-486D-9728-4D60A8426A51}"/>
              </a:ext>
            </a:extLst>
          </p:cNvPr>
          <p:cNvSpPr/>
          <p:nvPr/>
        </p:nvSpPr>
        <p:spPr>
          <a:xfrm>
            <a:off x="381001" y="6324600"/>
            <a:ext cx="6781799" cy="2362200"/>
          </a:xfrm>
          <a:custGeom>
            <a:avLst/>
            <a:gdLst/>
            <a:ahLst/>
            <a:cxnLst/>
            <a:rect l="l" t="t" r="r" b="b"/>
            <a:pathLst>
              <a:path w="3914775" h="4513580">
                <a:moveTo>
                  <a:pt x="0" y="4513580"/>
                </a:moveTo>
                <a:lnTo>
                  <a:pt x="3914648" y="4513580"/>
                </a:lnTo>
                <a:lnTo>
                  <a:pt x="3914648" y="0"/>
                </a:lnTo>
                <a:lnTo>
                  <a:pt x="0" y="0"/>
                </a:lnTo>
                <a:lnTo>
                  <a:pt x="0" y="4513580"/>
                </a:lnTo>
                <a:close/>
              </a:path>
            </a:pathLst>
          </a:custGeom>
          <a:solidFill>
            <a:srgbClr val="B93E6F">
              <a:alpha val="9999"/>
            </a:srgbClr>
          </a:solidFill>
          <a:effectLst>
            <a:outerShdw blurRad="50800" dist="38100" dir="18900000" algn="bl" rotWithShape="0">
              <a:prstClr val="black">
                <a:alpha val="40000"/>
              </a:prstClr>
            </a:outerShdw>
          </a:effectLst>
        </p:spPr>
        <p:txBody>
          <a:bodyPr wrap="square" lIns="0" tIns="0" rIns="0" bIns="0" rtlCol="0"/>
          <a:lstStyle/>
          <a:p>
            <a:endParaRPr/>
          </a:p>
        </p:txBody>
      </p:sp>
      <p:sp>
        <p:nvSpPr>
          <p:cNvPr id="5" name="object 5"/>
          <p:cNvSpPr txBox="1">
            <a:spLocks noGrp="1"/>
          </p:cNvSpPr>
          <p:nvPr>
            <p:ph type="title"/>
          </p:nvPr>
        </p:nvSpPr>
        <p:spPr>
          <a:xfrm>
            <a:off x="573934" y="1195425"/>
            <a:ext cx="6512666" cy="628377"/>
          </a:xfrm>
          <a:prstGeom prst="rect">
            <a:avLst/>
          </a:prstGeom>
        </p:spPr>
        <p:txBody>
          <a:bodyPr vert="horz" wrap="square" lIns="0" tIns="12700" rIns="0" bIns="0" rtlCol="0">
            <a:spAutoFit/>
          </a:bodyPr>
          <a:lstStyle/>
          <a:p>
            <a:pPr marL="12700">
              <a:lnSpc>
                <a:spcPct val="100000"/>
              </a:lnSpc>
              <a:spcBef>
                <a:spcPts val="100"/>
              </a:spcBef>
            </a:pPr>
            <a:r>
              <a:rPr lang="da-DK" sz="4000"/>
              <a:t>Appendiks</a:t>
            </a:r>
          </a:p>
        </p:txBody>
      </p:sp>
      <p:sp>
        <p:nvSpPr>
          <p:cNvPr id="8" name="object 8"/>
          <p:cNvSpPr txBox="1"/>
          <p:nvPr/>
        </p:nvSpPr>
        <p:spPr>
          <a:xfrm>
            <a:off x="609600" y="2323282"/>
            <a:ext cx="6553200" cy="6660798"/>
          </a:xfrm>
          <a:prstGeom prst="rect">
            <a:avLst/>
          </a:prstGeom>
        </p:spPr>
        <p:txBody>
          <a:bodyPr vert="horz" wrap="square" lIns="0" tIns="12700" rIns="0" bIns="0" rtlCol="0" anchor="t">
            <a:spAutoFit/>
          </a:bodyPr>
          <a:lstStyle/>
          <a:p>
            <a:r>
              <a:rPr lang="da-DK" sz="1200" b="1"/>
              <a:t>Princip 6: </a:t>
            </a:r>
            <a:r>
              <a:rPr lang="da-DK" sz="1200" b="1" i="1"/>
              <a:t>Deltagerne er aktivt involveret i undervisningsmaterialet og med hinanden</a:t>
            </a:r>
          </a:p>
          <a:p>
            <a:endParaRPr lang="hr-HR" sz="1200" b="1" i="1"/>
          </a:p>
          <a:p>
            <a:pPr lvl="0"/>
            <a:r>
              <a:rPr lang="da-DK" sz="1200"/>
              <a:t>	– Brug af samarbejdsbaserede læringsaktiviteter, hvor eleverne arbejder sammen</a:t>
            </a:r>
            <a:endParaRPr lang="da-DK" sz="1200">
              <a:cs typeface="Calibri"/>
            </a:endParaRPr>
          </a:p>
          <a:p>
            <a:r>
              <a:rPr lang="da-DK" sz="1200"/>
              <a:t>	– Aktiv observation af eleverne </a:t>
            </a:r>
          </a:p>
          <a:p>
            <a:r>
              <a:rPr lang="da-DK" sz="1200"/>
              <a:t>	– Overvågning af fremskridt inden for små grupper</a:t>
            </a:r>
            <a:endParaRPr lang="da-DK" sz="1200">
              <a:cs typeface="Calibri"/>
            </a:endParaRPr>
          </a:p>
          <a:p>
            <a:endParaRPr lang="da-DK" sz="1200" b="1" i="1"/>
          </a:p>
          <a:p>
            <a:r>
              <a:rPr lang="da-DK" sz="1200" b="1" i="1"/>
              <a:t>Princip 7: Eleverne udvikler bedre kompetencer til at styre deres læring</a:t>
            </a:r>
            <a:endParaRPr lang="da-DK" sz="1200" b="1" i="1">
              <a:cs typeface="Calibri"/>
            </a:endParaRPr>
          </a:p>
          <a:p>
            <a:endParaRPr lang="hr-HR" sz="1200" b="1" i="1"/>
          </a:p>
          <a:p>
            <a:pPr lvl="0"/>
            <a:r>
              <a:rPr lang="da-DK" sz="1200"/>
              <a:t>	– Bed eleverne om at reflektere over deres eksamener og vurdere hinanden</a:t>
            </a:r>
            <a:endParaRPr lang="da-DK" sz="1200">
              <a:cs typeface="Calibri"/>
            </a:endParaRPr>
          </a:p>
          <a:p>
            <a:r>
              <a:rPr lang="da-DK" sz="1200"/>
              <a:t>	– Søgning efter fejlmønstre </a:t>
            </a:r>
            <a:endParaRPr lang="da-DK" sz="1200">
              <a:cs typeface="Calibri"/>
            </a:endParaRPr>
          </a:p>
          <a:p>
            <a:r>
              <a:rPr lang="da-DK" sz="1200"/>
              <a:t>	– Påvis evner til egenkontrol </a:t>
            </a:r>
            <a:endParaRPr lang="da-DK" sz="1200">
              <a:cs typeface="Calibri"/>
            </a:endParaRPr>
          </a:p>
          <a:p>
            <a:endParaRPr lang="da-DK" sz="1200"/>
          </a:p>
          <a:p>
            <a:r>
              <a:rPr lang="da-DK" sz="1200" b="1"/>
              <a:t>Princip 8: </a:t>
            </a:r>
            <a:r>
              <a:rPr lang="da-DK" sz="1200" b="1" i="1"/>
              <a:t>Autoritet og ejerskab over sessionen skifter fra facilitator til deltagere, i takt med at den akademiske plan skrider frem</a:t>
            </a:r>
            <a:endParaRPr lang="da-DK" sz="1200" b="1" i="1">
              <a:cs typeface="Calibri"/>
            </a:endParaRPr>
          </a:p>
          <a:p>
            <a:endParaRPr lang="hr-HR" sz="1200" b="1" i="1"/>
          </a:p>
          <a:p>
            <a:pPr lvl="0"/>
            <a:r>
              <a:rPr lang="da-DK" sz="1200"/>
              <a:t>	– Brug spørgsmål til at tilskynde til elevlæring</a:t>
            </a:r>
            <a:endParaRPr lang="da-DK" sz="1200">
              <a:cs typeface="Calibri"/>
            </a:endParaRPr>
          </a:p>
          <a:p>
            <a:pPr lvl="0"/>
            <a:r>
              <a:rPr lang="da-DK" sz="1200"/>
              <a:t>	– Gør elevernes afhængighed af underviseren mindre</a:t>
            </a:r>
            <a:endParaRPr lang="da-DK" sz="1200">
              <a:cs typeface="Calibri"/>
            </a:endParaRPr>
          </a:p>
          <a:p>
            <a:pPr lvl="0"/>
            <a:r>
              <a:rPr lang="da-DK" sz="1200"/>
              <a:t>	– Fastlæg rutiner, der dirigerer elever mod hinanden</a:t>
            </a:r>
            <a:endParaRPr lang="da-DK" sz="1200">
              <a:cs typeface="Calibri"/>
            </a:endParaRPr>
          </a:p>
          <a:p>
            <a:pPr lvl="0"/>
            <a:r>
              <a:rPr lang="da-DK" sz="1200"/>
              <a:t>	– Observer elever, der deler deres viden uden forudgående anvisning</a:t>
            </a:r>
            <a:endParaRPr lang="da-DK" sz="1200">
              <a:cs typeface="Calibri"/>
            </a:endParaRPr>
          </a:p>
          <a:p>
            <a:pPr lvl="0"/>
            <a:endParaRPr lang="hr-HR" sz="1200"/>
          </a:p>
          <a:p>
            <a:pPr lvl="0"/>
            <a:endParaRPr lang="hr-HR" sz="1200"/>
          </a:p>
          <a:p>
            <a:pPr lvl="0"/>
            <a:endParaRPr lang="hr-HR" sz="1200"/>
          </a:p>
          <a:p>
            <a:pPr lvl="0"/>
            <a:endParaRPr lang="hr-HR" sz="1200"/>
          </a:p>
          <a:p>
            <a:r>
              <a:rPr lang="da-DK" sz="1200" b="1"/>
              <a:t>SPØRGSMÅL TIL SELVREFLEKSION</a:t>
            </a:r>
            <a:endParaRPr lang="da-DK" sz="1200" b="1">
              <a:cs typeface="Calibri"/>
            </a:endParaRPr>
          </a:p>
          <a:p>
            <a:endParaRPr lang="hr-HR" sz="1200"/>
          </a:p>
          <a:p>
            <a:r>
              <a:rPr lang="da-DK" sz="1200"/>
              <a:t>1. Hvad vil fordelene ved peer-assisteret læring være? Hvad vil ulemperne være?</a:t>
            </a:r>
            <a:endParaRPr lang="da-DK" sz="1200">
              <a:cs typeface="Calibri"/>
            </a:endParaRPr>
          </a:p>
          <a:p>
            <a:r>
              <a:rPr lang="da-DK" sz="1200"/>
              <a:t>2. Hvilke af de ti modeller for peer-læring vil være mest egnet til undervisning i teknikker til sikker forflytning?</a:t>
            </a:r>
            <a:endParaRPr lang="da-DK" sz="1200">
              <a:cs typeface="Calibri"/>
            </a:endParaRPr>
          </a:p>
          <a:p>
            <a:r>
              <a:rPr lang="da-DK" sz="1200"/>
              <a:t>3. Hvilke af de otte principper for peer-læring vil være mest egnet til undervisning i teknikker til sikker forflytning?</a:t>
            </a:r>
            <a:endParaRPr lang="da-DK" sz="1200">
              <a:cs typeface="Calibri"/>
            </a:endParaRPr>
          </a:p>
          <a:p>
            <a:r>
              <a:rPr lang="da-DK" sz="1200"/>
              <a:t>4. Hvilke potentielle barrierer kan der konstateres ved at bruge peer-læring til undervisning i teknikker til sikker forflytning?</a:t>
            </a:r>
            <a:endParaRPr lang="da-DK" sz="1200">
              <a:cs typeface="Calibri"/>
            </a:endParaRPr>
          </a:p>
          <a:p>
            <a:r>
              <a:rPr lang="da-DK" sz="1200"/>
              <a:t>5. Hvilke mulige former for effektiv feedback fra peers kan bruges til undervisning i teknikker til sikker forflytning?</a:t>
            </a:r>
            <a:endParaRPr lang="da-DK" sz="1200">
              <a:cs typeface="Calibri"/>
            </a:endParaRPr>
          </a:p>
          <a:p>
            <a:pPr lvl="0"/>
            <a:endParaRPr lang="hr-HR" sz="1200"/>
          </a:p>
          <a:p>
            <a:endParaRPr lang="hr-HR" sz="1200">
              <a:latin typeface="Roboto"/>
              <a:cs typeface="Roboto"/>
            </a:endParaRPr>
          </a:p>
        </p:txBody>
      </p:sp>
      <p:sp>
        <p:nvSpPr>
          <p:cNvPr id="2" name="Slide Number Placeholder 1"/>
          <p:cNvSpPr>
            <a:spLocks noGrp="1"/>
          </p:cNvSpPr>
          <p:nvPr>
            <p:ph type="sldNum" sz="quarter" idx="7"/>
          </p:nvPr>
        </p:nvSpPr>
        <p:spPr/>
        <p:txBody>
          <a:bodyPr/>
          <a:lstStyle/>
          <a:p>
            <a:fld id="{B6F15528-21DE-4FAA-801E-634DDDAF4B2B}" type="slidenum">
              <a:rPr lang="en-GB" smtClean="0"/>
              <a:t>37</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1576165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73934" y="1195425"/>
            <a:ext cx="6512666" cy="628377"/>
          </a:xfrm>
          <a:prstGeom prst="rect">
            <a:avLst/>
          </a:prstGeom>
        </p:spPr>
        <p:txBody>
          <a:bodyPr vert="horz" wrap="square" lIns="0" tIns="12700" rIns="0" bIns="0" rtlCol="0">
            <a:spAutoFit/>
          </a:bodyPr>
          <a:lstStyle/>
          <a:p>
            <a:pPr marL="12700">
              <a:lnSpc>
                <a:spcPct val="100000"/>
              </a:lnSpc>
              <a:spcBef>
                <a:spcPts val="100"/>
              </a:spcBef>
            </a:pPr>
            <a:r>
              <a:rPr lang="da-DK" sz="4000"/>
              <a:t>Referencer og ressourcer</a:t>
            </a:r>
          </a:p>
        </p:txBody>
      </p:sp>
      <p:sp>
        <p:nvSpPr>
          <p:cNvPr id="6" name="object 6"/>
          <p:cNvSpPr/>
          <p:nvPr/>
        </p:nvSpPr>
        <p:spPr>
          <a:xfrm>
            <a:off x="3869871" y="2772410"/>
            <a:ext cx="3914775" cy="5152390"/>
          </a:xfrm>
          <a:custGeom>
            <a:avLst/>
            <a:gdLst/>
            <a:ahLst/>
            <a:cxnLst/>
            <a:rect l="l" t="t" r="r" b="b"/>
            <a:pathLst>
              <a:path w="3914775" h="4513580">
                <a:moveTo>
                  <a:pt x="0" y="4513580"/>
                </a:moveTo>
                <a:lnTo>
                  <a:pt x="3914648" y="4513580"/>
                </a:lnTo>
                <a:lnTo>
                  <a:pt x="3914648" y="0"/>
                </a:lnTo>
                <a:lnTo>
                  <a:pt x="0" y="0"/>
                </a:lnTo>
                <a:lnTo>
                  <a:pt x="0" y="4513580"/>
                </a:lnTo>
                <a:close/>
              </a:path>
            </a:pathLst>
          </a:custGeom>
          <a:solidFill>
            <a:srgbClr val="B93E6F">
              <a:alpha val="9999"/>
            </a:srgbClr>
          </a:solidFill>
        </p:spPr>
        <p:txBody>
          <a:bodyPr wrap="square" lIns="0" tIns="0" rIns="0" bIns="0" rtlCol="0"/>
          <a:lstStyle/>
          <a:p>
            <a:endParaRPr/>
          </a:p>
        </p:txBody>
      </p:sp>
      <p:sp>
        <p:nvSpPr>
          <p:cNvPr id="8" name="object 8"/>
          <p:cNvSpPr txBox="1"/>
          <p:nvPr/>
        </p:nvSpPr>
        <p:spPr>
          <a:xfrm>
            <a:off x="609600" y="2286000"/>
            <a:ext cx="6553200" cy="7399462"/>
          </a:xfrm>
          <a:prstGeom prst="rect">
            <a:avLst/>
          </a:prstGeom>
        </p:spPr>
        <p:txBody>
          <a:bodyPr vert="horz" wrap="square" lIns="0" tIns="12700" rIns="0" bIns="0" rtlCol="0">
            <a:spAutoFit/>
          </a:bodyPr>
          <a:lstStyle/>
          <a:p>
            <a:endParaRPr lang="hr-HR" sz="1200"/>
          </a:p>
          <a:p>
            <a:endParaRPr lang="hr-HR" sz="1200"/>
          </a:p>
          <a:p>
            <a:endParaRPr lang="hr-HR" sz="1200"/>
          </a:p>
          <a:p>
            <a:endParaRPr lang="hr-HR" sz="1200"/>
          </a:p>
          <a:p>
            <a:endParaRPr lang="hr-HR" sz="1200"/>
          </a:p>
          <a:p>
            <a:endParaRPr lang="hr-HR" sz="1200"/>
          </a:p>
          <a:p>
            <a:endParaRPr lang="hr-HR" sz="1200"/>
          </a:p>
          <a:p>
            <a:endParaRPr lang="hr-HR" sz="1200"/>
          </a:p>
          <a:p>
            <a:r>
              <a:rPr lang="da-DK" sz="1200"/>
              <a:t>1. </a:t>
            </a:r>
            <a:r>
              <a:rPr lang="da-DK" sz="1200" err="1"/>
              <a:t>Arendale</a:t>
            </a:r>
            <a:r>
              <a:rPr lang="da-DK" sz="1200"/>
              <a:t>, D. R., Lilly, M. (2014). Guide for Peer </a:t>
            </a:r>
            <a:r>
              <a:rPr lang="da-DK" sz="1200" err="1"/>
              <a:t>Assisted</a:t>
            </a:r>
            <a:r>
              <a:rPr lang="da-DK" sz="1200"/>
              <a:t> Learning (PAL) </a:t>
            </a:r>
            <a:r>
              <a:rPr lang="da-DK" sz="1200" err="1"/>
              <a:t>group</a:t>
            </a:r>
            <a:r>
              <a:rPr lang="da-DK" sz="1200"/>
              <a:t> facilitators. University of Minnesota. Tilgængelig på: https://conservancy.umn.edu/handle/11299/200395 (07/01/2022)</a:t>
            </a:r>
          </a:p>
          <a:p>
            <a:endParaRPr lang="hr-HR" sz="1200"/>
          </a:p>
          <a:p>
            <a:r>
              <a:rPr lang="da-DK" sz="1200"/>
              <a:t>2. Griffiths, S., </a:t>
            </a:r>
            <a:r>
              <a:rPr lang="da-DK" sz="1200" err="1"/>
              <a:t>Housten</a:t>
            </a:r>
            <a:r>
              <a:rPr lang="da-DK" sz="1200"/>
              <a:t>, K., </a:t>
            </a:r>
            <a:r>
              <a:rPr lang="da-DK" sz="1200" err="1"/>
              <a:t>Lazenbatt</a:t>
            </a:r>
            <a:r>
              <a:rPr lang="da-DK" sz="1200"/>
              <a:t>, A. (1995). Peer </a:t>
            </a:r>
            <a:r>
              <a:rPr lang="da-DK" sz="1200" err="1"/>
              <a:t>Tutoring</a:t>
            </a:r>
            <a:r>
              <a:rPr lang="da-DK" sz="1200"/>
              <a:t>: </a:t>
            </a:r>
            <a:r>
              <a:rPr lang="da-DK" sz="1200" err="1"/>
              <a:t>Enhancing</a:t>
            </a:r>
            <a:r>
              <a:rPr lang="da-DK" sz="1200"/>
              <a:t> Student Learning Through Peer </a:t>
            </a:r>
            <a:r>
              <a:rPr lang="da-DK" sz="1200" err="1"/>
              <a:t>Tutoring</a:t>
            </a:r>
            <a:r>
              <a:rPr lang="da-DK" sz="1200"/>
              <a:t> in </a:t>
            </a:r>
            <a:r>
              <a:rPr lang="da-DK" sz="1200" err="1"/>
              <a:t>Higher</a:t>
            </a:r>
            <a:r>
              <a:rPr lang="da-DK" sz="1200"/>
              <a:t> Education. University of Ulster Publishing.</a:t>
            </a:r>
          </a:p>
          <a:p>
            <a:endParaRPr lang="hr-HR" sz="1200"/>
          </a:p>
          <a:p>
            <a:r>
              <a:rPr lang="da-DK" sz="1200"/>
              <a:t>3. Sands, J., Lilly, M. (2019). Guide for Peer Learning </a:t>
            </a:r>
            <a:r>
              <a:rPr lang="da-DK" sz="1200" err="1"/>
              <a:t>Facilitatiors</a:t>
            </a:r>
            <a:r>
              <a:rPr lang="da-DK" sz="1200"/>
              <a:t>. University of Minnesota. Tilgængelig på: </a:t>
            </a:r>
          </a:p>
          <a:p>
            <a:r>
              <a:rPr lang="da-DK" sz="1200"/>
              <a:t>https://conservancy.umn.edu/bitstream/handle/11299/202627/Guide%20for%20Peer%20Learning%20Facilitators.pdf?sequence=1&amp;isAllowed=y (07/01/2022)</a:t>
            </a:r>
          </a:p>
          <a:p>
            <a:endParaRPr lang="hr-HR" sz="1200"/>
          </a:p>
          <a:p>
            <a:r>
              <a:rPr lang="da-DK" sz="1200"/>
              <a:t>4. </a:t>
            </a:r>
            <a:r>
              <a:rPr lang="da-DK" sz="1200" err="1"/>
              <a:t>Sevenhuysen</a:t>
            </a:r>
            <a:r>
              <a:rPr lang="da-DK" sz="1200"/>
              <a:t>, S., </a:t>
            </a:r>
            <a:r>
              <a:rPr lang="da-DK" sz="1200" err="1"/>
              <a:t>Nickson</a:t>
            </a:r>
            <a:r>
              <a:rPr lang="da-DK" sz="1200"/>
              <a:t>, W., </a:t>
            </a:r>
            <a:r>
              <a:rPr lang="da-DK" sz="1200" err="1"/>
              <a:t>Farlie</a:t>
            </a:r>
            <a:r>
              <a:rPr lang="da-DK" sz="1200"/>
              <a:t>, M. K., </a:t>
            </a:r>
            <a:r>
              <a:rPr lang="da-DK" sz="1200" err="1"/>
              <a:t>Raitman</a:t>
            </a:r>
            <a:r>
              <a:rPr lang="da-DK" sz="1200"/>
              <a:t>, L., Keating, J. L. (2013). The </a:t>
            </a:r>
            <a:r>
              <a:rPr lang="da-DK" sz="1200" err="1"/>
              <a:t>development</a:t>
            </a:r>
            <a:r>
              <a:rPr lang="da-DK" sz="1200"/>
              <a:t> of a peer </a:t>
            </a:r>
            <a:r>
              <a:rPr lang="da-DK" sz="1200" err="1"/>
              <a:t>assisted</a:t>
            </a:r>
            <a:r>
              <a:rPr lang="da-DK" sz="1200"/>
              <a:t> learning model for the </a:t>
            </a:r>
            <a:r>
              <a:rPr lang="da-DK" sz="1200" err="1"/>
              <a:t>clinical</a:t>
            </a:r>
            <a:r>
              <a:rPr lang="da-DK" sz="1200"/>
              <a:t> </a:t>
            </a:r>
            <a:r>
              <a:rPr lang="da-DK" sz="1200" err="1"/>
              <a:t>education</a:t>
            </a:r>
            <a:r>
              <a:rPr lang="da-DK" sz="1200"/>
              <a:t> of </a:t>
            </a:r>
            <a:r>
              <a:rPr lang="da-DK" sz="1200" err="1"/>
              <a:t>physiotherapy</a:t>
            </a:r>
            <a:r>
              <a:rPr lang="da-DK" sz="1200"/>
              <a:t> students. Journal of Peer Learning, 6(1), 30-45</a:t>
            </a:r>
          </a:p>
          <a:p>
            <a:endParaRPr lang="hr-HR" sz="1200"/>
          </a:p>
          <a:p>
            <a:r>
              <a:rPr lang="da-DK" sz="1200"/>
              <a:t>5. Smærup, M., Sørensen, B. (2021). </a:t>
            </a:r>
            <a:r>
              <a:rPr lang="da-DK" sz="1200" err="1"/>
              <a:t>Handbook</a:t>
            </a:r>
            <a:r>
              <a:rPr lang="da-DK" sz="1200"/>
              <a:t> </a:t>
            </a:r>
            <a:r>
              <a:rPr lang="da-DK" sz="1200" err="1"/>
              <a:t>Safe</a:t>
            </a:r>
            <a:r>
              <a:rPr lang="da-DK" sz="1200"/>
              <a:t> Transfer </a:t>
            </a:r>
            <a:r>
              <a:rPr lang="da-DK" sz="1200" err="1"/>
              <a:t>Techniques</a:t>
            </a:r>
            <a:r>
              <a:rPr lang="da-DK" sz="1200"/>
              <a:t>. Tilgængelig på: https://velfaerdsteknologi.aarhus.dk/eu/safe-transfer-techniques/handbook-in-different-languages/handbook-in-english/#1 (07/01/2022).</a:t>
            </a:r>
          </a:p>
          <a:p>
            <a:endParaRPr lang="hr-HR" sz="1200"/>
          </a:p>
          <a:p>
            <a:r>
              <a:rPr lang="da-DK" sz="1200"/>
              <a:t>6. E-learning </a:t>
            </a:r>
            <a:r>
              <a:rPr lang="da-DK" sz="1200" err="1"/>
              <a:t>Safe</a:t>
            </a:r>
            <a:r>
              <a:rPr lang="da-DK" sz="1200"/>
              <a:t> Transfer </a:t>
            </a:r>
            <a:r>
              <a:rPr lang="da-DK" sz="1200" err="1"/>
              <a:t>Techniques</a:t>
            </a:r>
            <a:r>
              <a:rPr lang="da-DK" sz="1200"/>
              <a:t>. Tilgængelig på: https://velfaerdsteknologi.aarhus.dk/eu/safe-transfer-techniques/e-learning-in-different-languages/ (07/01/2022).</a:t>
            </a:r>
          </a:p>
          <a:p>
            <a:endParaRPr lang="hr-HR" sz="1200"/>
          </a:p>
          <a:p>
            <a:endParaRPr lang="hr-HR" sz="1200"/>
          </a:p>
          <a:p>
            <a:endParaRPr lang="hr-HR" sz="1200"/>
          </a:p>
          <a:p>
            <a:endParaRPr lang="hr-HR" sz="1200"/>
          </a:p>
          <a:p>
            <a:endParaRPr lang="hr-HR" sz="1200"/>
          </a:p>
          <a:p>
            <a:endParaRPr lang="hr-HR" sz="1200"/>
          </a:p>
          <a:p>
            <a:r>
              <a:rPr lang="da-DK" sz="1200"/>
              <a:t>Billeder, der er anvendt i den interaktive håndbog, stammer fra projektets e-læringsmateriale. </a:t>
            </a:r>
            <a:r>
              <a:rPr lang="da-DK" sz="1200" err="1"/>
              <a:t>Link:</a:t>
            </a:r>
            <a:r>
              <a:rPr lang="da-DK" sz="1200" err="1">
                <a:hlinkClick r:id="rId2"/>
              </a:rPr>
              <a:t>https</a:t>
            </a:r>
            <a:r>
              <a:rPr lang="da-DK" sz="1200">
                <a:hlinkClick r:id="rId2"/>
              </a:rPr>
              <a:t>://elaer.dk/</a:t>
            </a:r>
            <a:r>
              <a:rPr lang="da-DK" sz="1200" err="1">
                <a:hlinkClick r:id="rId2"/>
              </a:rPr>
              <a:t>sttdk</a:t>
            </a:r>
            <a:r>
              <a:rPr lang="da-DK" sz="1200">
                <a:hlinkClick r:id="rId2"/>
              </a:rPr>
              <a:t>/</a:t>
            </a:r>
            <a:endParaRPr lang="hr-HR" sz="1200"/>
          </a:p>
          <a:p>
            <a:endParaRPr lang="hr-HR" sz="1200">
              <a:latin typeface="Roboto"/>
              <a:cs typeface="Roboto"/>
            </a:endParaRPr>
          </a:p>
          <a:p>
            <a:endParaRPr lang="hr-HR" sz="1200">
              <a:latin typeface="Roboto"/>
              <a:cs typeface="Roboto"/>
            </a:endParaRPr>
          </a:p>
          <a:p>
            <a:endParaRPr lang="hr-HR" sz="1200">
              <a:latin typeface="Roboto"/>
              <a:cs typeface="Roboto"/>
            </a:endParaRPr>
          </a:p>
          <a:p>
            <a:endParaRPr sz="1200">
              <a:latin typeface="Roboto"/>
              <a:cs typeface="Roboto"/>
            </a:endParaRPr>
          </a:p>
        </p:txBody>
      </p:sp>
      <p:sp>
        <p:nvSpPr>
          <p:cNvPr id="2" name="Slide Number Placeholder 1"/>
          <p:cNvSpPr>
            <a:spLocks noGrp="1"/>
          </p:cNvSpPr>
          <p:nvPr>
            <p:ph type="sldNum" sz="quarter" idx="7"/>
          </p:nvPr>
        </p:nvSpPr>
        <p:spPr/>
        <p:txBody>
          <a:bodyPr/>
          <a:lstStyle/>
          <a:p>
            <a:fld id="{B6F15528-21DE-4FAA-801E-634DDDAF4B2B}" type="slidenum">
              <a:rPr lang="en-GB" smtClean="0"/>
              <a:t>38</a:t>
            </a:fld>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337972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0819" y="9556750"/>
            <a:ext cx="4961890" cy="0"/>
          </a:xfrm>
          <a:custGeom>
            <a:avLst/>
            <a:gdLst/>
            <a:ahLst/>
            <a:cxnLst/>
            <a:rect l="l" t="t" r="r" b="b"/>
            <a:pathLst>
              <a:path w="4961890">
                <a:moveTo>
                  <a:pt x="0" y="0"/>
                </a:moveTo>
                <a:lnTo>
                  <a:pt x="4961280" y="0"/>
                </a:lnTo>
              </a:path>
            </a:pathLst>
          </a:custGeom>
          <a:ln w="12700">
            <a:solidFill>
              <a:srgbClr val="EFEFEF"/>
            </a:solidFill>
          </a:ln>
        </p:spPr>
        <p:txBody>
          <a:bodyPr wrap="square" lIns="0" tIns="0" rIns="0" bIns="0" rtlCol="0"/>
          <a:lstStyle/>
          <a:p>
            <a:endParaRPr/>
          </a:p>
        </p:txBody>
      </p:sp>
      <p:sp>
        <p:nvSpPr>
          <p:cNvPr id="3" name="object 3"/>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lang="da-DK" sz="800">
                <a:latin typeface="Avenir Next"/>
                <a:cs typeface="Avenir Next"/>
              </a:rPr>
              <a:t>2</a:t>
            </a:r>
          </a:p>
        </p:txBody>
      </p:sp>
      <p:sp>
        <p:nvSpPr>
          <p:cNvPr id="5" name="object 5"/>
          <p:cNvSpPr txBox="1"/>
          <p:nvPr/>
        </p:nvSpPr>
        <p:spPr>
          <a:xfrm>
            <a:off x="809282" y="2944974"/>
            <a:ext cx="3949065" cy="6476132"/>
          </a:xfrm>
          <a:prstGeom prst="rect">
            <a:avLst/>
          </a:prstGeom>
        </p:spPr>
        <p:txBody>
          <a:bodyPr vert="horz" wrap="square" lIns="0" tIns="12700" rIns="0" bIns="0" rtlCol="0">
            <a:spAutoFit/>
          </a:bodyPr>
          <a:lstStyle/>
          <a:p>
            <a:pPr algn="just"/>
            <a:r>
              <a:rPr lang="da-DK" sz="1200"/>
              <a:t>Denne interaktive håndbog er et produkt fra EU projekt </a:t>
            </a:r>
            <a:r>
              <a:rPr lang="da-DK" sz="1200" b="1"/>
              <a:t>Digital Tools and Methods for </a:t>
            </a:r>
            <a:r>
              <a:rPr lang="da-DK" sz="1200" b="1" err="1"/>
              <a:t>Safe</a:t>
            </a:r>
            <a:r>
              <a:rPr lang="da-DK" sz="1200" b="1"/>
              <a:t> Transfer </a:t>
            </a:r>
            <a:r>
              <a:rPr lang="da-DK" sz="1200" b="1" err="1"/>
              <a:t>Techniques</a:t>
            </a:r>
            <a:r>
              <a:rPr lang="da-DK" sz="1200" b="1"/>
              <a:t> for </a:t>
            </a:r>
            <a:r>
              <a:rPr lang="da-DK" sz="1200" b="1" err="1"/>
              <a:t>Caregivers</a:t>
            </a:r>
            <a:r>
              <a:rPr lang="da-DK" sz="1200" b="1"/>
              <a:t> in </a:t>
            </a:r>
            <a:r>
              <a:rPr lang="da-DK" sz="1200" b="1" err="1"/>
              <a:t>Today's</a:t>
            </a:r>
            <a:r>
              <a:rPr lang="da-DK" sz="1200" b="1"/>
              <a:t> Health Care </a:t>
            </a:r>
            <a:r>
              <a:rPr lang="da-DK" sz="1200" b="1" err="1"/>
              <a:t>Sector</a:t>
            </a:r>
            <a:r>
              <a:rPr lang="da-DK" sz="1200" b="1"/>
              <a:t> – forkortet til STTech</a:t>
            </a:r>
            <a:r>
              <a:rPr lang="da-DK" sz="1200"/>
              <a:t> i Erasmus+ programmet. Den interaktive håndbog er et resultat af samarbejde mellem de 6 partnere i projektet under ledelse af College of Applied Sciences "</a:t>
            </a:r>
            <a:r>
              <a:rPr lang="da-DK" sz="1200" err="1"/>
              <a:t>Lavoslav</a:t>
            </a:r>
            <a:r>
              <a:rPr lang="da-DK" sz="1200"/>
              <a:t> </a:t>
            </a:r>
            <a:r>
              <a:rPr lang="da-DK" sz="1200" err="1"/>
              <a:t>Ružička</a:t>
            </a:r>
            <a:r>
              <a:rPr lang="da-DK" sz="1200"/>
              <a:t>" i Vukovar, Kroatien.</a:t>
            </a:r>
          </a:p>
          <a:p>
            <a:endParaRPr lang="hr-HR" sz="1200"/>
          </a:p>
          <a:p>
            <a:pPr algn="just"/>
            <a:r>
              <a:rPr lang="da-DK" sz="1200"/>
              <a:t>Den interaktive håndbog guider dig gennem grundlæggende principper i sikker forflytning, risikovurdering og hvordan du arbejder med din egen krop for at minimere risiko for nedslidning og arbejdsulykker. </a:t>
            </a:r>
          </a:p>
          <a:p>
            <a:pPr algn="just"/>
            <a:endParaRPr lang="hr-HR" sz="1200"/>
          </a:p>
          <a:p>
            <a:pPr algn="just"/>
            <a:r>
              <a:rPr lang="da-DK" sz="1200"/>
              <a:t>Et tidligere projekt i Aarhus Kommune har reduceret forflytningsarbejdsulykker med 36%. Disse resultater udgør grundlaget for dette STTech-projekt. </a:t>
            </a:r>
          </a:p>
          <a:p>
            <a:pPr algn="just"/>
            <a:endParaRPr lang="hr-HR" sz="1200"/>
          </a:p>
          <a:p>
            <a:r>
              <a:rPr lang="da-DK" sz="1200" b="1"/>
              <a:t>Partnerne er</a:t>
            </a:r>
            <a:r>
              <a:rPr lang="da-DK" sz="1200"/>
              <a:t>:</a:t>
            </a:r>
          </a:p>
          <a:p>
            <a:endParaRPr lang="en-US" sz="1200"/>
          </a:p>
          <a:p>
            <a:pPr marL="171450" indent="-171450" algn="just">
              <a:buFontTx/>
              <a:buChar char="-"/>
            </a:pPr>
            <a:r>
              <a:rPr lang="da-DK" sz="1200" b="1">
                <a:solidFill>
                  <a:schemeClr val="tx2">
                    <a:lumMod val="60000"/>
                    <a:lumOff val="40000"/>
                  </a:schemeClr>
                </a:solidFill>
              </a:rPr>
              <a:t>UCAM</a:t>
            </a:r>
            <a:r>
              <a:rPr lang="da-DK" sz="1200">
                <a:solidFill>
                  <a:schemeClr val="tx2">
                    <a:lumMod val="60000"/>
                    <a:lumOff val="40000"/>
                  </a:schemeClr>
                </a:solidFill>
              </a:rPr>
              <a:t> </a:t>
            </a:r>
            <a:r>
              <a:rPr lang="da-DK" sz="1200"/>
              <a:t>(</a:t>
            </a:r>
            <a:r>
              <a:rPr lang="da-DK" sz="1200" err="1"/>
              <a:t>Fundacion</a:t>
            </a:r>
            <a:r>
              <a:rPr lang="da-DK" sz="1200"/>
              <a:t> </a:t>
            </a:r>
            <a:r>
              <a:rPr lang="da-DK" sz="1200" err="1"/>
              <a:t>Universitaria</a:t>
            </a:r>
            <a:r>
              <a:rPr lang="da-DK" sz="1200"/>
              <a:t> San Antonio) fra Spanien</a:t>
            </a:r>
          </a:p>
          <a:p>
            <a:pPr marL="171450" indent="-171450" algn="just">
              <a:buFontTx/>
              <a:buChar char="-"/>
            </a:pPr>
            <a:endParaRPr lang="en-US" sz="1200"/>
          </a:p>
          <a:p>
            <a:pPr marL="171450" indent="-171450" algn="just">
              <a:buFontTx/>
              <a:buChar char="-"/>
            </a:pPr>
            <a:r>
              <a:rPr lang="da-DK" sz="1200" b="1">
                <a:solidFill>
                  <a:schemeClr val="tx2">
                    <a:lumMod val="60000"/>
                    <a:lumOff val="40000"/>
                  </a:schemeClr>
                </a:solidFill>
              </a:rPr>
              <a:t>VEVU</a:t>
            </a:r>
            <a:r>
              <a:rPr lang="da-DK" sz="1200"/>
              <a:t> (College of Applied Sciences "</a:t>
            </a:r>
            <a:r>
              <a:rPr lang="da-DK" sz="1200" err="1"/>
              <a:t>Lavoslav</a:t>
            </a:r>
            <a:r>
              <a:rPr lang="da-DK" sz="1200"/>
              <a:t> </a:t>
            </a:r>
            <a:r>
              <a:rPr lang="da-DK" sz="1200" err="1"/>
              <a:t>Ružička</a:t>
            </a:r>
            <a:r>
              <a:rPr lang="da-DK" sz="1200"/>
              <a:t>" i Vukovar) fra Kroatien</a:t>
            </a:r>
          </a:p>
          <a:p>
            <a:pPr marL="171450" indent="-171450" algn="just">
              <a:buFontTx/>
              <a:buChar char="-"/>
            </a:pPr>
            <a:endParaRPr lang="en-US" sz="1200"/>
          </a:p>
          <a:p>
            <a:pPr marL="171450" indent="-171450" algn="just">
              <a:buFontTx/>
              <a:buChar char="-"/>
            </a:pPr>
            <a:r>
              <a:rPr lang="da-DK" sz="1200" b="1">
                <a:solidFill>
                  <a:schemeClr val="tx2">
                    <a:lumMod val="60000"/>
                    <a:lumOff val="40000"/>
                  </a:schemeClr>
                </a:solidFill>
              </a:rPr>
              <a:t>VIA</a:t>
            </a:r>
            <a:r>
              <a:rPr lang="da-DK" sz="1200"/>
              <a:t> (University College of Applied Sciences) fra Danmark</a:t>
            </a:r>
          </a:p>
          <a:p>
            <a:pPr marL="171450" indent="-171450" algn="just">
              <a:buFontTx/>
              <a:buChar char="-"/>
            </a:pPr>
            <a:endParaRPr lang="en-US" sz="1200"/>
          </a:p>
          <a:p>
            <a:pPr marL="171450" indent="-171450" algn="just">
              <a:buFontTx/>
              <a:buChar char="-"/>
            </a:pPr>
            <a:r>
              <a:rPr lang="en-US" sz="1200" b="1" i="0">
                <a:solidFill>
                  <a:schemeClr val="tx2">
                    <a:lumMod val="60000"/>
                    <a:lumOff val="40000"/>
                  </a:schemeClr>
                </a:solidFill>
                <a:effectLst/>
              </a:rPr>
              <a:t>CYENS</a:t>
            </a:r>
            <a:r>
              <a:rPr lang="en-US" sz="1200" b="0" i="0">
                <a:effectLst/>
              </a:rPr>
              <a:t> Centre of Excellence, a Research and Innovation Centre focusing on Interactive media, Smart systems and Emerging technologies fra </a:t>
            </a:r>
            <a:r>
              <a:rPr lang="en-US" sz="1200" b="0" i="0" err="1">
                <a:effectLst/>
              </a:rPr>
              <a:t>Cypern</a:t>
            </a:r>
            <a:endParaRPr lang="en-US" sz="1200" b="0" i="0">
              <a:effectLst/>
            </a:endParaRPr>
          </a:p>
          <a:p>
            <a:pPr algn="just"/>
            <a:endParaRPr lang="en-US" sz="1200"/>
          </a:p>
          <a:p>
            <a:pPr marL="171450" indent="-171450" algn="just">
              <a:buFontTx/>
              <a:buChar char="-"/>
            </a:pPr>
            <a:r>
              <a:rPr lang="da-DK" sz="1200" b="1">
                <a:solidFill>
                  <a:schemeClr val="tx2">
                    <a:lumMod val="60000"/>
                    <a:lumOff val="40000"/>
                  </a:schemeClr>
                </a:solidFill>
              </a:rPr>
              <a:t>Västerås </a:t>
            </a:r>
            <a:r>
              <a:rPr lang="da-DK" sz="1200"/>
              <a:t>Rehabilitation Care Center fra Sverige</a:t>
            </a:r>
          </a:p>
          <a:p>
            <a:pPr marL="171450" indent="-171450" algn="just">
              <a:buFontTx/>
              <a:buChar char="-"/>
            </a:pPr>
            <a:endParaRPr lang="da-DK" sz="1200"/>
          </a:p>
          <a:p>
            <a:pPr marL="171450" indent="-171450" algn="just">
              <a:buFontTx/>
              <a:buChar char="-"/>
            </a:pPr>
            <a:r>
              <a:rPr lang="da-DK" sz="1200" b="1">
                <a:solidFill>
                  <a:schemeClr val="tx2">
                    <a:lumMod val="60000"/>
                    <a:lumOff val="40000"/>
                  </a:schemeClr>
                </a:solidFill>
              </a:rPr>
              <a:t>AAK </a:t>
            </a:r>
            <a:r>
              <a:rPr lang="da-DK" sz="1200"/>
              <a:t>(Aarhus Kommune, Magistraten for Sundhed &amp; Omsorg, Velfærdsteknologi &amp; Hjælpemidler) fra Danmark</a:t>
            </a:r>
          </a:p>
          <a:p>
            <a:pPr algn="just"/>
            <a:endParaRPr lang="en-US" sz="1200"/>
          </a:p>
        </p:txBody>
      </p:sp>
      <p:sp>
        <p:nvSpPr>
          <p:cNvPr id="6" name="object 6"/>
          <p:cNvSpPr/>
          <p:nvPr/>
        </p:nvSpPr>
        <p:spPr>
          <a:xfrm>
            <a:off x="6014184" y="0"/>
            <a:ext cx="1758215" cy="10058400"/>
          </a:xfrm>
          <a:custGeom>
            <a:avLst/>
            <a:gdLst/>
            <a:ahLst/>
            <a:cxnLst/>
            <a:rect l="l" t="t" r="r" b="b"/>
            <a:pathLst>
              <a:path w="2400300" h="10058400">
                <a:moveTo>
                  <a:pt x="0" y="10058400"/>
                </a:moveTo>
                <a:lnTo>
                  <a:pt x="2400300" y="10058400"/>
                </a:lnTo>
                <a:lnTo>
                  <a:pt x="2400300" y="0"/>
                </a:lnTo>
                <a:lnTo>
                  <a:pt x="0" y="0"/>
                </a:lnTo>
                <a:lnTo>
                  <a:pt x="0" y="10058400"/>
                </a:lnTo>
                <a:close/>
              </a:path>
            </a:pathLst>
          </a:custGeom>
          <a:solidFill>
            <a:srgbClr val="EFEFEF"/>
          </a:solidFill>
        </p:spPr>
        <p:txBody>
          <a:bodyPr wrap="square" lIns="0" tIns="0" rIns="0" bIns="0" rtlCol="0"/>
          <a:lstStyle/>
          <a:p>
            <a:endParaRPr/>
          </a:p>
        </p:txBody>
      </p:sp>
      <p:sp>
        <p:nvSpPr>
          <p:cNvPr id="7" name="object 7"/>
          <p:cNvSpPr txBox="1">
            <a:spLocks noGrp="1"/>
          </p:cNvSpPr>
          <p:nvPr>
            <p:ph type="title"/>
          </p:nvPr>
        </p:nvSpPr>
        <p:spPr>
          <a:xfrm>
            <a:off x="764540" y="1387421"/>
            <a:ext cx="3553487" cy="713080"/>
          </a:xfrm>
          <a:prstGeom prst="rect">
            <a:avLst/>
          </a:prstGeom>
        </p:spPr>
        <p:txBody>
          <a:bodyPr vert="horz" wrap="square" lIns="0" tIns="114300" rIns="0" bIns="0" rtlCol="0">
            <a:spAutoFit/>
          </a:bodyPr>
          <a:lstStyle/>
          <a:p>
            <a:pPr marL="12700" marR="5080">
              <a:lnSpc>
                <a:spcPts val="5000"/>
              </a:lnSpc>
              <a:spcBef>
                <a:spcPts val="900"/>
              </a:spcBef>
            </a:pPr>
            <a:r>
              <a:rPr lang="da-DK" sz="4000" b="1">
                <a:solidFill>
                  <a:srgbClr val="1C61B3"/>
                </a:solidFill>
                <a:latin typeface="Open Sans"/>
                <a:cs typeface="Open Sans"/>
              </a:rPr>
              <a:t>Forord</a:t>
            </a:r>
          </a:p>
        </p:txBody>
      </p:sp>
      <p:sp>
        <p:nvSpPr>
          <p:cNvPr id="9" name="object 9"/>
          <p:cNvSpPr/>
          <p:nvPr/>
        </p:nvSpPr>
        <p:spPr>
          <a:xfrm>
            <a:off x="4114800" y="377894"/>
            <a:ext cx="2272030" cy="2272030"/>
          </a:xfrm>
          <a:custGeom>
            <a:avLst/>
            <a:gdLst/>
            <a:ahLst/>
            <a:cxnLst/>
            <a:rect l="l" t="t" r="r" b="b"/>
            <a:pathLst>
              <a:path w="2272029" h="2272030">
                <a:moveTo>
                  <a:pt x="1135888" y="0"/>
                </a:moveTo>
                <a:lnTo>
                  <a:pt x="1087872" y="996"/>
                </a:lnTo>
                <a:lnTo>
                  <a:pt x="1040365" y="3959"/>
                </a:lnTo>
                <a:lnTo>
                  <a:pt x="993405" y="8850"/>
                </a:lnTo>
                <a:lnTo>
                  <a:pt x="947032" y="15628"/>
                </a:lnTo>
                <a:lnTo>
                  <a:pt x="901285" y="24255"/>
                </a:lnTo>
                <a:lnTo>
                  <a:pt x="856204" y="34691"/>
                </a:lnTo>
                <a:lnTo>
                  <a:pt x="811828" y="46896"/>
                </a:lnTo>
                <a:lnTo>
                  <a:pt x="768196" y="60832"/>
                </a:lnTo>
                <a:lnTo>
                  <a:pt x="725348" y="76458"/>
                </a:lnTo>
                <a:lnTo>
                  <a:pt x="683324" y="93736"/>
                </a:lnTo>
                <a:lnTo>
                  <a:pt x="642162" y="112625"/>
                </a:lnTo>
                <a:lnTo>
                  <a:pt x="601903" y="133087"/>
                </a:lnTo>
                <a:lnTo>
                  <a:pt x="562585" y="155082"/>
                </a:lnTo>
                <a:lnTo>
                  <a:pt x="524248" y="178571"/>
                </a:lnTo>
                <a:lnTo>
                  <a:pt x="486932" y="203514"/>
                </a:lnTo>
                <a:lnTo>
                  <a:pt x="450676" y="229872"/>
                </a:lnTo>
                <a:lnTo>
                  <a:pt x="415519" y="257604"/>
                </a:lnTo>
                <a:lnTo>
                  <a:pt x="381501" y="286673"/>
                </a:lnTo>
                <a:lnTo>
                  <a:pt x="348661" y="317039"/>
                </a:lnTo>
                <a:lnTo>
                  <a:pt x="317039" y="348661"/>
                </a:lnTo>
                <a:lnTo>
                  <a:pt x="286673" y="381501"/>
                </a:lnTo>
                <a:lnTo>
                  <a:pt x="257604" y="415519"/>
                </a:lnTo>
                <a:lnTo>
                  <a:pt x="229872" y="450676"/>
                </a:lnTo>
                <a:lnTo>
                  <a:pt x="203514" y="486932"/>
                </a:lnTo>
                <a:lnTo>
                  <a:pt x="178571" y="524248"/>
                </a:lnTo>
                <a:lnTo>
                  <a:pt x="155082" y="562585"/>
                </a:lnTo>
                <a:lnTo>
                  <a:pt x="133087" y="601903"/>
                </a:lnTo>
                <a:lnTo>
                  <a:pt x="112625" y="642162"/>
                </a:lnTo>
                <a:lnTo>
                  <a:pt x="93736" y="683324"/>
                </a:lnTo>
                <a:lnTo>
                  <a:pt x="76458" y="725348"/>
                </a:lnTo>
                <a:lnTo>
                  <a:pt x="60832" y="768196"/>
                </a:lnTo>
                <a:lnTo>
                  <a:pt x="46896" y="811828"/>
                </a:lnTo>
                <a:lnTo>
                  <a:pt x="34691" y="856204"/>
                </a:lnTo>
                <a:lnTo>
                  <a:pt x="24255" y="901285"/>
                </a:lnTo>
                <a:lnTo>
                  <a:pt x="15628" y="947032"/>
                </a:lnTo>
                <a:lnTo>
                  <a:pt x="8850" y="993405"/>
                </a:lnTo>
                <a:lnTo>
                  <a:pt x="3959" y="1040365"/>
                </a:lnTo>
                <a:lnTo>
                  <a:pt x="996" y="1087872"/>
                </a:lnTo>
                <a:lnTo>
                  <a:pt x="0" y="1135888"/>
                </a:lnTo>
                <a:lnTo>
                  <a:pt x="996" y="1183903"/>
                </a:lnTo>
                <a:lnTo>
                  <a:pt x="3959" y="1231410"/>
                </a:lnTo>
                <a:lnTo>
                  <a:pt x="8850" y="1278370"/>
                </a:lnTo>
                <a:lnTo>
                  <a:pt x="15628" y="1324743"/>
                </a:lnTo>
                <a:lnTo>
                  <a:pt x="24255" y="1370490"/>
                </a:lnTo>
                <a:lnTo>
                  <a:pt x="34691" y="1415571"/>
                </a:lnTo>
                <a:lnTo>
                  <a:pt x="46896" y="1459947"/>
                </a:lnTo>
                <a:lnTo>
                  <a:pt x="60832" y="1503579"/>
                </a:lnTo>
                <a:lnTo>
                  <a:pt x="76458" y="1546427"/>
                </a:lnTo>
                <a:lnTo>
                  <a:pt x="93736" y="1588451"/>
                </a:lnTo>
                <a:lnTo>
                  <a:pt x="112625" y="1629613"/>
                </a:lnTo>
                <a:lnTo>
                  <a:pt x="133087" y="1669872"/>
                </a:lnTo>
                <a:lnTo>
                  <a:pt x="155082" y="1709190"/>
                </a:lnTo>
                <a:lnTo>
                  <a:pt x="178571" y="1747527"/>
                </a:lnTo>
                <a:lnTo>
                  <a:pt x="203514" y="1784843"/>
                </a:lnTo>
                <a:lnTo>
                  <a:pt x="229872" y="1821099"/>
                </a:lnTo>
                <a:lnTo>
                  <a:pt x="257604" y="1856256"/>
                </a:lnTo>
                <a:lnTo>
                  <a:pt x="286673" y="1890274"/>
                </a:lnTo>
                <a:lnTo>
                  <a:pt x="317039" y="1923114"/>
                </a:lnTo>
                <a:lnTo>
                  <a:pt x="348661" y="1954736"/>
                </a:lnTo>
                <a:lnTo>
                  <a:pt x="381501" y="1985102"/>
                </a:lnTo>
                <a:lnTo>
                  <a:pt x="415519" y="2014171"/>
                </a:lnTo>
                <a:lnTo>
                  <a:pt x="450676" y="2041903"/>
                </a:lnTo>
                <a:lnTo>
                  <a:pt x="486932" y="2068261"/>
                </a:lnTo>
                <a:lnTo>
                  <a:pt x="524248" y="2093204"/>
                </a:lnTo>
                <a:lnTo>
                  <a:pt x="562585" y="2116693"/>
                </a:lnTo>
                <a:lnTo>
                  <a:pt x="601903" y="2138688"/>
                </a:lnTo>
                <a:lnTo>
                  <a:pt x="642162" y="2159150"/>
                </a:lnTo>
                <a:lnTo>
                  <a:pt x="683324" y="2178039"/>
                </a:lnTo>
                <a:lnTo>
                  <a:pt x="725348" y="2195317"/>
                </a:lnTo>
                <a:lnTo>
                  <a:pt x="768196" y="2210943"/>
                </a:lnTo>
                <a:lnTo>
                  <a:pt x="811828" y="2224879"/>
                </a:lnTo>
                <a:lnTo>
                  <a:pt x="856204" y="2237084"/>
                </a:lnTo>
                <a:lnTo>
                  <a:pt x="901285" y="2247520"/>
                </a:lnTo>
                <a:lnTo>
                  <a:pt x="947032" y="2256147"/>
                </a:lnTo>
                <a:lnTo>
                  <a:pt x="993405" y="2262925"/>
                </a:lnTo>
                <a:lnTo>
                  <a:pt x="1040365" y="2267816"/>
                </a:lnTo>
                <a:lnTo>
                  <a:pt x="1087872" y="2270779"/>
                </a:lnTo>
                <a:lnTo>
                  <a:pt x="1135888" y="2271776"/>
                </a:lnTo>
                <a:lnTo>
                  <a:pt x="1183903" y="2270779"/>
                </a:lnTo>
                <a:lnTo>
                  <a:pt x="1231410" y="2267816"/>
                </a:lnTo>
                <a:lnTo>
                  <a:pt x="1278370" y="2262925"/>
                </a:lnTo>
                <a:lnTo>
                  <a:pt x="1324743" y="2256147"/>
                </a:lnTo>
                <a:lnTo>
                  <a:pt x="1370490" y="2247520"/>
                </a:lnTo>
                <a:lnTo>
                  <a:pt x="1415571" y="2237084"/>
                </a:lnTo>
                <a:lnTo>
                  <a:pt x="1459947" y="2224879"/>
                </a:lnTo>
                <a:lnTo>
                  <a:pt x="1503579" y="2210943"/>
                </a:lnTo>
                <a:lnTo>
                  <a:pt x="1546427" y="2195317"/>
                </a:lnTo>
                <a:lnTo>
                  <a:pt x="1588451" y="2178039"/>
                </a:lnTo>
                <a:lnTo>
                  <a:pt x="1629613" y="2159150"/>
                </a:lnTo>
                <a:lnTo>
                  <a:pt x="1669872" y="2138688"/>
                </a:lnTo>
                <a:lnTo>
                  <a:pt x="1709190" y="2116693"/>
                </a:lnTo>
                <a:lnTo>
                  <a:pt x="1747527" y="2093204"/>
                </a:lnTo>
                <a:lnTo>
                  <a:pt x="1784843" y="2068261"/>
                </a:lnTo>
                <a:lnTo>
                  <a:pt x="1821099" y="2041903"/>
                </a:lnTo>
                <a:lnTo>
                  <a:pt x="1856256" y="2014171"/>
                </a:lnTo>
                <a:lnTo>
                  <a:pt x="1890274" y="1985102"/>
                </a:lnTo>
                <a:lnTo>
                  <a:pt x="1923114" y="1954736"/>
                </a:lnTo>
                <a:lnTo>
                  <a:pt x="1954736" y="1923114"/>
                </a:lnTo>
                <a:lnTo>
                  <a:pt x="1985102" y="1890274"/>
                </a:lnTo>
                <a:lnTo>
                  <a:pt x="2014171" y="1856256"/>
                </a:lnTo>
                <a:lnTo>
                  <a:pt x="2041903" y="1821099"/>
                </a:lnTo>
                <a:lnTo>
                  <a:pt x="2068261" y="1784843"/>
                </a:lnTo>
                <a:lnTo>
                  <a:pt x="2093204" y="1747527"/>
                </a:lnTo>
                <a:lnTo>
                  <a:pt x="2116693" y="1709190"/>
                </a:lnTo>
                <a:lnTo>
                  <a:pt x="2138688" y="1669872"/>
                </a:lnTo>
                <a:lnTo>
                  <a:pt x="2159150" y="1629613"/>
                </a:lnTo>
                <a:lnTo>
                  <a:pt x="2178039" y="1588451"/>
                </a:lnTo>
                <a:lnTo>
                  <a:pt x="2195317" y="1546427"/>
                </a:lnTo>
                <a:lnTo>
                  <a:pt x="2210943" y="1503579"/>
                </a:lnTo>
                <a:lnTo>
                  <a:pt x="2224879" y="1459947"/>
                </a:lnTo>
                <a:lnTo>
                  <a:pt x="2237084" y="1415571"/>
                </a:lnTo>
                <a:lnTo>
                  <a:pt x="2247520" y="1370490"/>
                </a:lnTo>
                <a:lnTo>
                  <a:pt x="2256147" y="1324743"/>
                </a:lnTo>
                <a:lnTo>
                  <a:pt x="2262925" y="1278370"/>
                </a:lnTo>
                <a:lnTo>
                  <a:pt x="2267816" y="1231410"/>
                </a:lnTo>
                <a:lnTo>
                  <a:pt x="2270779" y="1183903"/>
                </a:lnTo>
                <a:lnTo>
                  <a:pt x="2271776" y="1135888"/>
                </a:lnTo>
                <a:lnTo>
                  <a:pt x="2270779" y="1087872"/>
                </a:lnTo>
                <a:lnTo>
                  <a:pt x="2267816" y="1040365"/>
                </a:lnTo>
                <a:lnTo>
                  <a:pt x="2262925" y="993405"/>
                </a:lnTo>
                <a:lnTo>
                  <a:pt x="2256147" y="947032"/>
                </a:lnTo>
                <a:lnTo>
                  <a:pt x="2247520" y="901285"/>
                </a:lnTo>
                <a:lnTo>
                  <a:pt x="2237084" y="856204"/>
                </a:lnTo>
                <a:lnTo>
                  <a:pt x="2224879" y="811828"/>
                </a:lnTo>
                <a:lnTo>
                  <a:pt x="2210943" y="768196"/>
                </a:lnTo>
                <a:lnTo>
                  <a:pt x="2195317" y="725348"/>
                </a:lnTo>
                <a:lnTo>
                  <a:pt x="2178039" y="683324"/>
                </a:lnTo>
                <a:lnTo>
                  <a:pt x="2159150" y="642162"/>
                </a:lnTo>
                <a:lnTo>
                  <a:pt x="2138688" y="601903"/>
                </a:lnTo>
                <a:lnTo>
                  <a:pt x="2116693" y="562585"/>
                </a:lnTo>
                <a:lnTo>
                  <a:pt x="2093204" y="524248"/>
                </a:lnTo>
                <a:lnTo>
                  <a:pt x="2068261" y="486932"/>
                </a:lnTo>
                <a:lnTo>
                  <a:pt x="2041903" y="450676"/>
                </a:lnTo>
                <a:lnTo>
                  <a:pt x="2014171" y="415519"/>
                </a:lnTo>
                <a:lnTo>
                  <a:pt x="1985102" y="381501"/>
                </a:lnTo>
                <a:lnTo>
                  <a:pt x="1954736" y="348661"/>
                </a:lnTo>
                <a:lnTo>
                  <a:pt x="1923114" y="317039"/>
                </a:lnTo>
                <a:lnTo>
                  <a:pt x="1890274" y="286673"/>
                </a:lnTo>
                <a:lnTo>
                  <a:pt x="1856256" y="257604"/>
                </a:lnTo>
                <a:lnTo>
                  <a:pt x="1821099" y="229872"/>
                </a:lnTo>
                <a:lnTo>
                  <a:pt x="1784843" y="203514"/>
                </a:lnTo>
                <a:lnTo>
                  <a:pt x="1747527" y="178571"/>
                </a:lnTo>
                <a:lnTo>
                  <a:pt x="1709190" y="155082"/>
                </a:lnTo>
                <a:lnTo>
                  <a:pt x="1669872" y="133087"/>
                </a:lnTo>
                <a:lnTo>
                  <a:pt x="1629613" y="112625"/>
                </a:lnTo>
                <a:lnTo>
                  <a:pt x="1588451" y="93736"/>
                </a:lnTo>
                <a:lnTo>
                  <a:pt x="1546427" y="76458"/>
                </a:lnTo>
                <a:lnTo>
                  <a:pt x="1503579" y="60832"/>
                </a:lnTo>
                <a:lnTo>
                  <a:pt x="1459947" y="46896"/>
                </a:lnTo>
                <a:lnTo>
                  <a:pt x="1415571" y="34691"/>
                </a:lnTo>
                <a:lnTo>
                  <a:pt x="1370490" y="24255"/>
                </a:lnTo>
                <a:lnTo>
                  <a:pt x="1324743" y="15628"/>
                </a:lnTo>
                <a:lnTo>
                  <a:pt x="1278370" y="8850"/>
                </a:lnTo>
                <a:lnTo>
                  <a:pt x="1231410" y="3959"/>
                </a:lnTo>
                <a:lnTo>
                  <a:pt x="1183903" y="996"/>
                </a:lnTo>
                <a:lnTo>
                  <a:pt x="1135888" y="0"/>
                </a:lnTo>
                <a:close/>
              </a:path>
            </a:pathLst>
          </a:custGeom>
          <a:solidFill>
            <a:srgbClr val="1C61B3"/>
          </a:solidFill>
        </p:spPr>
        <p:txBody>
          <a:bodyPr wrap="square" lIns="0" tIns="0" rIns="0" bIns="0" rtlCol="0"/>
          <a:lstStyle/>
          <a:p>
            <a:endParaRPr/>
          </a:p>
        </p:txBody>
      </p:sp>
      <p:sp>
        <p:nvSpPr>
          <p:cNvPr id="14" name="object 14">
            <a:hlinkClick r:id="rId2"/>
          </p:cNvPr>
          <p:cNvSpPr/>
          <p:nvPr/>
        </p:nvSpPr>
        <p:spPr>
          <a:xfrm rot="3307191">
            <a:off x="5419834" y="9079307"/>
            <a:ext cx="330200" cy="330200"/>
          </a:xfrm>
          <a:custGeom>
            <a:avLst/>
            <a:gdLst/>
            <a:ahLst/>
            <a:cxnLst/>
            <a:rect l="l" t="t" r="r" b="b"/>
            <a:pathLst>
              <a:path w="330200" h="330200">
                <a:moveTo>
                  <a:pt x="165100" y="0"/>
                </a:moveTo>
                <a:lnTo>
                  <a:pt x="121208" y="5897"/>
                </a:lnTo>
                <a:lnTo>
                  <a:pt x="81769" y="22540"/>
                </a:lnTo>
                <a:lnTo>
                  <a:pt x="48355" y="48355"/>
                </a:lnTo>
                <a:lnTo>
                  <a:pt x="22540" y="81769"/>
                </a:lnTo>
                <a:lnTo>
                  <a:pt x="5897" y="121208"/>
                </a:lnTo>
                <a:lnTo>
                  <a:pt x="0" y="165100"/>
                </a:lnTo>
                <a:lnTo>
                  <a:pt x="5897" y="208991"/>
                </a:lnTo>
                <a:lnTo>
                  <a:pt x="22540" y="248430"/>
                </a:lnTo>
                <a:lnTo>
                  <a:pt x="48355" y="281844"/>
                </a:lnTo>
                <a:lnTo>
                  <a:pt x="81769" y="307659"/>
                </a:lnTo>
                <a:lnTo>
                  <a:pt x="121208" y="324302"/>
                </a:lnTo>
                <a:lnTo>
                  <a:pt x="165100" y="330200"/>
                </a:lnTo>
                <a:lnTo>
                  <a:pt x="208991" y="324302"/>
                </a:lnTo>
                <a:lnTo>
                  <a:pt x="248430" y="307659"/>
                </a:lnTo>
                <a:lnTo>
                  <a:pt x="281844" y="281844"/>
                </a:lnTo>
                <a:lnTo>
                  <a:pt x="307659" y="248430"/>
                </a:lnTo>
                <a:lnTo>
                  <a:pt x="324302" y="208991"/>
                </a:lnTo>
                <a:lnTo>
                  <a:pt x="330200" y="165100"/>
                </a:lnTo>
                <a:lnTo>
                  <a:pt x="324302" y="121208"/>
                </a:lnTo>
                <a:lnTo>
                  <a:pt x="307659" y="81769"/>
                </a:lnTo>
                <a:lnTo>
                  <a:pt x="281844" y="48355"/>
                </a:lnTo>
                <a:lnTo>
                  <a:pt x="248430" y="22540"/>
                </a:lnTo>
                <a:lnTo>
                  <a:pt x="208991" y="5897"/>
                </a:lnTo>
                <a:lnTo>
                  <a:pt x="165100" y="0"/>
                </a:lnTo>
                <a:close/>
              </a:path>
            </a:pathLst>
          </a:custGeom>
          <a:solidFill>
            <a:srgbClr val="1C61B3"/>
          </a:solidFill>
        </p:spPr>
        <p:txBody>
          <a:bodyPr wrap="square" lIns="0" tIns="0" rIns="0" bIns="0" rtlCol="0"/>
          <a:lstStyle/>
          <a:p>
            <a:endParaRPr/>
          </a:p>
        </p:txBody>
      </p:sp>
      <p:sp>
        <p:nvSpPr>
          <p:cNvPr id="15" name="object 15"/>
          <p:cNvSpPr/>
          <p:nvPr/>
        </p:nvSpPr>
        <p:spPr>
          <a:xfrm>
            <a:off x="5528044" y="9133447"/>
            <a:ext cx="134518" cy="123532"/>
          </a:xfrm>
          <a:prstGeom prst="rect">
            <a:avLst/>
          </a:prstGeom>
          <a:blipFill>
            <a:blip r:embed="rId3" cstate="print"/>
            <a:stretch>
              <a:fillRect/>
            </a:stretch>
          </a:blipFill>
        </p:spPr>
        <p:txBody>
          <a:bodyPr wrap="square" lIns="0" tIns="0" rIns="0" bIns="0" rtlCol="0"/>
          <a:lstStyle/>
          <a:p>
            <a:endParaRPr/>
          </a:p>
        </p:txBody>
      </p:sp>
      <p:cxnSp>
        <p:nvCxnSpPr>
          <p:cNvPr id="18" name="Ravni poveznik 17">
            <a:extLst>
              <a:ext uri="{FF2B5EF4-FFF2-40B4-BE49-F238E27FC236}">
                <a16:creationId xmlns:a16="http://schemas.microsoft.com/office/drawing/2014/main" id="{0401E26B-AAEC-4ACA-A060-A73367F7262B}"/>
              </a:ext>
            </a:extLst>
          </p:cNvPr>
          <p:cNvCxnSpPr/>
          <p:nvPr/>
        </p:nvCxnSpPr>
        <p:spPr>
          <a:xfrm>
            <a:off x="809282" y="2722193"/>
            <a:ext cx="307691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zervirano mjesto broja slajda 9">
            <a:extLst>
              <a:ext uri="{FF2B5EF4-FFF2-40B4-BE49-F238E27FC236}">
                <a16:creationId xmlns:a16="http://schemas.microsoft.com/office/drawing/2014/main" id="{2E927FF6-7999-40C4-9937-B663F67A39CD}"/>
              </a:ext>
            </a:extLst>
          </p:cNvPr>
          <p:cNvSpPr>
            <a:spLocks noGrp="1"/>
          </p:cNvSpPr>
          <p:nvPr>
            <p:ph type="sldNum" sz="quarter" idx="7"/>
          </p:nvPr>
        </p:nvSpPr>
        <p:spPr/>
        <p:txBody>
          <a:bodyPr/>
          <a:lstStyle/>
          <a:p>
            <a:fld id="{B6F15528-21DE-4FAA-801E-634DDDAF4B2B}" type="slidenum">
              <a:rPr lang="hr-HR" smtClean="0"/>
              <a:t>4</a:t>
            </a:fld>
            <a:endParaRPr lang="hr-H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pic>
        <p:nvPicPr>
          <p:cNvPr id="17" name="Slika 16">
            <a:extLst>
              <a:ext uri="{FF2B5EF4-FFF2-40B4-BE49-F238E27FC236}">
                <a16:creationId xmlns:a16="http://schemas.microsoft.com/office/drawing/2014/main" id="{72F14277-74CC-4D45-ACF2-0C148CBE18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0624" y="426349"/>
            <a:ext cx="2477381" cy="2477381"/>
          </a:xfrm>
          <a:prstGeom prst="ellipse">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0819" y="9556750"/>
            <a:ext cx="4961890" cy="0"/>
          </a:xfrm>
          <a:custGeom>
            <a:avLst/>
            <a:gdLst/>
            <a:ahLst/>
            <a:cxnLst/>
            <a:rect l="l" t="t" r="r" b="b"/>
            <a:pathLst>
              <a:path w="4961890">
                <a:moveTo>
                  <a:pt x="0" y="0"/>
                </a:moveTo>
                <a:lnTo>
                  <a:pt x="4961280" y="0"/>
                </a:lnTo>
              </a:path>
            </a:pathLst>
          </a:custGeom>
          <a:ln w="12700">
            <a:solidFill>
              <a:srgbClr val="EFEFEF"/>
            </a:solidFill>
          </a:ln>
        </p:spPr>
        <p:txBody>
          <a:bodyPr wrap="square" lIns="0" tIns="0" rIns="0" bIns="0" rtlCol="0"/>
          <a:lstStyle/>
          <a:p>
            <a:endParaRPr/>
          </a:p>
        </p:txBody>
      </p:sp>
      <p:sp>
        <p:nvSpPr>
          <p:cNvPr id="3" name="object 3"/>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lang="da-DK" sz="800">
                <a:latin typeface="Avenir Next"/>
                <a:cs typeface="Avenir Next"/>
              </a:rPr>
              <a:t>2</a:t>
            </a:r>
          </a:p>
        </p:txBody>
      </p:sp>
      <p:sp>
        <p:nvSpPr>
          <p:cNvPr id="5" name="object 5"/>
          <p:cNvSpPr txBox="1"/>
          <p:nvPr/>
        </p:nvSpPr>
        <p:spPr>
          <a:xfrm>
            <a:off x="471137" y="76201"/>
            <a:ext cx="3567464" cy="2628925"/>
          </a:xfrm>
          <a:prstGeom prst="rect">
            <a:avLst/>
          </a:prstGeom>
          <a:ln>
            <a:solidFill>
              <a:schemeClr val="bg1"/>
            </a:solidFill>
          </a:ln>
        </p:spPr>
        <p:txBody>
          <a:bodyPr vert="horz" wrap="square" lIns="0" tIns="12700" rIns="0" bIns="0" rtlCol="0">
            <a:spAutoFit/>
          </a:bodyPr>
          <a:lstStyle/>
          <a:p>
            <a:pPr marL="171450" indent="-171450" algn="just">
              <a:buFontTx/>
              <a:buChar char="-"/>
            </a:pPr>
            <a:endParaRPr lang="hr-HR" sz="1200"/>
          </a:p>
          <a:p>
            <a:pPr marL="171450" indent="-171450" algn="just">
              <a:buFontTx/>
              <a:buChar char="-"/>
            </a:pPr>
            <a:endParaRPr lang="hr-HR" sz="1200"/>
          </a:p>
          <a:p>
            <a:pPr marL="171450" indent="-171450" algn="just">
              <a:buFontTx/>
              <a:buChar char="-"/>
            </a:pPr>
            <a:endParaRPr lang="hr-HR" sz="1200"/>
          </a:p>
          <a:p>
            <a:pPr marL="171450" indent="-171450" algn="just">
              <a:buFontTx/>
              <a:buChar char="-"/>
            </a:pPr>
            <a:endParaRPr lang="hr-HR" sz="1200"/>
          </a:p>
          <a:p>
            <a:pPr marL="171450" indent="-171450" algn="just">
              <a:buFontTx/>
              <a:buChar char="-"/>
            </a:pPr>
            <a:endParaRPr lang="hr-HR" sz="1200"/>
          </a:p>
          <a:p>
            <a:pPr algn="just"/>
            <a:r>
              <a:rPr lang="da-DK" sz="1200" b="1"/>
              <a:t>Ledende partner i STTech-projektet:</a:t>
            </a:r>
          </a:p>
          <a:p>
            <a:pPr algn="just"/>
            <a:endParaRPr lang="en-US" sz="1200"/>
          </a:p>
          <a:p>
            <a:pPr marL="171450" indent="-171450" algn="just">
              <a:buFontTx/>
              <a:buChar char="-"/>
            </a:pPr>
            <a:r>
              <a:rPr lang="da-DK" sz="1200" b="1">
                <a:solidFill>
                  <a:schemeClr val="tx2">
                    <a:lumMod val="60000"/>
                    <a:lumOff val="40000"/>
                  </a:schemeClr>
                </a:solidFill>
              </a:rPr>
              <a:t>AAK </a:t>
            </a:r>
            <a:r>
              <a:rPr lang="da-DK" sz="1200"/>
              <a:t>(Aarhus Kommune, Magistraten for Sundhed &amp; Omsorg, Velfærdsteknologi &amp; Hjælpemidler)</a:t>
            </a:r>
          </a:p>
          <a:p>
            <a:pPr marL="171450" indent="-171450" algn="just">
              <a:buFontTx/>
              <a:buChar char="-"/>
            </a:pPr>
            <a:endParaRPr lang="en-US" sz="1200"/>
          </a:p>
          <a:p>
            <a:pPr algn="just"/>
            <a:r>
              <a:rPr lang="da-DK" sz="1200"/>
              <a:t>     Mød deltagerne her: </a:t>
            </a:r>
            <a:r>
              <a:rPr lang="da-DK" sz="1200">
                <a:hlinkClick r:id="rId2"/>
              </a:rPr>
              <a:t>Om STTech (aarhus.dk)</a:t>
            </a:r>
          </a:p>
          <a:p>
            <a:pPr algn="just"/>
            <a:r>
              <a:rPr lang="da-DK"/>
              <a:t> </a:t>
            </a:r>
          </a:p>
          <a:p>
            <a:br>
              <a:rPr lang="da-DK" sz="1000"/>
            </a:br>
            <a:endParaRPr lang="da-DK" sz="1000"/>
          </a:p>
        </p:txBody>
      </p:sp>
      <p:sp>
        <p:nvSpPr>
          <p:cNvPr id="6" name="object 6"/>
          <p:cNvSpPr/>
          <p:nvPr/>
        </p:nvSpPr>
        <p:spPr>
          <a:xfrm>
            <a:off x="6115417" y="76201"/>
            <a:ext cx="1758215" cy="10058400"/>
          </a:xfrm>
          <a:custGeom>
            <a:avLst/>
            <a:gdLst/>
            <a:ahLst/>
            <a:cxnLst/>
            <a:rect l="l" t="t" r="r" b="b"/>
            <a:pathLst>
              <a:path w="2400300" h="10058400">
                <a:moveTo>
                  <a:pt x="0" y="10058400"/>
                </a:moveTo>
                <a:lnTo>
                  <a:pt x="2400300" y="10058400"/>
                </a:lnTo>
                <a:lnTo>
                  <a:pt x="2400300" y="0"/>
                </a:lnTo>
                <a:lnTo>
                  <a:pt x="0" y="0"/>
                </a:lnTo>
                <a:lnTo>
                  <a:pt x="0" y="10058400"/>
                </a:lnTo>
                <a:close/>
              </a:path>
            </a:pathLst>
          </a:custGeom>
          <a:solidFill>
            <a:srgbClr val="EFEFEF"/>
          </a:solidFill>
        </p:spPr>
        <p:txBody>
          <a:bodyPr wrap="square" lIns="0" tIns="0" rIns="0" bIns="0" rtlCol="0"/>
          <a:lstStyle/>
          <a:p>
            <a:endParaRPr/>
          </a:p>
        </p:txBody>
      </p:sp>
      <p:sp>
        <p:nvSpPr>
          <p:cNvPr id="14" name="object 14"/>
          <p:cNvSpPr/>
          <p:nvPr/>
        </p:nvSpPr>
        <p:spPr>
          <a:xfrm rot="3307191">
            <a:off x="5072277" y="2698142"/>
            <a:ext cx="330200" cy="330200"/>
          </a:xfrm>
          <a:custGeom>
            <a:avLst/>
            <a:gdLst/>
            <a:ahLst/>
            <a:cxnLst/>
            <a:rect l="l" t="t" r="r" b="b"/>
            <a:pathLst>
              <a:path w="330200" h="330200">
                <a:moveTo>
                  <a:pt x="165100" y="0"/>
                </a:moveTo>
                <a:lnTo>
                  <a:pt x="121208" y="5897"/>
                </a:lnTo>
                <a:lnTo>
                  <a:pt x="81769" y="22540"/>
                </a:lnTo>
                <a:lnTo>
                  <a:pt x="48355" y="48355"/>
                </a:lnTo>
                <a:lnTo>
                  <a:pt x="22540" y="81769"/>
                </a:lnTo>
                <a:lnTo>
                  <a:pt x="5897" y="121208"/>
                </a:lnTo>
                <a:lnTo>
                  <a:pt x="0" y="165100"/>
                </a:lnTo>
                <a:lnTo>
                  <a:pt x="5897" y="208991"/>
                </a:lnTo>
                <a:lnTo>
                  <a:pt x="22540" y="248430"/>
                </a:lnTo>
                <a:lnTo>
                  <a:pt x="48355" y="281844"/>
                </a:lnTo>
                <a:lnTo>
                  <a:pt x="81769" y="307659"/>
                </a:lnTo>
                <a:lnTo>
                  <a:pt x="121208" y="324302"/>
                </a:lnTo>
                <a:lnTo>
                  <a:pt x="165100" y="330200"/>
                </a:lnTo>
                <a:lnTo>
                  <a:pt x="208991" y="324302"/>
                </a:lnTo>
                <a:lnTo>
                  <a:pt x="248430" y="307659"/>
                </a:lnTo>
                <a:lnTo>
                  <a:pt x="281844" y="281844"/>
                </a:lnTo>
                <a:lnTo>
                  <a:pt x="307659" y="248430"/>
                </a:lnTo>
                <a:lnTo>
                  <a:pt x="324302" y="208991"/>
                </a:lnTo>
                <a:lnTo>
                  <a:pt x="330200" y="165100"/>
                </a:lnTo>
                <a:lnTo>
                  <a:pt x="324302" y="121208"/>
                </a:lnTo>
                <a:lnTo>
                  <a:pt x="307659" y="81769"/>
                </a:lnTo>
                <a:lnTo>
                  <a:pt x="281844" y="48355"/>
                </a:lnTo>
                <a:lnTo>
                  <a:pt x="248430" y="22540"/>
                </a:lnTo>
                <a:lnTo>
                  <a:pt x="208991" y="5897"/>
                </a:lnTo>
                <a:lnTo>
                  <a:pt x="165100" y="0"/>
                </a:lnTo>
                <a:close/>
              </a:path>
            </a:pathLst>
          </a:custGeom>
          <a:solidFill>
            <a:srgbClr val="1C61B3"/>
          </a:solidFill>
        </p:spPr>
        <p:txBody>
          <a:bodyPr wrap="square" lIns="0" tIns="0" rIns="0" bIns="0" rtlCol="0"/>
          <a:lstStyle/>
          <a:p>
            <a:endParaRPr/>
          </a:p>
        </p:txBody>
      </p:sp>
      <p:sp>
        <p:nvSpPr>
          <p:cNvPr id="15" name="object 15">
            <a:hlinkClick r:id="rId3"/>
          </p:cNvPr>
          <p:cNvSpPr/>
          <p:nvPr/>
        </p:nvSpPr>
        <p:spPr>
          <a:xfrm>
            <a:off x="5390695" y="3021090"/>
            <a:ext cx="134518" cy="12353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343400" y="990599"/>
            <a:ext cx="2272030" cy="2160499"/>
          </a:xfrm>
          <a:custGeom>
            <a:avLst/>
            <a:gdLst/>
            <a:ahLst/>
            <a:cxnLst/>
            <a:rect l="l" t="t" r="r" b="b"/>
            <a:pathLst>
              <a:path w="2272029" h="2272030">
                <a:moveTo>
                  <a:pt x="1135888" y="0"/>
                </a:moveTo>
                <a:lnTo>
                  <a:pt x="1087872" y="996"/>
                </a:lnTo>
                <a:lnTo>
                  <a:pt x="1040365" y="3959"/>
                </a:lnTo>
                <a:lnTo>
                  <a:pt x="993405" y="8850"/>
                </a:lnTo>
                <a:lnTo>
                  <a:pt x="947032" y="15628"/>
                </a:lnTo>
                <a:lnTo>
                  <a:pt x="901285" y="24255"/>
                </a:lnTo>
                <a:lnTo>
                  <a:pt x="856204" y="34691"/>
                </a:lnTo>
                <a:lnTo>
                  <a:pt x="811828" y="46896"/>
                </a:lnTo>
                <a:lnTo>
                  <a:pt x="768196" y="60832"/>
                </a:lnTo>
                <a:lnTo>
                  <a:pt x="725348" y="76458"/>
                </a:lnTo>
                <a:lnTo>
                  <a:pt x="683324" y="93736"/>
                </a:lnTo>
                <a:lnTo>
                  <a:pt x="642162" y="112625"/>
                </a:lnTo>
                <a:lnTo>
                  <a:pt x="601903" y="133087"/>
                </a:lnTo>
                <a:lnTo>
                  <a:pt x="562585" y="155082"/>
                </a:lnTo>
                <a:lnTo>
                  <a:pt x="524248" y="178571"/>
                </a:lnTo>
                <a:lnTo>
                  <a:pt x="486932" y="203514"/>
                </a:lnTo>
                <a:lnTo>
                  <a:pt x="450676" y="229872"/>
                </a:lnTo>
                <a:lnTo>
                  <a:pt x="415519" y="257604"/>
                </a:lnTo>
                <a:lnTo>
                  <a:pt x="381501" y="286673"/>
                </a:lnTo>
                <a:lnTo>
                  <a:pt x="348661" y="317039"/>
                </a:lnTo>
                <a:lnTo>
                  <a:pt x="317039" y="348661"/>
                </a:lnTo>
                <a:lnTo>
                  <a:pt x="286673" y="381501"/>
                </a:lnTo>
                <a:lnTo>
                  <a:pt x="257604" y="415519"/>
                </a:lnTo>
                <a:lnTo>
                  <a:pt x="229872" y="450676"/>
                </a:lnTo>
                <a:lnTo>
                  <a:pt x="203514" y="486932"/>
                </a:lnTo>
                <a:lnTo>
                  <a:pt x="178571" y="524248"/>
                </a:lnTo>
                <a:lnTo>
                  <a:pt x="155082" y="562585"/>
                </a:lnTo>
                <a:lnTo>
                  <a:pt x="133087" y="601903"/>
                </a:lnTo>
                <a:lnTo>
                  <a:pt x="112625" y="642162"/>
                </a:lnTo>
                <a:lnTo>
                  <a:pt x="93736" y="683324"/>
                </a:lnTo>
                <a:lnTo>
                  <a:pt x="76458" y="725348"/>
                </a:lnTo>
                <a:lnTo>
                  <a:pt x="60832" y="768196"/>
                </a:lnTo>
                <a:lnTo>
                  <a:pt x="46896" y="811828"/>
                </a:lnTo>
                <a:lnTo>
                  <a:pt x="34691" y="856204"/>
                </a:lnTo>
                <a:lnTo>
                  <a:pt x="24255" y="901285"/>
                </a:lnTo>
                <a:lnTo>
                  <a:pt x="15628" y="947032"/>
                </a:lnTo>
                <a:lnTo>
                  <a:pt x="8850" y="993405"/>
                </a:lnTo>
                <a:lnTo>
                  <a:pt x="3959" y="1040365"/>
                </a:lnTo>
                <a:lnTo>
                  <a:pt x="996" y="1087872"/>
                </a:lnTo>
                <a:lnTo>
                  <a:pt x="0" y="1135888"/>
                </a:lnTo>
                <a:lnTo>
                  <a:pt x="996" y="1183903"/>
                </a:lnTo>
                <a:lnTo>
                  <a:pt x="3959" y="1231410"/>
                </a:lnTo>
                <a:lnTo>
                  <a:pt x="8850" y="1278370"/>
                </a:lnTo>
                <a:lnTo>
                  <a:pt x="15628" y="1324743"/>
                </a:lnTo>
                <a:lnTo>
                  <a:pt x="24255" y="1370490"/>
                </a:lnTo>
                <a:lnTo>
                  <a:pt x="34691" y="1415571"/>
                </a:lnTo>
                <a:lnTo>
                  <a:pt x="46896" y="1459947"/>
                </a:lnTo>
                <a:lnTo>
                  <a:pt x="60832" y="1503579"/>
                </a:lnTo>
                <a:lnTo>
                  <a:pt x="76458" y="1546427"/>
                </a:lnTo>
                <a:lnTo>
                  <a:pt x="93736" y="1588451"/>
                </a:lnTo>
                <a:lnTo>
                  <a:pt x="112625" y="1629613"/>
                </a:lnTo>
                <a:lnTo>
                  <a:pt x="133087" y="1669872"/>
                </a:lnTo>
                <a:lnTo>
                  <a:pt x="155082" y="1709190"/>
                </a:lnTo>
                <a:lnTo>
                  <a:pt x="178571" y="1747527"/>
                </a:lnTo>
                <a:lnTo>
                  <a:pt x="203514" y="1784843"/>
                </a:lnTo>
                <a:lnTo>
                  <a:pt x="229872" y="1821099"/>
                </a:lnTo>
                <a:lnTo>
                  <a:pt x="257604" y="1856256"/>
                </a:lnTo>
                <a:lnTo>
                  <a:pt x="286673" y="1890274"/>
                </a:lnTo>
                <a:lnTo>
                  <a:pt x="317039" y="1923114"/>
                </a:lnTo>
                <a:lnTo>
                  <a:pt x="348661" y="1954736"/>
                </a:lnTo>
                <a:lnTo>
                  <a:pt x="381501" y="1985102"/>
                </a:lnTo>
                <a:lnTo>
                  <a:pt x="415519" y="2014171"/>
                </a:lnTo>
                <a:lnTo>
                  <a:pt x="450676" y="2041903"/>
                </a:lnTo>
                <a:lnTo>
                  <a:pt x="486932" y="2068261"/>
                </a:lnTo>
                <a:lnTo>
                  <a:pt x="524248" y="2093204"/>
                </a:lnTo>
                <a:lnTo>
                  <a:pt x="562585" y="2116693"/>
                </a:lnTo>
                <a:lnTo>
                  <a:pt x="601903" y="2138688"/>
                </a:lnTo>
                <a:lnTo>
                  <a:pt x="642162" y="2159150"/>
                </a:lnTo>
                <a:lnTo>
                  <a:pt x="683324" y="2178039"/>
                </a:lnTo>
                <a:lnTo>
                  <a:pt x="725348" y="2195317"/>
                </a:lnTo>
                <a:lnTo>
                  <a:pt x="768196" y="2210943"/>
                </a:lnTo>
                <a:lnTo>
                  <a:pt x="811828" y="2224879"/>
                </a:lnTo>
                <a:lnTo>
                  <a:pt x="856204" y="2237084"/>
                </a:lnTo>
                <a:lnTo>
                  <a:pt x="901285" y="2247520"/>
                </a:lnTo>
                <a:lnTo>
                  <a:pt x="947032" y="2256147"/>
                </a:lnTo>
                <a:lnTo>
                  <a:pt x="993405" y="2262925"/>
                </a:lnTo>
                <a:lnTo>
                  <a:pt x="1040365" y="2267816"/>
                </a:lnTo>
                <a:lnTo>
                  <a:pt x="1087872" y="2270779"/>
                </a:lnTo>
                <a:lnTo>
                  <a:pt x="1135888" y="2271776"/>
                </a:lnTo>
                <a:lnTo>
                  <a:pt x="1183903" y="2270779"/>
                </a:lnTo>
                <a:lnTo>
                  <a:pt x="1231410" y="2267816"/>
                </a:lnTo>
                <a:lnTo>
                  <a:pt x="1278370" y="2262925"/>
                </a:lnTo>
                <a:lnTo>
                  <a:pt x="1324743" y="2256147"/>
                </a:lnTo>
                <a:lnTo>
                  <a:pt x="1370490" y="2247520"/>
                </a:lnTo>
                <a:lnTo>
                  <a:pt x="1415571" y="2237084"/>
                </a:lnTo>
                <a:lnTo>
                  <a:pt x="1459947" y="2224879"/>
                </a:lnTo>
                <a:lnTo>
                  <a:pt x="1503579" y="2210943"/>
                </a:lnTo>
                <a:lnTo>
                  <a:pt x="1546427" y="2195317"/>
                </a:lnTo>
                <a:lnTo>
                  <a:pt x="1588451" y="2178039"/>
                </a:lnTo>
                <a:lnTo>
                  <a:pt x="1629613" y="2159150"/>
                </a:lnTo>
                <a:lnTo>
                  <a:pt x="1669872" y="2138688"/>
                </a:lnTo>
                <a:lnTo>
                  <a:pt x="1709190" y="2116693"/>
                </a:lnTo>
                <a:lnTo>
                  <a:pt x="1747527" y="2093204"/>
                </a:lnTo>
                <a:lnTo>
                  <a:pt x="1784843" y="2068261"/>
                </a:lnTo>
                <a:lnTo>
                  <a:pt x="1821099" y="2041903"/>
                </a:lnTo>
                <a:lnTo>
                  <a:pt x="1856256" y="2014171"/>
                </a:lnTo>
                <a:lnTo>
                  <a:pt x="1890274" y="1985102"/>
                </a:lnTo>
                <a:lnTo>
                  <a:pt x="1923114" y="1954736"/>
                </a:lnTo>
                <a:lnTo>
                  <a:pt x="1954736" y="1923114"/>
                </a:lnTo>
                <a:lnTo>
                  <a:pt x="1985102" y="1890274"/>
                </a:lnTo>
                <a:lnTo>
                  <a:pt x="2014171" y="1856256"/>
                </a:lnTo>
                <a:lnTo>
                  <a:pt x="2041903" y="1821099"/>
                </a:lnTo>
                <a:lnTo>
                  <a:pt x="2068261" y="1784843"/>
                </a:lnTo>
                <a:lnTo>
                  <a:pt x="2093204" y="1747527"/>
                </a:lnTo>
                <a:lnTo>
                  <a:pt x="2116693" y="1709190"/>
                </a:lnTo>
                <a:lnTo>
                  <a:pt x="2138688" y="1669872"/>
                </a:lnTo>
                <a:lnTo>
                  <a:pt x="2159150" y="1629613"/>
                </a:lnTo>
                <a:lnTo>
                  <a:pt x="2178039" y="1588451"/>
                </a:lnTo>
                <a:lnTo>
                  <a:pt x="2195317" y="1546427"/>
                </a:lnTo>
                <a:lnTo>
                  <a:pt x="2210943" y="1503579"/>
                </a:lnTo>
                <a:lnTo>
                  <a:pt x="2224879" y="1459947"/>
                </a:lnTo>
                <a:lnTo>
                  <a:pt x="2237084" y="1415571"/>
                </a:lnTo>
                <a:lnTo>
                  <a:pt x="2247520" y="1370490"/>
                </a:lnTo>
                <a:lnTo>
                  <a:pt x="2256147" y="1324743"/>
                </a:lnTo>
                <a:lnTo>
                  <a:pt x="2262925" y="1278370"/>
                </a:lnTo>
                <a:lnTo>
                  <a:pt x="2267816" y="1231410"/>
                </a:lnTo>
                <a:lnTo>
                  <a:pt x="2270779" y="1183903"/>
                </a:lnTo>
                <a:lnTo>
                  <a:pt x="2271776" y="1135888"/>
                </a:lnTo>
                <a:lnTo>
                  <a:pt x="2270779" y="1087872"/>
                </a:lnTo>
                <a:lnTo>
                  <a:pt x="2267816" y="1040365"/>
                </a:lnTo>
                <a:lnTo>
                  <a:pt x="2262925" y="993405"/>
                </a:lnTo>
                <a:lnTo>
                  <a:pt x="2256147" y="947032"/>
                </a:lnTo>
                <a:lnTo>
                  <a:pt x="2247520" y="901285"/>
                </a:lnTo>
                <a:lnTo>
                  <a:pt x="2237084" y="856204"/>
                </a:lnTo>
                <a:lnTo>
                  <a:pt x="2224879" y="811828"/>
                </a:lnTo>
                <a:lnTo>
                  <a:pt x="2210943" y="768196"/>
                </a:lnTo>
                <a:lnTo>
                  <a:pt x="2195317" y="725348"/>
                </a:lnTo>
                <a:lnTo>
                  <a:pt x="2178039" y="683324"/>
                </a:lnTo>
                <a:lnTo>
                  <a:pt x="2159150" y="642162"/>
                </a:lnTo>
                <a:lnTo>
                  <a:pt x="2138688" y="601903"/>
                </a:lnTo>
                <a:lnTo>
                  <a:pt x="2116693" y="562585"/>
                </a:lnTo>
                <a:lnTo>
                  <a:pt x="2093204" y="524248"/>
                </a:lnTo>
                <a:lnTo>
                  <a:pt x="2068261" y="486932"/>
                </a:lnTo>
                <a:lnTo>
                  <a:pt x="2041903" y="450676"/>
                </a:lnTo>
                <a:lnTo>
                  <a:pt x="2014171" y="415519"/>
                </a:lnTo>
                <a:lnTo>
                  <a:pt x="1985102" y="381501"/>
                </a:lnTo>
                <a:lnTo>
                  <a:pt x="1954736" y="348661"/>
                </a:lnTo>
                <a:lnTo>
                  <a:pt x="1923114" y="317039"/>
                </a:lnTo>
                <a:lnTo>
                  <a:pt x="1890274" y="286673"/>
                </a:lnTo>
                <a:lnTo>
                  <a:pt x="1856256" y="257604"/>
                </a:lnTo>
                <a:lnTo>
                  <a:pt x="1821099" y="229872"/>
                </a:lnTo>
                <a:lnTo>
                  <a:pt x="1784843" y="203514"/>
                </a:lnTo>
                <a:lnTo>
                  <a:pt x="1747527" y="178571"/>
                </a:lnTo>
                <a:lnTo>
                  <a:pt x="1709190" y="155082"/>
                </a:lnTo>
                <a:lnTo>
                  <a:pt x="1669872" y="133087"/>
                </a:lnTo>
                <a:lnTo>
                  <a:pt x="1629613" y="112625"/>
                </a:lnTo>
                <a:lnTo>
                  <a:pt x="1588451" y="93736"/>
                </a:lnTo>
                <a:lnTo>
                  <a:pt x="1546427" y="76458"/>
                </a:lnTo>
                <a:lnTo>
                  <a:pt x="1503579" y="60832"/>
                </a:lnTo>
                <a:lnTo>
                  <a:pt x="1459947" y="46896"/>
                </a:lnTo>
                <a:lnTo>
                  <a:pt x="1415571" y="34691"/>
                </a:lnTo>
                <a:lnTo>
                  <a:pt x="1370490" y="24255"/>
                </a:lnTo>
                <a:lnTo>
                  <a:pt x="1324743" y="15628"/>
                </a:lnTo>
                <a:lnTo>
                  <a:pt x="1278370" y="8850"/>
                </a:lnTo>
                <a:lnTo>
                  <a:pt x="1231410" y="3959"/>
                </a:lnTo>
                <a:lnTo>
                  <a:pt x="1183903" y="996"/>
                </a:lnTo>
                <a:lnTo>
                  <a:pt x="1135888" y="0"/>
                </a:lnTo>
                <a:close/>
              </a:path>
            </a:pathLst>
          </a:custGeom>
          <a:solidFill>
            <a:srgbClr val="1C61B3"/>
          </a:solidFill>
        </p:spPr>
        <p:txBody>
          <a:bodyPr wrap="square" lIns="0" tIns="0" rIns="0" bIns="0" rtlCol="0"/>
          <a:lstStyle/>
          <a:p>
            <a:endParaRPr/>
          </a:p>
        </p:txBody>
      </p:sp>
      <p:pic>
        <p:nvPicPr>
          <p:cNvPr id="19" name="Slika 18">
            <a:extLst>
              <a:ext uri="{FF2B5EF4-FFF2-40B4-BE49-F238E27FC236}">
                <a16:creationId xmlns:a16="http://schemas.microsoft.com/office/drawing/2014/main" id="{F969170A-908C-4599-ACC3-910855251CB9}"/>
              </a:ext>
            </a:extLst>
          </p:cNvPr>
          <p:cNvPicPr>
            <a:picLocks noChangeAspect="1"/>
          </p:cNvPicPr>
          <p:nvPr/>
        </p:nvPicPr>
        <p:blipFill>
          <a:blip r:embed="rId5"/>
          <a:stretch>
            <a:fillRect/>
          </a:stretch>
        </p:blipFill>
        <p:spPr>
          <a:xfrm>
            <a:off x="4343399" y="1097305"/>
            <a:ext cx="2272031" cy="1985551"/>
          </a:xfrm>
          <a:prstGeom prst="ellipse">
            <a:avLst/>
          </a:prstGeom>
          <a:ln>
            <a:noFill/>
          </a:ln>
          <a:effectLst>
            <a:softEdge rad="112500"/>
          </a:effectLst>
        </p:spPr>
      </p:pic>
      <p:sp>
        <p:nvSpPr>
          <p:cNvPr id="20" name="Pravokutnik 19">
            <a:extLst>
              <a:ext uri="{FF2B5EF4-FFF2-40B4-BE49-F238E27FC236}">
                <a16:creationId xmlns:a16="http://schemas.microsoft.com/office/drawing/2014/main" id="{0D88E1EC-9687-4B3B-B0BE-F6795DE56592}"/>
              </a:ext>
            </a:extLst>
          </p:cNvPr>
          <p:cNvSpPr/>
          <p:nvPr/>
        </p:nvSpPr>
        <p:spPr>
          <a:xfrm>
            <a:off x="4519243" y="3710517"/>
            <a:ext cx="3192348" cy="738664"/>
          </a:xfrm>
          <a:prstGeom prst="rect">
            <a:avLst/>
          </a:prstGeom>
        </p:spPr>
        <p:txBody>
          <a:bodyPr wrap="square">
            <a:spAutoFit/>
          </a:bodyPr>
          <a:lstStyle/>
          <a:p>
            <a:r>
              <a:rPr lang="da-DK" sz="1400">
                <a:solidFill>
                  <a:srgbClr val="333333"/>
                </a:solidFill>
                <a:latin typeface="Arial" panose="020B0604020202020204" pitchFamily="34" charset="0"/>
              </a:rPr>
              <a:t>Danmark | Projektleder </a:t>
            </a:r>
          </a:p>
          <a:p>
            <a:r>
              <a:rPr lang="da-DK" sz="1400" err="1">
                <a:solidFill>
                  <a:srgbClr val="333333"/>
                </a:solidFill>
                <a:latin typeface="Arial" panose="020B0604020202020204" pitchFamily="34" charset="0"/>
              </a:rPr>
              <a:t>Safe</a:t>
            </a:r>
            <a:r>
              <a:rPr lang="da-DK" sz="1400">
                <a:solidFill>
                  <a:srgbClr val="333333"/>
                </a:solidFill>
                <a:latin typeface="Arial" panose="020B0604020202020204" pitchFamily="34" charset="0"/>
              </a:rPr>
              <a:t> Transfer </a:t>
            </a:r>
            <a:r>
              <a:rPr lang="da-DK" sz="1400" err="1">
                <a:solidFill>
                  <a:srgbClr val="333333"/>
                </a:solidFill>
                <a:latin typeface="Arial" panose="020B0604020202020204" pitchFamily="34" charset="0"/>
              </a:rPr>
              <a:t>Techniques</a:t>
            </a:r>
            <a:r>
              <a:rPr lang="da-DK" sz="1400">
                <a:solidFill>
                  <a:srgbClr val="333333"/>
                </a:solidFill>
                <a:latin typeface="Arial" panose="020B0604020202020204" pitchFamily="34" charset="0"/>
              </a:rPr>
              <a:t>/</a:t>
            </a:r>
          </a:p>
          <a:p>
            <a:r>
              <a:rPr lang="da-DK" sz="1400">
                <a:solidFill>
                  <a:srgbClr val="333333"/>
                </a:solidFill>
                <a:latin typeface="Arial" panose="020B0604020202020204" pitchFamily="34" charset="0"/>
              </a:rPr>
              <a:t>Sikre Forflytninger</a:t>
            </a:r>
            <a:endParaRPr lang="hr-HR" sz="1400">
              <a:solidFill>
                <a:srgbClr val="333333"/>
              </a:solidFill>
              <a:latin typeface="Arial" panose="020B0604020202020204" pitchFamily="34" charset="0"/>
            </a:endParaRPr>
          </a:p>
        </p:txBody>
      </p:sp>
      <p:sp>
        <p:nvSpPr>
          <p:cNvPr id="21" name="Pravokutnik 20">
            <a:extLst>
              <a:ext uri="{FF2B5EF4-FFF2-40B4-BE49-F238E27FC236}">
                <a16:creationId xmlns:a16="http://schemas.microsoft.com/office/drawing/2014/main" id="{89B2094E-3D9E-4784-A22C-EE9CD5A100D9}"/>
              </a:ext>
            </a:extLst>
          </p:cNvPr>
          <p:cNvSpPr/>
          <p:nvPr/>
        </p:nvSpPr>
        <p:spPr>
          <a:xfrm>
            <a:off x="4454813" y="3300086"/>
            <a:ext cx="2723823" cy="369332"/>
          </a:xfrm>
          <a:prstGeom prst="rect">
            <a:avLst/>
          </a:prstGeom>
        </p:spPr>
        <p:txBody>
          <a:bodyPr wrap="none">
            <a:spAutoFit/>
          </a:bodyPr>
          <a:lstStyle/>
          <a:p>
            <a:r>
              <a:rPr lang="da-DK" b="1">
                <a:solidFill>
                  <a:srgbClr val="333333"/>
                </a:solidFill>
                <a:latin typeface="Arial" panose="020B0604020202020204" pitchFamily="34" charset="0"/>
              </a:rPr>
              <a:t>Cecilie Høegh Langvad</a:t>
            </a:r>
          </a:p>
        </p:txBody>
      </p:sp>
      <p:sp>
        <p:nvSpPr>
          <p:cNvPr id="22" name="object 14">
            <a:hlinkClick r:id="rId3"/>
            <a:extLst>
              <a:ext uri="{FF2B5EF4-FFF2-40B4-BE49-F238E27FC236}">
                <a16:creationId xmlns:a16="http://schemas.microsoft.com/office/drawing/2014/main" id="{F951778F-5778-4A1F-971B-1B27E75EEF39}"/>
              </a:ext>
            </a:extLst>
          </p:cNvPr>
          <p:cNvSpPr/>
          <p:nvPr/>
        </p:nvSpPr>
        <p:spPr>
          <a:xfrm rot="3307191">
            <a:off x="5425362" y="9075997"/>
            <a:ext cx="330200" cy="330200"/>
          </a:xfrm>
          <a:custGeom>
            <a:avLst/>
            <a:gdLst/>
            <a:ahLst/>
            <a:cxnLst/>
            <a:rect l="l" t="t" r="r" b="b"/>
            <a:pathLst>
              <a:path w="330200" h="330200">
                <a:moveTo>
                  <a:pt x="165100" y="0"/>
                </a:moveTo>
                <a:lnTo>
                  <a:pt x="121208" y="5897"/>
                </a:lnTo>
                <a:lnTo>
                  <a:pt x="81769" y="22540"/>
                </a:lnTo>
                <a:lnTo>
                  <a:pt x="48355" y="48355"/>
                </a:lnTo>
                <a:lnTo>
                  <a:pt x="22540" y="81769"/>
                </a:lnTo>
                <a:lnTo>
                  <a:pt x="5897" y="121208"/>
                </a:lnTo>
                <a:lnTo>
                  <a:pt x="0" y="165100"/>
                </a:lnTo>
                <a:lnTo>
                  <a:pt x="5897" y="208991"/>
                </a:lnTo>
                <a:lnTo>
                  <a:pt x="22540" y="248430"/>
                </a:lnTo>
                <a:lnTo>
                  <a:pt x="48355" y="281844"/>
                </a:lnTo>
                <a:lnTo>
                  <a:pt x="81769" y="307659"/>
                </a:lnTo>
                <a:lnTo>
                  <a:pt x="121208" y="324302"/>
                </a:lnTo>
                <a:lnTo>
                  <a:pt x="165100" y="330200"/>
                </a:lnTo>
                <a:lnTo>
                  <a:pt x="208991" y="324302"/>
                </a:lnTo>
                <a:lnTo>
                  <a:pt x="248430" y="307659"/>
                </a:lnTo>
                <a:lnTo>
                  <a:pt x="281844" y="281844"/>
                </a:lnTo>
                <a:lnTo>
                  <a:pt x="307659" y="248430"/>
                </a:lnTo>
                <a:lnTo>
                  <a:pt x="324302" y="208991"/>
                </a:lnTo>
                <a:lnTo>
                  <a:pt x="330200" y="165100"/>
                </a:lnTo>
                <a:lnTo>
                  <a:pt x="324302" y="121208"/>
                </a:lnTo>
                <a:lnTo>
                  <a:pt x="307659" y="81769"/>
                </a:lnTo>
                <a:lnTo>
                  <a:pt x="281844" y="48355"/>
                </a:lnTo>
                <a:lnTo>
                  <a:pt x="248430" y="22540"/>
                </a:lnTo>
                <a:lnTo>
                  <a:pt x="208991" y="5897"/>
                </a:lnTo>
                <a:lnTo>
                  <a:pt x="165100" y="0"/>
                </a:lnTo>
                <a:close/>
              </a:path>
            </a:pathLst>
          </a:custGeom>
          <a:solidFill>
            <a:srgbClr val="1C61B3"/>
          </a:solidFill>
        </p:spPr>
        <p:txBody>
          <a:bodyPr wrap="square" lIns="0" tIns="0" rIns="0" bIns="0" rtlCol="0"/>
          <a:lstStyle/>
          <a:p>
            <a:endParaRPr/>
          </a:p>
        </p:txBody>
      </p:sp>
      <p:sp>
        <p:nvSpPr>
          <p:cNvPr id="23" name="object 15">
            <a:extLst>
              <a:ext uri="{FF2B5EF4-FFF2-40B4-BE49-F238E27FC236}">
                <a16:creationId xmlns:a16="http://schemas.microsoft.com/office/drawing/2014/main" id="{CF5747EA-61A6-44CE-85E6-0DCC70145C4B}"/>
              </a:ext>
            </a:extLst>
          </p:cNvPr>
          <p:cNvSpPr/>
          <p:nvPr/>
        </p:nvSpPr>
        <p:spPr>
          <a:xfrm>
            <a:off x="5523203" y="9146297"/>
            <a:ext cx="134518" cy="123532"/>
          </a:xfrm>
          <a:prstGeom prst="rect">
            <a:avLst/>
          </a:prstGeom>
          <a:blipFill>
            <a:blip r:embed="rId4" cstate="print"/>
            <a:stretch>
              <a:fillRect/>
            </a:stretch>
          </a:blipFill>
        </p:spPr>
        <p:txBody>
          <a:bodyPr wrap="square" lIns="0" tIns="0" rIns="0" bIns="0" rtlCol="0"/>
          <a:lstStyle/>
          <a:p>
            <a:endParaRPr/>
          </a:p>
        </p:txBody>
      </p:sp>
      <p:sp>
        <p:nvSpPr>
          <p:cNvPr id="7" name="Rezervirano mjesto broja slajda 6">
            <a:extLst>
              <a:ext uri="{FF2B5EF4-FFF2-40B4-BE49-F238E27FC236}">
                <a16:creationId xmlns:a16="http://schemas.microsoft.com/office/drawing/2014/main" id="{47E43B19-4EE6-4D32-8CA3-F2B926326A32}"/>
              </a:ext>
            </a:extLst>
          </p:cNvPr>
          <p:cNvSpPr>
            <a:spLocks noGrp="1"/>
          </p:cNvSpPr>
          <p:nvPr>
            <p:ph type="sldNum" sz="quarter" idx="7"/>
          </p:nvPr>
        </p:nvSpPr>
        <p:spPr/>
        <p:txBody>
          <a:bodyPr/>
          <a:lstStyle/>
          <a:p>
            <a:fld id="{B6F15528-21DE-4FAA-801E-634DDDAF4B2B}" type="slidenum">
              <a:rPr lang="hr-HR" smtClean="0"/>
              <a:t>5</a:t>
            </a:fld>
            <a:endParaRPr lang="hr-H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272474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982517" y="1549133"/>
            <a:ext cx="5534025" cy="1031240"/>
          </a:xfrm>
          <a:prstGeom prst="rect">
            <a:avLst/>
          </a:prstGeom>
        </p:spPr>
        <p:txBody>
          <a:bodyPr vert="horz" wrap="square" lIns="0" tIns="12700" rIns="0" bIns="0" rtlCol="0">
            <a:spAutoFit/>
          </a:bodyPr>
          <a:lstStyle/>
          <a:p>
            <a:pPr marL="12700" algn="ctr">
              <a:lnSpc>
                <a:spcPct val="100000"/>
              </a:lnSpc>
              <a:spcBef>
                <a:spcPts val="100"/>
              </a:spcBef>
            </a:pPr>
            <a:r>
              <a:rPr lang="da-DK" sz="6600" b="1">
                <a:solidFill>
                  <a:srgbClr val="1C61B3"/>
                </a:solidFill>
                <a:latin typeface="Open Sans"/>
                <a:cs typeface="Open Sans"/>
              </a:rPr>
              <a:t>Introduktion</a:t>
            </a:r>
          </a:p>
        </p:txBody>
      </p:sp>
      <p:sp>
        <p:nvSpPr>
          <p:cNvPr id="7" name="object 7"/>
          <p:cNvSpPr/>
          <p:nvPr/>
        </p:nvSpPr>
        <p:spPr>
          <a:xfrm>
            <a:off x="3886200" y="2910839"/>
            <a:ext cx="0" cy="472440"/>
          </a:xfrm>
          <a:custGeom>
            <a:avLst/>
            <a:gdLst/>
            <a:ahLst/>
            <a:cxnLst/>
            <a:rect l="l" t="t" r="r" b="b"/>
            <a:pathLst>
              <a:path h="472439">
                <a:moveTo>
                  <a:pt x="0" y="0"/>
                </a:moveTo>
                <a:lnTo>
                  <a:pt x="0" y="472440"/>
                </a:lnTo>
              </a:path>
            </a:pathLst>
          </a:custGeom>
          <a:ln w="25400">
            <a:solidFill>
              <a:srgbClr val="EFEFEF"/>
            </a:solidFill>
          </a:ln>
        </p:spPr>
        <p:txBody>
          <a:bodyPr wrap="square" lIns="0" tIns="0" rIns="0" bIns="0" rtlCol="0"/>
          <a:lstStyle/>
          <a:p>
            <a:endParaRPr/>
          </a:p>
        </p:txBody>
      </p:sp>
      <p:sp>
        <p:nvSpPr>
          <p:cNvPr id="8" name="object 8"/>
          <p:cNvSpPr/>
          <p:nvPr/>
        </p:nvSpPr>
        <p:spPr>
          <a:xfrm>
            <a:off x="2628900" y="1341119"/>
            <a:ext cx="2514600" cy="0"/>
          </a:xfrm>
          <a:custGeom>
            <a:avLst/>
            <a:gdLst/>
            <a:ahLst/>
            <a:cxnLst/>
            <a:rect l="l" t="t" r="r" b="b"/>
            <a:pathLst>
              <a:path w="2514600">
                <a:moveTo>
                  <a:pt x="2514600" y="0"/>
                </a:moveTo>
                <a:lnTo>
                  <a:pt x="0" y="0"/>
                </a:lnTo>
              </a:path>
            </a:pathLst>
          </a:custGeom>
          <a:ln w="12700">
            <a:solidFill>
              <a:srgbClr val="4C92AB"/>
            </a:solidFill>
          </a:ln>
        </p:spPr>
        <p:txBody>
          <a:bodyPr wrap="square" lIns="0" tIns="0" rIns="0" bIns="0" rtlCol="0"/>
          <a:lstStyle/>
          <a:p>
            <a:endParaRPr/>
          </a:p>
        </p:txBody>
      </p:sp>
      <p:sp>
        <p:nvSpPr>
          <p:cNvPr id="9" name="object 9"/>
          <p:cNvSpPr txBox="1"/>
          <p:nvPr/>
        </p:nvSpPr>
        <p:spPr>
          <a:xfrm>
            <a:off x="681033" y="2845112"/>
            <a:ext cx="2900368" cy="2813591"/>
          </a:xfrm>
          <a:prstGeom prst="rect">
            <a:avLst/>
          </a:prstGeom>
        </p:spPr>
        <p:txBody>
          <a:bodyPr vert="horz" wrap="square" lIns="0" tIns="12700" rIns="0" bIns="0" rtlCol="0">
            <a:spAutoFit/>
          </a:bodyPr>
          <a:lstStyle/>
          <a:p>
            <a:pPr algn="just"/>
            <a:r>
              <a:rPr lang="da-DK" sz="1400">
                <a:solidFill>
                  <a:srgbClr val="232323"/>
                </a:solidFill>
                <a:latin typeface="Roboto-Medium"/>
              </a:rPr>
              <a:t>Denne interaktive håndbog  indeholder teknikker til sikre forflytninger samt metoder til sidemandsoplæring. </a:t>
            </a:r>
          </a:p>
          <a:p>
            <a:endParaRPr lang="hr-HR" sz="1400">
              <a:solidFill>
                <a:srgbClr val="232323"/>
              </a:solidFill>
              <a:latin typeface="Roboto-Medium"/>
            </a:endParaRPr>
          </a:p>
          <a:p>
            <a:r>
              <a:rPr lang="da-DK" sz="1400" b="1">
                <a:solidFill>
                  <a:srgbClr val="232323"/>
                </a:solidFill>
                <a:latin typeface="Roboto-Medium"/>
              </a:rPr>
              <a:t>Interaktive links</a:t>
            </a:r>
            <a:r>
              <a:rPr lang="da-DK" sz="1400">
                <a:solidFill>
                  <a:srgbClr val="232323"/>
                </a:solidFill>
                <a:latin typeface="Roboto-Medium"/>
              </a:rPr>
              <a:t>: </a:t>
            </a:r>
          </a:p>
          <a:p>
            <a:r>
              <a:rPr lang="da-DK" sz="1400">
                <a:solidFill>
                  <a:srgbClr val="232323"/>
                </a:solidFill>
                <a:latin typeface="Roboto-Medium"/>
              </a:rPr>
              <a:t>Dette ikon viser et interaktivt link, der fører dig til videoinstruktioner, når du trykker på det.</a:t>
            </a:r>
          </a:p>
          <a:p>
            <a:endParaRPr lang="hr-HR" sz="1400">
              <a:solidFill>
                <a:srgbClr val="232323"/>
              </a:solidFill>
              <a:latin typeface="Roboto-Medium"/>
            </a:endParaRPr>
          </a:p>
          <a:p>
            <a:br>
              <a:rPr lang="da-DK" sz="1400">
                <a:solidFill>
                  <a:srgbClr val="232323"/>
                </a:solidFill>
                <a:latin typeface="Roboto-Medium"/>
              </a:rPr>
            </a:br>
            <a:br>
              <a:rPr lang="da-DK" sz="1400">
                <a:solidFill>
                  <a:srgbClr val="232323"/>
                </a:solidFill>
                <a:latin typeface="Roboto-Medium"/>
              </a:rPr>
            </a:br>
            <a:endParaRPr lang="da-DK" sz="1400">
              <a:solidFill>
                <a:srgbClr val="232323"/>
              </a:solidFill>
              <a:latin typeface="Roboto-Medium"/>
            </a:endParaRPr>
          </a:p>
        </p:txBody>
      </p:sp>
      <p:sp>
        <p:nvSpPr>
          <p:cNvPr id="11" name="object 11"/>
          <p:cNvSpPr txBox="1"/>
          <p:nvPr/>
        </p:nvSpPr>
        <p:spPr>
          <a:xfrm>
            <a:off x="3886200" y="2618437"/>
            <a:ext cx="3057525" cy="6260688"/>
          </a:xfrm>
          <a:prstGeom prst="rect">
            <a:avLst/>
          </a:prstGeom>
        </p:spPr>
        <p:txBody>
          <a:bodyPr vert="horz" wrap="square" lIns="0" tIns="12700" rIns="0" bIns="0" rtlCol="0">
            <a:spAutoFit/>
          </a:bodyPr>
          <a:lstStyle/>
          <a:p>
            <a:pPr fontAlgn="base"/>
            <a:endParaRPr lang="en-US" sz="1400">
              <a:solidFill>
                <a:srgbClr val="232323"/>
              </a:solidFill>
              <a:latin typeface="Roboto-Medium"/>
            </a:endParaRPr>
          </a:p>
          <a:p>
            <a:pPr marL="285750" indent="-285750" fontAlgn="base">
              <a:buFont typeface="Arial" panose="020B0604020202020204" pitchFamily="34" charset="0"/>
              <a:buChar char="•"/>
            </a:pPr>
            <a:r>
              <a:rPr lang="da-DK" sz="1400" b="1">
                <a:solidFill>
                  <a:srgbClr val="232323"/>
                </a:solidFill>
                <a:latin typeface="Roboto-Medium"/>
              </a:rPr>
              <a:t>Links til</a:t>
            </a:r>
            <a:r>
              <a:rPr lang="da-DK" sz="1400">
                <a:solidFill>
                  <a:srgbClr val="232323"/>
                </a:solidFill>
                <a:latin typeface="Roboto-Medium"/>
              </a:rPr>
              <a:t> e-læring om Sikre Forflytninger på forskellige sprog:</a:t>
            </a:r>
          </a:p>
          <a:p>
            <a:pPr marL="285750" indent="-285750" fontAlgn="base">
              <a:buFont typeface="Arial" panose="020B0604020202020204" pitchFamily="34" charset="0"/>
              <a:buChar char="•"/>
            </a:pPr>
            <a:endParaRPr lang="hr-HR" sz="1400">
              <a:solidFill>
                <a:srgbClr val="232323"/>
              </a:solidFill>
              <a:latin typeface="Roboto-Medium"/>
            </a:endParaRPr>
          </a:p>
          <a:p>
            <a:pPr marL="285750" indent="-285750" fontAlgn="base">
              <a:buFont typeface="Arial" panose="020B0604020202020204" pitchFamily="34" charset="0"/>
              <a:buChar char="•"/>
            </a:pPr>
            <a:r>
              <a:rPr lang="da-DK" sz="1400">
                <a:solidFill>
                  <a:srgbClr val="232323"/>
                </a:solidFill>
                <a:latin typeface="Roboto-Medium"/>
                <a:hlinkClick r:id="rId2"/>
              </a:rPr>
              <a:t>E-læringskursus på engelsk</a:t>
            </a:r>
          </a:p>
          <a:p>
            <a:pPr marL="285750" indent="-285750" fontAlgn="base">
              <a:buFont typeface="Arial" panose="020B0604020202020204" pitchFamily="34" charset="0"/>
              <a:buChar char="•"/>
            </a:pPr>
            <a:r>
              <a:rPr lang="da-DK" sz="1400">
                <a:solidFill>
                  <a:srgbClr val="232323"/>
                </a:solidFill>
                <a:latin typeface="Roboto-Medium"/>
                <a:hlinkClick r:id="rId3"/>
              </a:rPr>
              <a:t>E-læringskursus på dansk</a:t>
            </a:r>
          </a:p>
          <a:p>
            <a:pPr marL="285750" indent="-285750" fontAlgn="base">
              <a:buFont typeface="Arial" panose="020B0604020202020204" pitchFamily="34" charset="0"/>
              <a:buChar char="•"/>
            </a:pPr>
            <a:r>
              <a:rPr lang="da-DK" sz="1400">
                <a:solidFill>
                  <a:srgbClr val="232323"/>
                </a:solidFill>
                <a:latin typeface="Roboto-Medium"/>
                <a:hlinkClick r:id="rId4"/>
              </a:rPr>
              <a:t>E-læringskursus på svensk</a:t>
            </a:r>
          </a:p>
          <a:p>
            <a:pPr marL="285750" indent="-285750" fontAlgn="base">
              <a:buFont typeface="Arial" panose="020B0604020202020204" pitchFamily="34" charset="0"/>
              <a:buChar char="•"/>
            </a:pPr>
            <a:r>
              <a:rPr lang="da-DK" sz="1400">
                <a:solidFill>
                  <a:srgbClr val="232323"/>
                </a:solidFill>
                <a:latin typeface="Roboto-Medium"/>
                <a:hlinkClick r:id="rId5"/>
              </a:rPr>
              <a:t>E-læringskursus på græsk</a:t>
            </a:r>
          </a:p>
          <a:p>
            <a:pPr marL="285750" indent="-285750" fontAlgn="base">
              <a:buFont typeface="Arial" panose="020B0604020202020204" pitchFamily="34" charset="0"/>
              <a:buChar char="•"/>
            </a:pPr>
            <a:r>
              <a:rPr lang="da-DK" sz="1400">
                <a:solidFill>
                  <a:srgbClr val="232323"/>
                </a:solidFill>
                <a:latin typeface="Roboto-Medium"/>
                <a:hlinkClick r:id="rId6"/>
              </a:rPr>
              <a:t>E-læringskursus på kroatisk</a:t>
            </a:r>
          </a:p>
          <a:p>
            <a:pPr marL="285750" indent="-285750" fontAlgn="base">
              <a:buFont typeface="Arial" panose="020B0604020202020204" pitchFamily="34" charset="0"/>
              <a:buChar char="•"/>
            </a:pPr>
            <a:r>
              <a:rPr lang="da-DK" sz="1400">
                <a:solidFill>
                  <a:srgbClr val="232323"/>
                </a:solidFill>
                <a:latin typeface="Roboto-Medium"/>
                <a:hlinkClick r:id="rId7"/>
              </a:rPr>
              <a:t>E-læringskursus på spansk</a:t>
            </a:r>
          </a:p>
          <a:p>
            <a:pPr marL="285750" indent="-285750" fontAlgn="base">
              <a:buFont typeface="Arial" panose="020B0604020202020204" pitchFamily="34" charset="0"/>
              <a:buChar char="•"/>
            </a:pPr>
            <a:endParaRPr lang="hr-HR" sz="1400">
              <a:solidFill>
                <a:srgbClr val="232323"/>
              </a:solidFill>
              <a:latin typeface="Roboto-Medium"/>
            </a:endParaRPr>
          </a:p>
          <a:p>
            <a:pPr fontAlgn="base"/>
            <a:endParaRPr lang="en-US" sz="1400">
              <a:solidFill>
                <a:srgbClr val="232323"/>
              </a:solidFill>
              <a:latin typeface="Roboto-Medium"/>
            </a:endParaRPr>
          </a:p>
          <a:p>
            <a:pPr marL="285750" indent="-285750" fontAlgn="base">
              <a:buFont typeface="Arial" panose="020B0604020202020204" pitchFamily="34" charset="0"/>
              <a:buChar char="•"/>
            </a:pPr>
            <a:r>
              <a:rPr lang="da-DK" sz="1400" b="1">
                <a:solidFill>
                  <a:srgbClr val="232323"/>
                </a:solidFill>
                <a:latin typeface="Roboto-Medium"/>
              </a:rPr>
              <a:t>Links til: </a:t>
            </a:r>
            <a:r>
              <a:rPr lang="da-DK" sz="1400">
                <a:solidFill>
                  <a:srgbClr val="232323"/>
                </a:solidFill>
                <a:latin typeface="Roboto-Medium"/>
              </a:rPr>
              <a:t>Håndbog om Sikre Forflytninger på forskellige sprog:</a:t>
            </a:r>
          </a:p>
          <a:p>
            <a:pPr marL="285750" indent="-285750" fontAlgn="base">
              <a:buFont typeface="Arial" panose="020B0604020202020204" pitchFamily="34" charset="0"/>
              <a:buChar char="•"/>
            </a:pPr>
            <a:endParaRPr lang="hr-HR" sz="1400">
              <a:solidFill>
                <a:srgbClr val="232323"/>
              </a:solidFill>
              <a:latin typeface="Roboto-Medium"/>
            </a:endParaRPr>
          </a:p>
          <a:p>
            <a:pPr marL="285750" indent="-285750" fontAlgn="base">
              <a:buFont typeface="Arial" panose="020B0604020202020204" pitchFamily="34" charset="0"/>
              <a:buChar char="•"/>
            </a:pPr>
            <a:r>
              <a:rPr lang="da-DK" sz="1400" err="1">
                <a:solidFill>
                  <a:srgbClr val="232323"/>
                </a:solidFill>
                <a:latin typeface="Roboto-Medium"/>
                <a:hlinkClick r:id="rId8"/>
              </a:rPr>
              <a:t>Handbook</a:t>
            </a:r>
            <a:r>
              <a:rPr lang="da-DK" sz="1400">
                <a:solidFill>
                  <a:srgbClr val="232323"/>
                </a:solidFill>
                <a:latin typeface="Roboto-Medium"/>
                <a:hlinkClick r:id="rId8"/>
              </a:rPr>
              <a:t> in English</a:t>
            </a:r>
          </a:p>
          <a:p>
            <a:pPr marL="285750" indent="-285750" fontAlgn="base">
              <a:buFont typeface="Arial" panose="020B0604020202020204" pitchFamily="34" charset="0"/>
              <a:buChar char="•"/>
            </a:pPr>
            <a:r>
              <a:rPr lang="da-DK" sz="1400">
                <a:solidFill>
                  <a:srgbClr val="232323"/>
                </a:solidFill>
                <a:latin typeface="Roboto-Medium"/>
                <a:hlinkClick r:id="rId9"/>
              </a:rPr>
              <a:t>Manual el </a:t>
            </a:r>
            <a:r>
              <a:rPr lang="da-DK" sz="1400" err="1">
                <a:solidFill>
                  <a:srgbClr val="232323"/>
                </a:solidFill>
                <a:latin typeface="Roboto-Medium"/>
                <a:hlinkClick r:id="rId9"/>
              </a:rPr>
              <a:t>Español</a:t>
            </a:r>
            <a:endParaRPr lang="da-DK" sz="1400">
              <a:solidFill>
                <a:srgbClr val="232323"/>
              </a:solidFill>
              <a:latin typeface="Roboto-Medium"/>
              <a:hlinkClick r:id="rId9"/>
            </a:endParaRPr>
          </a:p>
          <a:p>
            <a:pPr marL="285750" indent="-285750" fontAlgn="base">
              <a:buFont typeface="Arial" panose="020B0604020202020204" pitchFamily="34" charset="0"/>
              <a:buChar char="•"/>
            </a:pPr>
            <a:r>
              <a:rPr lang="da-DK" sz="1400">
                <a:solidFill>
                  <a:srgbClr val="232323"/>
                </a:solidFill>
                <a:latin typeface="Roboto-Medium"/>
                <a:hlinkClick r:id="rId10"/>
              </a:rPr>
              <a:t>Håndbog på dansk</a:t>
            </a:r>
          </a:p>
          <a:p>
            <a:pPr marL="285750" indent="-285750" fontAlgn="base">
              <a:buFont typeface="Arial" panose="020B0604020202020204" pitchFamily="34" charset="0"/>
              <a:buChar char="•"/>
            </a:pPr>
            <a:r>
              <a:rPr lang="da-DK" sz="1400" err="1">
                <a:solidFill>
                  <a:srgbClr val="232323"/>
                </a:solidFill>
                <a:latin typeface="Roboto-Medium"/>
                <a:hlinkClick r:id="rId11"/>
              </a:rPr>
              <a:t>Handbok</a:t>
            </a:r>
            <a:r>
              <a:rPr lang="da-DK" sz="1400">
                <a:solidFill>
                  <a:srgbClr val="232323"/>
                </a:solidFill>
                <a:latin typeface="Roboto-Medium"/>
                <a:hlinkClick r:id="rId11"/>
              </a:rPr>
              <a:t> på </a:t>
            </a:r>
            <a:r>
              <a:rPr lang="da-DK" sz="1400" err="1">
                <a:solidFill>
                  <a:srgbClr val="232323"/>
                </a:solidFill>
                <a:latin typeface="Roboto-Medium"/>
                <a:hlinkClick r:id="rId11"/>
              </a:rPr>
              <a:t>svenska</a:t>
            </a:r>
            <a:endParaRPr lang="da-DK" sz="1400">
              <a:solidFill>
                <a:srgbClr val="232323"/>
              </a:solidFill>
              <a:latin typeface="Roboto-Medium"/>
              <a:hlinkClick r:id="rId11"/>
            </a:endParaRPr>
          </a:p>
          <a:p>
            <a:pPr marL="285750" indent="-285750" fontAlgn="base">
              <a:buFont typeface="Arial" panose="020B0604020202020204" pitchFamily="34" charset="0"/>
              <a:buChar char="•"/>
            </a:pPr>
            <a:r>
              <a:rPr lang="da-DK" sz="1400">
                <a:solidFill>
                  <a:srgbClr val="232323"/>
                </a:solidFill>
                <a:latin typeface="Roboto-Medium"/>
                <a:hlinkClick r:id="rId12"/>
              </a:rPr>
              <a:t>Håndbog på græsk</a:t>
            </a:r>
          </a:p>
          <a:p>
            <a:pPr marL="285750" indent="-285750" fontAlgn="base">
              <a:buFont typeface="Arial" panose="020B0604020202020204" pitchFamily="34" charset="0"/>
              <a:buChar char="•"/>
            </a:pPr>
            <a:r>
              <a:rPr lang="da-DK" sz="1400" err="1">
                <a:solidFill>
                  <a:srgbClr val="232323"/>
                </a:solidFill>
                <a:latin typeface="Roboto-Medium"/>
                <a:hlinkClick r:id="rId13"/>
              </a:rPr>
              <a:t>Priručnik</a:t>
            </a:r>
            <a:r>
              <a:rPr lang="da-DK" sz="1400">
                <a:solidFill>
                  <a:srgbClr val="232323"/>
                </a:solidFill>
                <a:latin typeface="Roboto-Medium"/>
                <a:hlinkClick r:id="rId13"/>
              </a:rPr>
              <a:t> </a:t>
            </a:r>
            <a:r>
              <a:rPr lang="da-DK" sz="1400" err="1">
                <a:solidFill>
                  <a:srgbClr val="232323"/>
                </a:solidFill>
                <a:latin typeface="Roboto-Medium"/>
                <a:hlinkClick r:id="rId13"/>
              </a:rPr>
              <a:t>na</a:t>
            </a:r>
            <a:r>
              <a:rPr lang="da-DK" sz="1400">
                <a:solidFill>
                  <a:srgbClr val="232323"/>
                </a:solidFill>
                <a:latin typeface="Roboto-Medium"/>
                <a:hlinkClick r:id="rId13"/>
              </a:rPr>
              <a:t> </a:t>
            </a:r>
            <a:r>
              <a:rPr lang="da-DK" sz="1400" err="1">
                <a:solidFill>
                  <a:srgbClr val="232323"/>
                </a:solidFill>
                <a:latin typeface="Roboto-Medium"/>
                <a:hlinkClick r:id="rId13"/>
              </a:rPr>
              <a:t>Hrvatskom</a:t>
            </a:r>
            <a:endParaRPr lang="da-DK" sz="1400">
              <a:solidFill>
                <a:srgbClr val="232323"/>
              </a:solidFill>
              <a:latin typeface="Roboto-Medium"/>
              <a:hlinkClick r:id="rId13"/>
            </a:endParaRPr>
          </a:p>
          <a:p>
            <a:pPr fontAlgn="base"/>
            <a:endParaRPr lang="hr-HR" sz="1400">
              <a:solidFill>
                <a:srgbClr val="232323"/>
              </a:solidFill>
              <a:latin typeface="Roboto-Medium"/>
            </a:endParaRPr>
          </a:p>
          <a:p>
            <a:pPr marL="285750" indent="-285750" fontAlgn="base">
              <a:buFont typeface="Arial" panose="020B0604020202020204" pitchFamily="34" charset="0"/>
              <a:buChar char="•"/>
            </a:pPr>
            <a:endParaRPr lang="hr-HR" sz="1400" b="1">
              <a:solidFill>
                <a:srgbClr val="232323"/>
              </a:solidFill>
              <a:latin typeface="Roboto-Medium"/>
            </a:endParaRPr>
          </a:p>
          <a:p>
            <a:pPr marL="285750" indent="-285750" fontAlgn="base">
              <a:buFont typeface="Arial" panose="020B0604020202020204" pitchFamily="34" charset="0"/>
              <a:buChar char="•"/>
            </a:pPr>
            <a:endParaRPr lang="hr-HR" sz="1400" b="1">
              <a:solidFill>
                <a:srgbClr val="232323"/>
              </a:solidFill>
              <a:latin typeface="Roboto-Medium"/>
            </a:endParaRPr>
          </a:p>
          <a:p>
            <a:pPr marL="285750" indent="-285750" fontAlgn="base">
              <a:buFont typeface="Arial" panose="020B0604020202020204" pitchFamily="34" charset="0"/>
              <a:buChar char="•"/>
            </a:pPr>
            <a:endParaRPr lang="hr-HR" sz="1400" b="1">
              <a:solidFill>
                <a:srgbClr val="232323"/>
              </a:solidFill>
              <a:latin typeface="Roboto-Medium"/>
            </a:endParaRPr>
          </a:p>
          <a:p>
            <a:pPr marL="285750" indent="-285750" fontAlgn="base">
              <a:buFont typeface="Arial" panose="020B0604020202020204" pitchFamily="34" charset="0"/>
              <a:buChar char="•"/>
            </a:pPr>
            <a:endParaRPr lang="hr-HR" sz="1400" b="1">
              <a:solidFill>
                <a:srgbClr val="232323"/>
              </a:solidFill>
              <a:latin typeface="Roboto-Medium"/>
            </a:endParaRPr>
          </a:p>
          <a:p>
            <a:pPr marL="285750" indent="-285750" fontAlgn="base">
              <a:buFont typeface="Arial" panose="020B0604020202020204" pitchFamily="34" charset="0"/>
              <a:buChar char="•"/>
            </a:pPr>
            <a:endParaRPr lang="hr-HR" sz="1400" b="1">
              <a:solidFill>
                <a:srgbClr val="232323"/>
              </a:solidFill>
              <a:latin typeface="Roboto-Medium"/>
            </a:endParaRPr>
          </a:p>
          <a:p>
            <a:pPr marL="285750" indent="-285750" fontAlgn="base">
              <a:buFont typeface="Arial" panose="020B0604020202020204" pitchFamily="34" charset="0"/>
              <a:buChar char="•"/>
            </a:pPr>
            <a:endParaRPr lang="en-US" sz="1400">
              <a:solidFill>
                <a:srgbClr val="232323"/>
              </a:solidFill>
              <a:latin typeface="Roboto-Medium"/>
            </a:endParaRPr>
          </a:p>
        </p:txBody>
      </p:sp>
      <p:sp>
        <p:nvSpPr>
          <p:cNvPr id="14" name="object 6">
            <a:extLst>
              <a:ext uri="{FF2B5EF4-FFF2-40B4-BE49-F238E27FC236}">
                <a16:creationId xmlns:a16="http://schemas.microsoft.com/office/drawing/2014/main" id="{7D9E4385-8590-8B4B-88E4-02DAE34E8621}"/>
              </a:ext>
            </a:extLst>
          </p:cNvPr>
          <p:cNvSpPr txBox="1">
            <a:spLocks/>
          </p:cNvSpPr>
          <p:nvPr/>
        </p:nvSpPr>
        <p:spPr>
          <a:xfrm>
            <a:off x="0" y="914400"/>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a:t>STTech – Safe Transfer Techniques</a:t>
            </a:r>
          </a:p>
        </p:txBody>
      </p:sp>
      <p:pic>
        <p:nvPicPr>
          <p:cNvPr id="10" name="Slika 9">
            <a:extLst>
              <a:ext uri="{FF2B5EF4-FFF2-40B4-BE49-F238E27FC236}">
                <a16:creationId xmlns:a16="http://schemas.microsoft.com/office/drawing/2014/main" id="{124891E2-C7AB-44C9-A768-6425708C949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2926" y="7446735"/>
            <a:ext cx="6777201" cy="1467938"/>
          </a:xfrm>
          <a:prstGeom prst="rect">
            <a:avLst/>
          </a:prstGeom>
        </p:spPr>
      </p:pic>
      <p:pic>
        <p:nvPicPr>
          <p:cNvPr id="13" name="Slika 12">
            <a:extLst>
              <a:ext uri="{FF2B5EF4-FFF2-40B4-BE49-F238E27FC236}">
                <a16:creationId xmlns:a16="http://schemas.microsoft.com/office/drawing/2014/main" id="{A0C41A44-0387-4C3F-89BD-D1990B4D159F}"/>
              </a:ext>
            </a:extLst>
          </p:cNvPr>
          <p:cNvPicPr>
            <a:picLocks noChangeAspect="1"/>
          </p:cNvPicPr>
          <p:nvPr/>
        </p:nvPicPr>
        <p:blipFill>
          <a:blip r:embed="rId15"/>
          <a:stretch>
            <a:fillRect/>
          </a:stretch>
        </p:blipFill>
        <p:spPr>
          <a:xfrm>
            <a:off x="1749741" y="5505288"/>
            <a:ext cx="762952" cy="881085"/>
          </a:xfrm>
          <a:prstGeom prst="rect">
            <a:avLst/>
          </a:prstGeom>
        </p:spPr>
      </p:pic>
      <p:sp>
        <p:nvSpPr>
          <p:cNvPr id="4" name="Rezervirano mjesto broja slajda 3">
            <a:extLst>
              <a:ext uri="{FF2B5EF4-FFF2-40B4-BE49-F238E27FC236}">
                <a16:creationId xmlns:a16="http://schemas.microsoft.com/office/drawing/2014/main" id="{5CDB8071-C608-4427-9358-8AAFD243A996}"/>
              </a:ext>
            </a:extLst>
          </p:cNvPr>
          <p:cNvSpPr>
            <a:spLocks noGrp="1"/>
          </p:cNvSpPr>
          <p:nvPr>
            <p:ph type="sldNum" sz="quarter" idx="7"/>
          </p:nvPr>
        </p:nvSpPr>
        <p:spPr/>
        <p:txBody>
          <a:bodyPr/>
          <a:lstStyle/>
          <a:p>
            <a:fld id="{B6F15528-21DE-4FAA-801E-634DDDAF4B2B}" type="slidenum">
              <a:rPr lang="hr-HR" smtClean="0"/>
              <a:t>6</a:t>
            </a:fld>
            <a:endParaRPr lang="hr-HR"/>
          </a:p>
        </p:txBody>
      </p:sp>
      <p:pic>
        <p:nvPicPr>
          <p:cNvPr id="12" name="Picture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0428F01A-C01F-4BBC-AA2C-2F19E9346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108" y="-265308"/>
            <a:ext cx="11248708" cy="10490368"/>
          </a:xfrm>
          <a:prstGeom prst="rect">
            <a:avLst/>
          </a:prstGeom>
        </p:spPr>
      </p:pic>
      <p:sp>
        <p:nvSpPr>
          <p:cNvPr id="2" name="object 2"/>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lang="da-DK" sz="800">
                <a:latin typeface="Avenir Next"/>
                <a:cs typeface="Avenir Next"/>
              </a:rPr>
              <a:t>4</a:t>
            </a:r>
          </a:p>
        </p:txBody>
      </p:sp>
      <p:sp>
        <p:nvSpPr>
          <p:cNvPr id="3" name="object 3"/>
          <p:cNvSpPr/>
          <p:nvPr/>
        </p:nvSpPr>
        <p:spPr>
          <a:xfrm>
            <a:off x="345440" y="9611868"/>
            <a:ext cx="927684" cy="1946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51086" y="5176858"/>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solidFill>
            <a:srgbClr val="FFFFFF"/>
          </a:solidFill>
        </p:spPr>
        <p:txBody>
          <a:bodyPr wrap="square" lIns="0" tIns="0" rIns="0" bIns="0" rtlCol="0"/>
          <a:lstStyle/>
          <a:p>
            <a:r>
              <a:rPr lang="da-DK" b="1">
                <a:solidFill>
                  <a:srgbClr val="4C92AB"/>
                </a:solidFill>
                <a:latin typeface="Open Sans"/>
                <a:cs typeface="Open Sans"/>
              </a:rPr>
              <a:t>                                                                            </a:t>
            </a:r>
          </a:p>
          <a:p>
            <a:endParaRPr lang="hr-HR" b="1">
              <a:solidFill>
                <a:srgbClr val="4C92AB"/>
              </a:solidFill>
              <a:latin typeface="Open Sans"/>
              <a:cs typeface="Open Sans"/>
            </a:endParaRPr>
          </a:p>
          <a:p>
            <a:endParaRPr lang="hr-HR" b="1">
              <a:solidFill>
                <a:srgbClr val="4C92AB"/>
              </a:solidFill>
              <a:latin typeface="Open Sans"/>
              <a:cs typeface="Open Sans"/>
            </a:endParaRPr>
          </a:p>
          <a:p>
            <a:r>
              <a:rPr lang="da-DK" b="1">
                <a:solidFill>
                  <a:srgbClr val="4C92AB"/>
                </a:solidFill>
                <a:latin typeface="Open Sans"/>
                <a:cs typeface="Open Sans"/>
              </a:rPr>
              <a:t>                                                                               </a:t>
            </a:r>
          </a:p>
          <a:p>
            <a:r>
              <a:rPr lang="da-DK" b="1">
                <a:solidFill>
                  <a:srgbClr val="4C92AB"/>
                </a:solidFill>
                <a:latin typeface="Open Sans"/>
                <a:cs typeface="Open Sans"/>
              </a:rPr>
              <a:t>                                                                          1</a:t>
            </a:r>
          </a:p>
        </p:txBody>
      </p:sp>
      <p:sp>
        <p:nvSpPr>
          <p:cNvPr id="6" name="object 6"/>
          <p:cNvSpPr/>
          <p:nvPr/>
        </p:nvSpPr>
        <p:spPr>
          <a:xfrm>
            <a:off x="771868" y="313054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ln w="12699">
            <a:solidFill>
              <a:srgbClr val="1C61B2"/>
            </a:solidFill>
          </a:ln>
        </p:spPr>
        <p:txBody>
          <a:bodyPr wrap="square" lIns="0" tIns="0" rIns="0" bIns="0" rtlCol="0"/>
          <a:lstStyle/>
          <a:p>
            <a:endParaRPr/>
          </a:p>
        </p:txBody>
      </p:sp>
      <p:sp>
        <p:nvSpPr>
          <p:cNvPr id="7" name="object 7"/>
          <p:cNvSpPr txBox="1"/>
          <p:nvPr/>
        </p:nvSpPr>
        <p:spPr>
          <a:xfrm>
            <a:off x="2019525" y="5905293"/>
            <a:ext cx="3495332" cy="879728"/>
          </a:xfrm>
          <a:prstGeom prst="rect">
            <a:avLst/>
          </a:prstGeom>
        </p:spPr>
        <p:txBody>
          <a:bodyPr vert="horz" wrap="square" lIns="0" tIns="134620" rIns="0" bIns="0" rtlCol="0">
            <a:spAutoFit/>
          </a:bodyPr>
          <a:lstStyle/>
          <a:p>
            <a:pPr marL="12700" marR="5080" algn="ctr">
              <a:lnSpc>
                <a:spcPts val="5800"/>
              </a:lnSpc>
              <a:spcBef>
                <a:spcPts val="1060"/>
              </a:spcBef>
            </a:pPr>
            <a:r>
              <a:rPr lang="da-DK" sz="5600" b="1">
                <a:solidFill>
                  <a:srgbClr val="1C61B3"/>
                </a:solidFill>
                <a:latin typeface="Open Sans"/>
                <a:cs typeface="Open Sans"/>
              </a:rPr>
              <a:t>Kapitel </a:t>
            </a:r>
          </a:p>
        </p:txBody>
      </p:sp>
      <p:sp>
        <p:nvSpPr>
          <p:cNvPr id="8" name="object 8"/>
          <p:cNvSpPr/>
          <p:nvPr/>
        </p:nvSpPr>
        <p:spPr>
          <a:xfrm>
            <a:off x="5225755" y="6102027"/>
            <a:ext cx="612140" cy="612140"/>
          </a:xfrm>
          <a:custGeom>
            <a:avLst/>
            <a:gdLst/>
            <a:ahLst/>
            <a:cxnLst/>
            <a:rect l="l" t="t" r="r" b="b"/>
            <a:pathLst>
              <a:path w="612139" h="612139">
                <a:moveTo>
                  <a:pt x="305866" y="611733"/>
                </a:moveTo>
                <a:lnTo>
                  <a:pt x="355479" y="607730"/>
                </a:lnTo>
                <a:lnTo>
                  <a:pt x="402543" y="596140"/>
                </a:lnTo>
                <a:lnTo>
                  <a:pt x="446428" y="577592"/>
                </a:lnTo>
                <a:lnTo>
                  <a:pt x="486506" y="552718"/>
                </a:lnTo>
                <a:lnTo>
                  <a:pt x="522146" y="522146"/>
                </a:lnTo>
                <a:lnTo>
                  <a:pt x="552718" y="486506"/>
                </a:lnTo>
                <a:lnTo>
                  <a:pt x="577592" y="446428"/>
                </a:lnTo>
                <a:lnTo>
                  <a:pt x="596140" y="402543"/>
                </a:lnTo>
                <a:lnTo>
                  <a:pt x="607730" y="355479"/>
                </a:lnTo>
                <a:lnTo>
                  <a:pt x="611733" y="305866"/>
                </a:lnTo>
                <a:lnTo>
                  <a:pt x="607730" y="256254"/>
                </a:lnTo>
                <a:lnTo>
                  <a:pt x="596140" y="209190"/>
                </a:lnTo>
                <a:lnTo>
                  <a:pt x="577592" y="165304"/>
                </a:lnTo>
                <a:lnTo>
                  <a:pt x="552718" y="125227"/>
                </a:lnTo>
                <a:lnTo>
                  <a:pt x="522146" y="89587"/>
                </a:lnTo>
                <a:lnTo>
                  <a:pt x="486506" y="59015"/>
                </a:lnTo>
                <a:lnTo>
                  <a:pt x="446428" y="34140"/>
                </a:lnTo>
                <a:lnTo>
                  <a:pt x="402543" y="15593"/>
                </a:lnTo>
                <a:lnTo>
                  <a:pt x="355479" y="4003"/>
                </a:lnTo>
                <a:lnTo>
                  <a:pt x="305866" y="0"/>
                </a:lnTo>
                <a:lnTo>
                  <a:pt x="256254" y="4003"/>
                </a:lnTo>
                <a:lnTo>
                  <a:pt x="209190" y="15593"/>
                </a:lnTo>
                <a:lnTo>
                  <a:pt x="165304" y="34140"/>
                </a:lnTo>
                <a:lnTo>
                  <a:pt x="125227" y="59015"/>
                </a:lnTo>
                <a:lnTo>
                  <a:pt x="89587" y="89587"/>
                </a:lnTo>
                <a:lnTo>
                  <a:pt x="59015" y="125227"/>
                </a:lnTo>
                <a:lnTo>
                  <a:pt x="34140" y="165304"/>
                </a:lnTo>
                <a:lnTo>
                  <a:pt x="15593" y="209190"/>
                </a:lnTo>
                <a:lnTo>
                  <a:pt x="4003" y="256254"/>
                </a:lnTo>
                <a:lnTo>
                  <a:pt x="0" y="305866"/>
                </a:lnTo>
                <a:lnTo>
                  <a:pt x="4003" y="355479"/>
                </a:lnTo>
                <a:lnTo>
                  <a:pt x="15593" y="402543"/>
                </a:lnTo>
                <a:lnTo>
                  <a:pt x="34140" y="446428"/>
                </a:lnTo>
                <a:lnTo>
                  <a:pt x="59015" y="486506"/>
                </a:lnTo>
                <a:lnTo>
                  <a:pt x="89587" y="522146"/>
                </a:lnTo>
                <a:lnTo>
                  <a:pt x="125227" y="552718"/>
                </a:lnTo>
                <a:lnTo>
                  <a:pt x="165304" y="577592"/>
                </a:lnTo>
                <a:lnTo>
                  <a:pt x="209190" y="596140"/>
                </a:lnTo>
                <a:lnTo>
                  <a:pt x="256254" y="607730"/>
                </a:lnTo>
                <a:lnTo>
                  <a:pt x="305866" y="611733"/>
                </a:lnTo>
                <a:close/>
              </a:path>
            </a:pathLst>
          </a:custGeom>
          <a:ln w="25400">
            <a:solidFill>
              <a:srgbClr val="4C92AB"/>
            </a:solidFill>
          </a:ln>
        </p:spPr>
        <p:txBody>
          <a:bodyPr wrap="square" lIns="0" tIns="0" rIns="0" bIns="0" rtlCol="0"/>
          <a:lstStyle/>
          <a:p>
            <a:endParaRPr/>
          </a:p>
        </p:txBody>
      </p:sp>
      <p:sp>
        <p:nvSpPr>
          <p:cNvPr id="9" name="object 9"/>
          <p:cNvSpPr txBox="1"/>
          <p:nvPr/>
        </p:nvSpPr>
        <p:spPr>
          <a:xfrm>
            <a:off x="1905000" y="7498968"/>
            <a:ext cx="4365675" cy="443711"/>
          </a:xfrm>
          <a:prstGeom prst="rect">
            <a:avLst/>
          </a:prstGeom>
        </p:spPr>
        <p:txBody>
          <a:bodyPr vert="horz" wrap="square" lIns="0" tIns="12700" rIns="0" bIns="0" rtlCol="0">
            <a:spAutoFit/>
          </a:bodyPr>
          <a:lstStyle/>
          <a:p>
            <a:pPr marR="9525" algn="ctr">
              <a:lnSpc>
                <a:spcPct val="100000"/>
              </a:lnSpc>
              <a:spcBef>
                <a:spcPts val="100"/>
              </a:spcBef>
            </a:pPr>
            <a:r>
              <a:rPr lang="da-DK" sz="2800" i="1" err="1">
                <a:solidFill>
                  <a:srgbClr val="1C61B3"/>
                </a:solidFill>
                <a:latin typeface="Open Sans"/>
                <a:cs typeface="Open Sans"/>
              </a:rPr>
              <a:t>Sidemandsoplæring</a:t>
            </a:r>
            <a:endParaRPr lang="da-DK" sz="2800" i="1">
              <a:solidFill>
                <a:srgbClr val="1C61B3"/>
              </a:solidFill>
              <a:latin typeface="Open Sans"/>
              <a:cs typeface="Open Sans"/>
            </a:endParaRPr>
          </a:p>
        </p:txBody>
      </p:sp>
      <p:sp>
        <p:nvSpPr>
          <p:cNvPr id="10" name="object 9">
            <a:extLst>
              <a:ext uri="{FF2B5EF4-FFF2-40B4-BE49-F238E27FC236}">
                <a16:creationId xmlns:a16="http://schemas.microsoft.com/office/drawing/2014/main" id="{87743DFD-CAD4-4DB0-9193-1B3A03E2CDD9}"/>
              </a:ext>
            </a:extLst>
          </p:cNvPr>
          <p:cNvSpPr txBox="1"/>
          <p:nvPr/>
        </p:nvSpPr>
        <p:spPr>
          <a:xfrm>
            <a:off x="1312493" y="6330047"/>
            <a:ext cx="5203875" cy="2126223"/>
          </a:xfrm>
          <a:prstGeom prst="rect">
            <a:avLst/>
          </a:prstGeom>
        </p:spPr>
        <p:txBody>
          <a:bodyPr vert="horz" wrap="square" lIns="0" tIns="12700" rIns="0" bIns="0" rtlCol="0">
            <a:spAutoFit/>
          </a:bodyPr>
          <a:lstStyle/>
          <a:p>
            <a:pPr marR="9525" algn="ctr">
              <a:lnSpc>
                <a:spcPct val="100000"/>
              </a:lnSpc>
              <a:spcBef>
                <a:spcPts val="100"/>
              </a:spcBef>
            </a:pPr>
            <a:endParaRPr lang="hr-HR" sz="2600" b="1">
              <a:solidFill>
                <a:srgbClr val="4C92AB"/>
              </a:solidFill>
              <a:latin typeface="Open Sans"/>
              <a:cs typeface="Open Sans"/>
            </a:endParaRPr>
          </a:p>
          <a:p>
            <a:pPr marR="9525" algn="ctr">
              <a:lnSpc>
                <a:spcPct val="100000"/>
              </a:lnSpc>
              <a:spcBef>
                <a:spcPts val="100"/>
              </a:spcBef>
            </a:pPr>
            <a:endParaRPr lang="hr-HR" sz="2600" b="1">
              <a:solidFill>
                <a:srgbClr val="4C92AB"/>
              </a:solidFill>
              <a:latin typeface="Open Sans"/>
              <a:cs typeface="Open Sans"/>
            </a:endParaRPr>
          </a:p>
          <a:p>
            <a:pPr marR="9525" algn="ctr">
              <a:lnSpc>
                <a:spcPct val="100000"/>
              </a:lnSpc>
              <a:spcBef>
                <a:spcPts val="100"/>
              </a:spcBef>
            </a:pPr>
            <a:endParaRPr lang="hr-HR" sz="2600" b="1">
              <a:solidFill>
                <a:srgbClr val="4C92AB"/>
              </a:solidFill>
              <a:latin typeface="Open Sans"/>
              <a:cs typeface="Open Sans"/>
            </a:endParaRPr>
          </a:p>
          <a:p>
            <a:pPr marR="9525" algn="ctr">
              <a:lnSpc>
                <a:spcPct val="100000"/>
              </a:lnSpc>
              <a:spcBef>
                <a:spcPts val="100"/>
              </a:spcBef>
            </a:pPr>
            <a:r>
              <a:rPr lang="da-DK" sz="2800">
                <a:solidFill>
                  <a:srgbClr val="1C61B3"/>
                </a:solidFill>
                <a:latin typeface="Open Sans"/>
                <a:cs typeface="Open Sans"/>
              </a:rPr>
              <a:t> </a:t>
            </a:r>
          </a:p>
          <a:p>
            <a:pPr marR="9525" algn="ctr">
              <a:lnSpc>
                <a:spcPct val="100000"/>
              </a:lnSpc>
              <a:spcBef>
                <a:spcPts val="100"/>
              </a:spcBef>
            </a:pPr>
            <a:endParaRPr lang="hr-HR" sz="2800" spc="-5">
              <a:solidFill>
                <a:srgbClr val="1C61B3"/>
              </a:solidFill>
              <a:latin typeface="Open Sans"/>
              <a:cs typeface="Open Sans"/>
            </a:endParaRPr>
          </a:p>
        </p:txBody>
      </p:sp>
      <p:sp>
        <p:nvSpPr>
          <p:cNvPr id="11" name="Rezervirano mjesto broja slajda 10">
            <a:extLst>
              <a:ext uri="{FF2B5EF4-FFF2-40B4-BE49-F238E27FC236}">
                <a16:creationId xmlns:a16="http://schemas.microsoft.com/office/drawing/2014/main" id="{4ADD1B1D-4A18-4B0E-AFB4-675F08D5CB95}"/>
              </a:ext>
            </a:extLst>
          </p:cNvPr>
          <p:cNvSpPr>
            <a:spLocks noGrp="1"/>
          </p:cNvSpPr>
          <p:nvPr>
            <p:ph type="sldNum" sz="quarter" idx="7"/>
          </p:nvPr>
        </p:nvSpPr>
        <p:spPr/>
        <p:txBody>
          <a:bodyPr/>
          <a:lstStyle/>
          <a:p>
            <a:fld id="{B6F15528-21DE-4FAA-801E-634DDDAF4B2B}" type="slidenum">
              <a:rPr lang="hr-HR" smtClean="0"/>
              <a:t>7</a:t>
            </a:fld>
            <a:endParaRPr lang="hr-H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sz="half" idx="2"/>
          </p:nvPr>
        </p:nvSpPr>
        <p:spPr>
          <a:xfrm>
            <a:off x="607125" y="1760908"/>
            <a:ext cx="3061335" cy="7835094"/>
          </a:xfrm>
          <a:prstGeom prst="rect">
            <a:avLst/>
          </a:prstGeom>
        </p:spPr>
        <p:txBody>
          <a:bodyPr vert="horz" wrap="square" lIns="0" tIns="12700" rIns="0" bIns="0" rtlCol="0" anchor="t">
            <a:spAutoFit/>
          </a:bodyPr>
          <a:lstStyle/>
          <a:p>
            <a:pPr algn="just">
              <a:lnSpc>
                <a:spcPct val="150000"/>
              </a:lnSpc>
            </a:pPr>
            <a:r>
              <a:rPr lang="da-DK"/>
              <a:t>Sidemandsoplæring i forskellige former (peer-assisteret læring, og peer-assisteret undersøgelse) er akademiske modeller, der er internationalt anerkendt i erhvervsfaglig og videregående uddannelse. Det er ”samarbejdende” læring, og det giver mulighed for at lære af den viden og erfaring, som er indsamlet af ligesindede. Derudover defineres det som læring, når ligesindede hjælper hinanden med at lære på formelle og uformelle måder.  Det giver mulighed for deling af viden, ideer og erfaring mellem eleverne. </a:t>
            </a:r>
          </a:p>
          <a:p>
            <a:pPr algn="just">
              <a:lnSpc>
                <a:spcPct val="150000"/>
              </a:lnSpc>
            </a:pPr>
            <a:r>
              <a:rPr lang="da-DK"/>
              <a:t>Læring, der foregår i autentiske, praktiske omgivelser, værdsættes af elever, klinikere, akademikere samt ikke-uddannede omsorgs-personer, da det udvikler færdigheder og kompetencer til faglig praksis på en interessant og afslappet måde. Sidemandslæring forbedrer læringsmulighederne for elever ved feedback fra andre elever, hvilket normalt udføres af underviser/instruktør. Eleverne får mulighed for at diskutere processer og dele udfordringer med støtte fra hinanden i læringsprocessen. Det mindsker elevernes bekymring, fremmer læring og øger elevernes tilfredshed. Sidemandoplæring kan desuden øge kapaciteten til uddannelse på arbejdspladsen. </a:t>
            </a:r>
          </a:p>
          <a:p>
            <a:pPr algn="just">
              <a:lnSpc>
                <a:spcPct val="150000"/>
              </a:lnSpc>
            </a:pPr>
            <a:r>
              <a:rPr lang="da-DK"/>
              <a:t>Se oplysninger om sidemandsoplærings modeller, principper og facilitering samt spørgsmål til selvrefleksion i </a:t>
            </a:r>
            <a:r>
              <a:rPr lang="da-DK" b="1"/>
              <a:t>Appendiks</a:t>
            </a:r>
            <a:r>
              <a:rPr lang="da-DK"/>
              <a:t>. </a:t>
            </a:r>
          </a:p>
          <a:p>
            <a:pPr algn="just">
              <a:lnSpc>
                <a:spcPct val="150000"/>
              </a:lnSpc>
            </a:pPr>
            <a:r>
              <a:rPr lang="da-DK"/>
              <a:t>Fortæl også om dine bedste forflytnings ”tips &amp; tricks” eller spørg andre på  </a:t>
            </a:r>
            <a:r>
              <a:rPr lang="da-DK" b="1">
                <a:solidFill>
                  <a:schemeClr val="accent4">
                    <a:lumMod val="75000"/>
                  </a:schemeClr>
                </a:solidFill>
                <a:hlinkClick r:id="rId2">
                  <a:extLst>
                    <a:ext uri="{A12FA001-AC4F-418D-AE19-62706E023703}">
                      <ahyp:hlinkClr xmlns:ahyp="http://schemas.microsoft.com/office/drawing/2018/hyperlinkcolor" val="tx"/>
                    </a:ext>
                  </a:extLst>
                </a:hlinkClick>
              </a:rPr>
              <a:t>Web Visit Spot </a:t>
            </a:r>
            <a:r>
              <a:rPr lang="da-DK" u="sng">
                <a:solidFill>
                  <a:schemeClr val="accent4">
                    <a:lumMod val="75000"/>
                  </a:schemeClr>
                </a:solidFill>
                <a:hlinkClick r:id="rId2">
                  <a:extLst>
                    <a:ext uri="{A12FA001-AC4F-418D-AE19-62706E023703}">
                      <ahyp:hlinkClr xmlns:ahyp="http://schemas.microsoft.com/office/drawing/2018/hyperlinkcolor" val="tx"/>
                    </a:ext>
                  </a:extLst>
                </a:hlinkClick>
              </a:rPr>
              <a:t>, </a:t>
            </a:r>
            <a:endParaRPr lang="da-DK">
              <a:solidFill>
                <a:schemeClr val="accent4">
                  <a:lumMod val="75000"/>
                </a:schemeClr>
              </a:solidFill>
              <a:hlinkClick r:id="rId2">
                <a:extLst>
                  <a:ext uri="{A12FA001-AC4F-418D-AE19-62706E023703}">
                    <ahyp:hlinkClr xmlns:ahyp="http://schemas.microsoft.com/office/drawing/2018/hyperlinkcolor" val="tx"/>
                  </a:ext>
                </a:extLst>
              </a:hlinkClick>
            </a:endParaRPr>
          </a:p>
          <a:p>
            <a:pPr algn="just">
              <a:lnSpc>
                <a:spcPct val="150000"/>
              </a:lnSpc>
            </a:pPr>
            <a:endParaRPr lang="da-DK" u="sng">
              <a:solidFill>
                <a:schemeClr val="accent4">
                  <a:lumMod val="75000"/>
                </a:schemeClr>
              </a:solidFill>
              <a:hlinkClick r:id="rId2">
                <a:extLst>
                  <a:ext uri="{A12FA001-AC4F-418D-AE19-62706E023703}">
                    <ahyp:hlinkClr xmlns:ahyp="http://schemas.microsoft.com/office/drawing/2018/hyperlinkcolor" val="tx"/>
                  </a:ext>
                </a:extLst>
              </a:hlinkClick>
            </a:endParaRPr>
          </a:p>
        </p:txBody>
      </p:sp>
      <p:sp>
        <p:nvSpPr>
          <p:cNvPr id="5" name="object 5"/>
          <p:cNvSpPr txBox="1">
            <a:spLocks noGrp="1"/>
          </p:cNvSpPr>
          <p:nvPr>
            <p:ph sz="half" idx="3"/>
          </p:nvPr>
        </p:nvSpPr>
        <p:spPr>
          <a:xfrm>
            <a:off x="4038600" y="1760908"/>
            <a:ext cx="3060700" cy="8322791"/>
          </a:xfrm>
          <a:prstGeom prst="rect">
            <a:avLst/>
          </a:prstGeom>
        </p:spPr>
        <p:txBody>
          <a:bodyPr vert="horz" wrap="square" lIns="0" tIns="12700" rIns="0" bIns="0" rtlCol="0" anchor="t">
            <a:spAutoFit/>
          </a:bodyPr>
          <a:lstStyle/>
          <a:p>
            <a:pPr algn="just">
              <a:lnSpc>
                <a:spcPct val="150000"/>
              </a:lnSpc>
            </a:pPr>
            <a:r>
              <a:rPr lang="da-DK"/>
              <a:t>Nogle af de </a:t>
            </a:r>
            <a:r>
              <a:rPr lang="da-DK" b="1" i="1" u="sng"/>
              <a:t>vigtige kriterier for effektiv peer-læring</a:t>
            </a:r>
            <a:r>
              <a:rPr lang="da-DK"/>
              <a:t> (</a:t>
            </a:r>
            <a:r>
              <a:rPr lang="da-DK" err="1"/>
              <a:t>Sevenhuysen</a:t>
            </a:r>
            <a:r>
              <a:rPr lang="da-DK"/>
              <a:t> et al, 2013) er:</a:t>
            </a:r>
          </a:p>
          <a:p>
            <a:pPr lvl="0" algn="just">
              <a:lnSpc>
                <a:spcPct val="150000"/>
              </a:lnSpc>
            </a:pPr>
            <a:r>
              <a:rPr lang="da-DK"/>
              <a:t>– opdel i par eller små grupper til øvelser, hvor</a:t>
            </a:r>
          </a:p>
          <a:p>
            <a:pPr lvl="0" algn="just">
              <a:lnSpc>
                <a:spcPct val="150000"/>
              </a:lnSpc>
            </a:pPr>
            <a:r>
              <a:rPr lang="da-DK"/>
              <a:t>indhold og læringsmåde er tilpasset kursisternes behov og færdigheder</a:t>
            </a:r>
          </a:p>
          <a:p>
            <a:pPr lvl="0" algn="just">
              <a:lnSpc>
                <a:spcPct val="150000"/>
              </a:lnSpc>
            </a:pPr>
            <a:r>
              <a:rPr lang="da-DK"/>
              <a:t>– gi’ få instruktioner fra underviser/instruktør – kursisterne skal være kreative og selv finde løsninger</a:t>
            </a:r>
          </a:p>
          <a:p>
            <a:pPr lvl="0" algn="just">
              <a:lnSpc>
                <a:spcPct val="150000"/>
              </a:lnSpc>
            </a:pPr>
            <a:r>
              <a:rPr lang="da-DK"/>
              <a:t>– gi kursisterne en læringsoplevelse, der giver mening</a:t>
            </a:r>
          </a:p>
          <a:p>
            <a:pPr lvl="0" algn="just">
              <a:lnSpc>
                <a:spcPct val="150000"/>
              </a:lnSpc>
            </a:pPr>
            <a:r>
              <a:rPr lang="da-DK"/>
              <a:t>– gør læringsmål konkrete og anvendelige på tværs af arbejdsområder</a:t>
            </a:r>
          </a:p>
          <a:p>
            <a:pPr lvl="0" algn="just">
              <a:lnSpc>
                <a:spcPct val="150000"/>
              </a:lnSpc>
            </a:pPr>
            <a:endParaRPr lang="hr-HR"/>
          </a:p>
          <a:p>
            <a:pPr algn="just">
              <a:lnSpc>
                <a:spcPct val="150000"/>
              </a:lnSpc>
            </a:pPr>
            <a:r>
              <a:rPr lang="da-DK" b="1"/>
              <a:t>EKSEMPLER PÅ VÆRKTØJER/AKTIVITETER  TIL AT LÆRE FORFLYTNINGSTEKNIKKER </a:t>
            </a:r>
          </a:p>
          <a:p>
            <a:pPr algn="just">
              <a:lnSpc>
                <a:spcPct val="150000"/>
              </a:lnSpc>
            </a:pPr>
            <a:r>
              <a:rPr lang="da-DK" b="1" i="1"/>
              <a:t>Bog til feedback</a:t>
            </a:r>
          </a:p>
          <a:p>
            <a:pPr algn="just">
              <a:lnSpc>
                <a:spcPct val="150000"/>
              </a:lnSpc>
            </a:pPr>
            <a:r>
              <a:rPr lang="da-DK"/>
              <a:t>Et værktøj til observationer. Det anvendes til at notere observeret adfærd  mellem kursisterne, de noterer deres medkursisters adfærd. </a:t>
            </a:r>
            <a:r>
              <a:rPr lang="da-DK" b="1" i="1"/>
              <a:t>Observation og feedback fra ligesindede</a:t>
            </a:r>
          </a:p>
          <a:p>
            <a:pPr algn="just">
              <a:lnSpc>
                <a:spcPct val="150000"/>
              </a:lnSpc>
            </a:pPr>
            <a:r>
              <a:rPr lang="da-DK"/>
              <a:t>Instruktør/facilitator udformer en skabelon til feedback i </a:t>
            </a:r>
            <a:r>
              <a:rPr lang="da-DK" err="1"/>
              <a:t>fht</a:t>
            </a:r>
            <a:r>
              <a:rPr lang="da-DK"/>
              <a:t> læringsmål, som kursisterne giver hinanden feedback ud fra. Skabelonen fungerer som vejledning til feedback fra medkursister efter observation af forflytning og til at indarbejde metoder til  sikker forflytning.</a:t>
            </a:r>
          </a:p>
          <a:p>
            <a:pPr lvl="0" algn="just">
              <a:lnSpc>
                <a:spcPct val="150000"/>
              </a:lnSpc>
            </a:pPr>
            <a:r>
              <a:rPr lang="da-DK" b="1" i="1"/>
              <a:t>Verbal feedback-triade</a:t>
            </a:r>
          </a:p>
          <a:p>
            <a:pPr algn="just">
              <a:lnSpc>
                <a:spcPct val="150000"/>
              </a:lnSpc>
            </a:pPr>
            <a:r>
              <a:rPr lang="da-DK"/>
              <a:t>Trevejssamtaler mellem kursister om interaktionen mellem patienten og en kursist, samt en eller flere </a:t>
            </a:r>
            <a:r>
              <a:rPr lang="da-DK" err="1"/>
              <a:t>observanter</a:t>
            </a:r>
            <a:r>
              <a:rPr lang="da-DK"/>
              <a:t>.</a:t>
            </a:r>
          </a:p>
          <a:p>
            <a:pPr lvl="0" algn="just">
              <a:lnSpc>
                <a:spcPct val="150000"/>
              </a:lnSpc>
            </a:pPr>
            <a:r>
              <a:rPr lang="da-DK" b="1" i="1"/>
              <a:t>Skabelonen til refleksiv praksis</a:t>
            </a:r>
          </a:p>
          <a:p>
            <a:pPr algn="just">
              <a:lnSpc>
                <a:spcPct val="150000"/>
              </a:lnSpc>
            </a:pPr>
            <a:r>
              <a:rPr lang="da-DK"/>
              <a:t>Et værktøj til vejledning ved kritisk refleksion over interaktion med en patient. </a:t>
            </a:r>
          </a:p>
          <a:p>
            <a:endParaRPr lang="hr-HR"/>
          </a:p>
          <a:p>
            <a:pPr rtl="0"/>
            <a:endParaRPr lang="hr-HR"/>
          </a:p>
          <a:p>
            <a:pPr rtl="0"/>
            <a:endParaRPr lang="hr-HR"/>
          </a:p>
        </p:txBody>
      </p:sp>
      <p:sp>
        <p:nvSpPr>
          <p:cNvPr id="6" name="object 6"/>
          <p:cNvSpPr txBox="1">
            <a:spLocks noGrp="1"/>
          </p:cNvSpPr>
          <p:nvPr>
            <p:ph type="title"/>
          </p:nvPr>
        </p:nvSpPr>
        <p:spPr>
          <a:xfrm>
            <a:off x="1039177" y="1035228"/>
            <a:ext cx="5694045" cy="528320"/>
          </a:xfrm>
          <a:prstGeom prst="rect">
            <a:avLst/>
          </a:prstGeom>
        </p:spPr>
        <p:txBody>
          <a:bodyPr vert="horz" wrap="square" lIns="0" tIns="12700" rIns="0" bIns="0" rtlCol="0">
            <a:spAutoFit/>
          </a:bodyPr>
          <a:lstStyle/>
          <a:p>
            <a:pPr marL="12700" algn="ctr">
              <a:lnSpc>
                <a:spcPct val="100000"/>
              </a:lnSpc>
              <a:spcBef>
                <a:spcPts val="100"/>
              </a:spcBef>
            </a:pPr>
            <a:r>
              <a:rPr lang="da-DK" sz="3300" err="1">
                <a:solidFill>
                  <a:srgbClr val="1C61B3"/>
                </a:solidFill>
                <a:latin typeface="Open Sans"/>
                <a:cs typeface="Open Sans"/>
              </a:rPr>
              <a:t>Sidemandsoplæring</a:t>
            </a:r>
            <a:endParaRPr lang="da-DK" sz="3300">
              <a:solidFill>
                <a:srgbClr val="1C61B3"/>
              </a:solidFill>
              <a:latin typeface="Open Sans"/>
              <a:cs typeface="Open Sans"/>
            </a:endParaRPr>
          </a:p>
        </p:txBody>
      </p:sp>
      <p:sp>
        <p:nvSpPr>
          <p:cNvPr id="8" name="object 8"/>
          <p:cNvSpPr/>
          <p:nvPr/>
        </p:nvSpPr>
        <p:spPr>
          <a:xfrm>
            <a:off x="2944367" y="1010919"/>
            <a:ext cx="1884045" cy="0"/>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sp>
        <p:nvSpPr>
          <p:cNvPr id="10" name="object 6">
            <a:extLst>
              <a:ext uri="{FF2B5EF4-FFF2-40B4-BE49-F238E27FC236}">
                <a16:creationId xmlns:a16="http://schemas.microsoft.com/office/drawing/2014/main" id="{BA243738-2FCD-F843-BB31-7E06C6DC9C8E}"/>
              </a:ext>
            </a:extLst>
          </p:cNvPr>
          <p:cNvSpPr txBox="1">
            <a:spLocks/>
          </p:cNvSpPr>
          <p:nvPr/>
        </p:nvSpPr>
        <p:spPr>
          <a:xfrm>
            <a:off x="0" y="609600"/>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da-DK"/>
              <a:t>Teori og praksis</a:t>
            </a:r>
          </a:p>
        </p:txBody>
      </p:sp>
      <p:sp>
        <p:nvSpPr>
          <p:cNvPr id="7" name="Rezervirano mjesto broja slajda 6">
            <a:extLst>
              <a:ext uri="{FF2B5EF4-FFF2-40B4-BE49-F238E27FC236}">
                <a16:creationId xmlns:a16="http://schemas.microsoft.com/office/drawing/2014/main" id="{D4928EEB-CBD1-48AB-B9FC-20856C2CED97}"/>
              </a:ext>
            </a:extLst>
          </p:cNvPr>
          <p:cNvSpPr>
            <a:spLocks noGrp="1"/>
          </p:cNvSpPr>
          <p:nvPr>
            <p:ph type="sldNum" sz="quarter" idx="7"/>
          </p:nvPr>
        </p:nvSpPr>
        <p:spPr/>
        <p:txBody>
          <a:bodyPr/>
          <a:lstStyle/>
          <a:p>
            <a:fld id="{B6F15528-21DE-4FAA-801E-634DDDAF4B2B}" type="slidenum">
              <a:rPr lang="hr-HR" smtClean="0"/>
              <a:t>8</a:t>
            </a:fld>
            <a:endParaRPr lang="hr-H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0819" y="9556750"/>
            <a:ext cx="4961890" cy="0"/>
          </a:xfrm>
          <a:custGeom>
            <a:avLst/>
            <a:gdLst/>
            <a:ahLst/>
            <a:cxnLst/>
            <a:rect l="l" t="t" r="r" b="b"/>
            <a:pathLst>
              <a:path w="4961890">
                <a:moveTo>
                  <a:pt x="0" y="0"/>
                </a:moveTo>
                <a:lnTo>
                  <a:pt x="4961280" y="0"/>
                </a:lnTo>
              </a:path>
            </a:pathLst>
          </a:custGeom>
          <a:ln w="12700">
            <a:solidFill>
              <a:srgbClr val="EFEFEF"/>
            </a:solidFill>
          </a:ln>
        </p:spPr>
        <p:txBody>
          <a:bodyPr wrap="square" lIns="0" tIns="0" rIns="0" bIns="0" rtlCol="0"/>
          <a:lstStyle/>
          <a:p>
            <a:endParaRPr/>
          </a:p>
        </p:txBody>
      </p:sp>
      <p:sp>
        <p:nvSpPr>
          <p:cNvPr id="3" name="object 3"/>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lang="da-DK" sz="800">
                <a:latin typeface="Avenir Next"/>
                <a:cs typeface="Avenir Next"/>
              </a:rPr>
              <a:t>2</a:t>
            </a:r>
          </a:p>
        </p:txBody>
      </p:sp>
      <p:sp>
        <p:nvSpPr>
          <p:cNvPr id="6" name="object 6"/>
          <p:cNvSpPr/>
          <p:nvPr/>
        </p:nvSpPr>
        <p:spPr>
          <a:xfrm>
            <a:off x="6014184" y="0"/>
            <a:ext cx="1758215" cy="10058400"/>
          </a:xfrm>
          <a:custGeom>
            <a:avLst/>
            <a:gdLst/>
            <a:ahLst/>
            <a:cxnLst/>
            <a:rect l="l" t="t" r="r" b="b"/>
            <a:pathLst>
              <a:path w="2400300" h="10058400">
                <a:moveTo>
                  <a:pt x="0" y="10058400"/>
                </a:moveTo>
                <a:lnTo>
                  <a:pt x="2400300" y="10058400"/>
                </a:lnTo>
                <a:lnTo>
                  <a:pt x="2400300" y="0"/>
                </a:lnTo>
                <a:lnTo>
                  <a:pt x="0" y="0"/>
                </a:lnTo>
                <a:lnTo>
                  <a:pt x="0" y="10058400"/>
                </a:lnTo>
                <a:close/>
              </a:path>
            </a:pathLst>
          </a:custGeom>
          <a:solidFill>
            <a:srgbClr val="EFEFEF"/>
          </a:solidFill>
        </p:spPr>
        <p:txBody>
          <a:bodyPr wrap="square" lIns="0" tIns="0" rIns="0" bIns="0" rtlCol="0"/>
          <a:lstStyle/>
          <a:p>
            <a:endParaRPr/>
          </a:p>
        </p:txBody>
      </p:sp>
      <p:sp>
        <p:nvSpPr>
          <p:cNvPr id="7" name="object 7"/>
          <p:cNvSpPr txBox="1">
            <a:spLocks noGrp="1"/>
          </p:cNvSpPr>
          <p:nvPr>
            <p:ph type="title"/>
          </p:nvPr>
        </p:nvSpPr>
        <p:spPr>
          <a:xfrm>
            <a:off x="750317" y="727288"/>
            <a:ext cx="5193283" cy="1330236"/>
          </a:xfrm>
          <a:prstGeom prst="rect">
            <a:avLst/>
          </a:prstGeom>
        </p:spPr>
        <p:txBody>
          <a:bodyPr vert="horz" wrap="square" lIns="0" tIns="114300" rIns="0" bIns="0" rtlCol="0">
            <a:spAutoFit/>
          </a:bodyPr>
          <a:lstStyle/>
          <a:p>
            <a:pPr marL="12700" marR="5080">
              <a:lnSpc>
                <a:spcPts val="5000"/>
              </a:lnSpc>
              <a:spcBef>
                <a:spcPts val="900"/>
              </a:spcBef>
            </a:pPr>
            <a:r>
              <a:rPr lang="da-DK" sz="2800" b="1">
                <a:solidFill>
                  <a:schemeClr val="accent1"/>
                </a:solidFill>
                <a:latin typeface="Open Sans"/>
                <a:cs typeface="Open Sans"/>
              </a:rPr>
              <a:t>Tips dig som faciliterer sidemandsoplæring</a:t>
            </a:r>
          </a:p>
        </p:txBody>
      </p:sp>
      <p:sp>
        <p:nvSpPr>
          <p:cNvPr id="15" name="object 15"/>
          <p:cNvSpPr/>
          <p:nvPr/>
        </p:nvSpPr>
        <p:spPr>
          <a:xfrm>
            <a:off x="3061515" y="9107305"/>
            <a:ext cx="134518" cy="123532"/>
          </a:xfrm>
          <a:prstGeom prst="rect">
            <a:avLst/>
          </a:prstGeom>
          <a:blipFill>
            <a:blip r:embed="rId2" cstate="print"/>
            <a:stretch>
              <a:fillRect/>
            </a:stretch>
          </a:blipFill>
        </p:spPr>
        <p:txBody>
          <a:bodyPr wrap="square" lIns="0" tIns="0" rIns="0" bIns="0" rtlCol="0"/>
          <a:lstStyle/>
          <a:p>
            <a:endParaRPr/>
          </a:p>
        </p:txBody>
      </p:sp>
      <p:sp>
        <p:nvSpPr>
          <p:cNvPr id="17" name="object 15">
            <a:extLst>
              <a:ext uri="{FF2B5EF4-FFF2-40B4-BE49-F238E27FC236}">
                <a16:creationId xmlns:a16="http://schemas.microsoft.com/office/drawing/2014/main" id="{EFFB6179-465E-C54C-BDEF-DD9DCF4AF9B1}"/>
              </a:ext>
            </a:extLst>
          </p:cNvPr>
          <p:cNvSpPr/>
          <p:nvPr/>
        </p:nvSpPr>
        <p:spPr>
          <a:xfrm>
            <a:off x="733498" y="2371946"/>
            <a:ext cx="2518662" cy="168501"/>
          </a:xfrm>
          <a:custGeom>
            <a:avLst/>
            <a:gdLst/>
            <a:ahLst/>
            <a:cxnLst/>
            <a:rect l="l" t="t" r="r" b="b"/>
            <a:pathLst>
              <a:path w="3840479">
                <a:moveTo>
                  <a:pt x="0" y="0"/>
                </a:moveTo>
                <a:lnTo>
                  <a:pt x="3840479" y="0"/>
                </a:lnTo>
              </a:path>
            </a:pathLst>
          </a:custGeom>
          <a:ln w="25400">
            <a:solidFill>
              <a:srgbClr val="4C92AB"/>
            </a:solidFill>
          </a:ln>
        </p:spPr>
        <p:txBody>
          <a:bodyPr wrap="square" lIns="0" tIns="0" rIns="0" bIns="0" rtlCol="0"/>
          <a:lstStyle/>
          <a:p>
            <a:endParaRPr/>
          </a:p>
        </p:txBody>
      </p:sp>
      <p:sp>
        <p:nvSpPr>
          <p:cNvPr id="10" name="Oblačić za misli: oblak 9">
            <a:extLst>
              <a:ext uri="{FF2B5EF4-FFF2-40B4-BE49-F238E27FC236}">
                <a16:creationId xmlns:a16="http://schemas.microsoft.com/office/drawing/2014/main" id="{9B9AF1A9-7325-47CD-99B7-65389858ACF4}"/>
              </a:ext>
            </a:extLst>
          </p:cNvPr>
          <p:cNvSpPr/>
          <p:nvPr/>
        </p:nvSpPr>
        <p:spPr>
          <a:xfrm>
            <a:off x="4364457" y="2957374"/>
            <a:ext cx="2721378" cy="1749084"/>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solidFill>
                  <a:schemeClr val="bg1"/>
                </a:solidFill>
              </a:rPr>
              <a:t>Ikke alle bryder sig om konkurrence eller verbal interaktion. Du behøver ikke fjerne disse elementer, men overvej hvornår du anvender dem</a:t>
            </a:r>
            <a:r>
              <a:rPr lang="da-DK">
                <a:solidFill>
                  <a:schemeClr val="bg1"/>
                </a:solidFill>
              </a:rPr>
              <a:t>.</a:t>
            </a:r>
          </a:p>
        </p:txBody>
      </p:sp>
      <p:sp>
        <p:nvSpPr>
          <p:cNvPr id="139" name="Oblačić za misli: oblak 138">
            <a:extLst>
              <a:ext uri="{FF2B5EF4-FFF2-40B4-BE49-F238E27FC236}">
                <a16:creationId xmlns:a16="http://schemas.microsoft.com/office/drawing/2014/main" id="{D5E60DA4-32E5-4FAE-BEC1-3DBBE0ECB0E1}"/>
              </a:ext>
            </a:extLst>
          </p:cNvPr>
          <p:cNvSpPr/>
          <p:nvPr/>
        </p:nvSpPr>
        <p:spPr>
          <a:xfrm>
            <a:off x="733498" y="5408592"/>
            <a:ext cx="2746662" cy="1723012"/>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solidFill>
                  <a:schemeClr val="bg1"/>
                </a:solidFill>
              </a:rPr>
              <a:t>At være ”sidemands-facilitator” handler ikke om at ”vide bedst”, men om at formidle,  kommunikere,  opmuntre og respektere dem du sidemandsoplærer</a:t>
            </a:r>
          </a:p>
        </p:txBody>
      </p:sp>
      <p:sp>
        <p:nvSpPr>
          <p:cNvPr id="140" name="Oblačić za misli: oblak 139">
            <a:extLst>
              <a:ext uri="{FF2B5EF4-FFF2-40B4-BE49-F238E27FC236}">
                <a16:creationId xmlns:a16="http://schemas.microsoft.com/office/drawing/2014/main" id="{9EE33F16-06F9-45D3-9119-7CA37461AC1A}"/>
              </a:ext>
            </a:extLst>
          </p:cNvPr>
          <p:cNvSpPr/>
          <p:nvPr/>
        </p:nvSpPr>
        <p:spPr>
          <a:xfrm>
            <a:off x="4572000" y="5638800"/>
            <a:ext cx="2013181" cy="886149"/>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solidFill>
                  <a:schemeClr val="bg1"/>
                </a:solidFill>
              </a:rPr>
              <a:t>Integrer "hvad der skal læres" med "hvordan det læres".</a:t>
            </a:r>
          </a:p>
        </p:txBody>
      </p:sp>
      <p:sp>
        <p:nvSpPr>
          <p:cNvPr id="141" name="Oblačić za misli: oblak 140">
            <a:extLst>
              <a:ext uri="{FF2B5EF4-FFF2-40B4-BE49-F238E27FC236}">
                <a16:creationId xmlns:a16="http://schemas.microsoft.com/office/drawing/2014/main" id="{E1E2D2E0-7D49-47FB-A328-F725995A7AA2}"/>
              </a:ext>
            </a:extLst>
          </p:cNvPr>
          <p:cNvSpPr/>
          <p:nvPr/>
        </p:nvSpPr>
        <p:spPr>
          <a:xfrm>
            <a:off x="410819" y="2735823"/>
            <a:ext cx="2956099" cy="1901484"/>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solidFill>
                  <a:schemeClr val="bg1"/>
                </a:solidFill>
              </a:rPr>
              <a:t>Tilpas forflytningsteknikker og hjælpemidler i fht til den kontekst du arbejder i. Forskellige arbejdspladser har forskellige behov og forudsætninger i fht forflytning.</a:t>
            </a:r>
          </a:p>
        </p:txBody>
      </p:sp>
      <p:sp>
        <p:nvSpPr>
          <p:cNvPr id="18" name="Oblačić za misli: oblak 17">
            <a:extLst>
              <a:ext uri="{FF2B5EF4-FFF2-40B4-BE49-F238E27FC236}">
                <a16:creationId xmlns:a16="http://schemas.microsoft.com/office/drawing/2014/main" id="{C15B2776-07F7-4C8C-9E4A-48D0493FBD26}"/>
              </a:ext>
            </a:extLst>
          </p:cNvPr>
          <p:cNvSpPr/>
          <p:nvPr/>
        </p:nvSpPr>
        <p:spPr>
          <a:xfrm>
            <a:off x="2286000" y="7622767"/>
            <a:ext cx="3429000" cy="1749081"/>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solidFill>
                  <a:schemeClr val="bg1"/>
                </a:solidFill>
              </a:rPr>
              <a:t>Kulturelle forskelle i tilgangen til borgeren kan forårsage misforståelse og modstand. Vær opmærksom på dette, og respekter det.</a:t>
            </a:r>
          </a:p>
        </p:txBody>
      </p:sp>
      <p:sp>
        <p:nvSpPr>
          <p:cNvPr id="5" name="Rezervirano mjesto broja slajda 4">
            <a:extLst>
              <a:ext uri="{FF2B5EF4-FFF2-40B4-BE49-F238E27FC236}">
                <a16:creationId xmlns:a16="http://schemas.microsoft.com/office/drawing/2014/main" id="{5CC125F6-8A60-4C2B-BE2A-FFB44008B85E}"/>
              </a:ext>
            </a:extLst>
          </p:cNvPr>
          <p:cNvSpPr>
            <a:spLocks noGrp="1"/>
          </p:cNvSpPr>
          <p:nvPr>
            <p:ph type="sldNum" sz="quarter" idx="7"/>
          </p:nvPr>
        </p:nvSpPr>
        <p:spPr/>
        <p:txBody>
          <a:bodyPr/>
          <a:lstStyle/>
          <a:p>
            <a:fld id="{B6F15528-21DE-4FAA-801E-634DDDAF4B2B}" type="slidenum">
              <a:rPr lang="hr-HR" smtClean="0"/>
              <a:t>9</a:t>
            </a:fld>
            <a:endParaRPr lang="hr-H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3266759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232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2BCF48F2409FC419593798FE228F58B" ma:contentTypeVersion="13" ma:contentTypeDescription="Opret et nyt dokument." ma:contentTypeScope="" ma:versionID="01e896690d5313a87dc445387649372e">
  <xsd:schema xmlns:xsd="http://www.w3.org/2001/XMLSchema" xmlns:xs="http://www.w3.org/2001/XMLSchema" xmlns:p="http://schemas.microsoft.com/office/2006/metadata/properties" xmlns:ns2="f614167f-912f-4566-ab07-0fef277b5f74" xmlns:ns3="1bb4ead1-ae18-4304-9993-ef056d9d4bab" targetNamespace="http://schemas.microsoft.com/office/2006/metadata/properties" ma:root="true" ma:fieldsID="47bcb26b30ed6dcbe0a0dfdca65f75df" ns2:_="" ns3:_="">
    <xsd:import namespace="f614167f-912f-4566-ab07-0fef277b5f74"/>
    <xsd:import namespace="1bb4ead1-ae18-4304-9993-ef056d9d4ba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14167f-912f-4566-ab07-0fef277b5f74"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b4ead1-ae18-4304-9993-ef056d9d4ba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EE72F1-71D1-4838-BC1A-38152436F441}">
  <ds:schemaRefs>
    <ds:schemaRef ds:uri="1bb4ead1-ae18-4304-9993-ef056d9d4bab"/>
    <ds:schemaRef ds:uri="f614167f-912f-4566-ab07-0fef277b5f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03A373C-C847-4A66-8215-C4E5BA707775}">
  <ds:schemaRefs>
    <ds:schemaRef ds:uri="http://schemas.microsoft.com/sharepoint/v3/contenttype/forms"/>
  </ds:schemaRefs>
</ds:datastoreItem>
</file>

<file path=customXml/itemProps3.xml><?xml version="1.0" encoding="utf-8"?>
<ds:datastoreItem xmlns:ds="http://schemas.openxmlformats.org/officeDocument/2006/customXml" ds:itemID="{E336FEC2-9AA7-4168-A2E3-5CF68F87256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4316</Words>
  <Application>Microsoft Office PowerPoint</Application>
  <PresentationFormat>Brugerdefineret</PresentationFormat>
  <Paragraphs>555</Paragraphs>
  <Slides>38</Slides>
  <Notes>2</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38</vt:i4>
      </vt:variant>
    </vt:vector>
  </HeadingPairs>
  <TitlesOfParts>
    <vt:vector size="48" baseType="lpstr">
      <vt:lpstr>Arial</vt:lpstr>
      <vt:lpstr>Avenir Next</vt:lpstr>
      <vt:lpstr>Bahnschrift Light</vt:lpstr>
      <vt:lpstr>Calibri</vt:lpstr>
      <vt:lpstr>Lato</vt:lpstr>
      <vt:lpstr>Montserrat</vt:lpstr>
      <vt:lpstr>Open Sans</vt:lpstr>
      <vt:lpstr>Roboto</vt:lpstr>
      <vt:lpstr>Roboto-Medium</vt:lpstr>
      <vt:lpstr>Office Theme</vt:lpstr>
      <vt:lpstr>PowerPoint-præsentation</vt:lpstr>
      <vt:lpstr>Interaktiv håndbog</vt:lpstr>
      <vt:lpstr>Indhold</vt:lpstr>
      <vt:lpstr>Forord</vt:lpstr>
      <vt:lpstr>PowerPoint-præsentation</vt:lpstr>
      <vt:lpstr>PowerPoint-præsentation</vt:lpstr>
      <vt:lpstr>PowerPoint-præsentation</vt:lpstr>
      <vt:lpstr>Sidemandsoplæring</vt:lpstr>
      <vt:lpstr>Tips dig som faciliterer sidemandsoplæring</vt:lpstr>
      <vt:lpstr>PowerPoint-præsentation</vt:lpstr>
      <vt:lpstr>I dette kapitel introduceres forskellige hjælpemidler til forflytning.  Lær hjælpemidlerne at kende så du kan vurdere hvilke hjælpemidler, der passer til den enkelte borgers funktionsniveau.</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Web Visit Spot</vt:lpstr>
      <vt:lpstr>Appendiks</vt:lpstr>
      <vt:lpstr>Appendiks</vt:lpstr>
      <vt:lpstr>Appendiks</vt:lpstr>
      <vt:lpstr>Referencer og ressourcer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Ebook</dc:title>
  <dc:creator>Korisnik</dc:creator>
  <cp:lastModifiedBy>Cecilie Høegh Langvad</cp:lastModifiedBy>
  <cp:revision>3</cp:revision>
  <dcterms:created xsi:type="dcterms:W3CDTF">2019-05-21T00:35:32Z</dcterms:created>
  <dcterms:modified xsi:type="dcterms:W3CDTF">2022-04-25T08:34:56Z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2019-05-20T00:00:00Z</vt:filetime>
  </property>
  <property fmtid="{D5CDD505-2E9C-101B-9397-08002B2CF9AE}" pid="3" name="Creator">
    <vt:lpwstr>Adobe InDesign CC 14.0 (Macintosh)</vt:lpwstr>
  </property>
  <property fmtid="{D5CDD505-2E9C-101B-9397-08002B2CF9AE}" pid="4" name="LastSaved">
    <vt:filetime>2019-05-21T00:00:00Z</vt:filetime>
  </property>
  <property fmtid="{D5CDD505-2E9C-101B-9397-08002B2CF9AE}" pid="5" name="ContentTypeId">
    <vt:lpwstr>0x01010012BCF48F2409FC419593798FE228F58B</vt:lpwstr>
  </property>
</Properties>
</file>