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6" r:id="rId2"/>
    <p:sldId id="256" r:id="rId3"/>
    <p:sldId id="265" r:id="rId4"/>
    <p:sldId id="257" r:id="rId5"/>
    <p:sldId id="260" r:id="rId6"/>
    <p:sldId id="259" r:id="rId7"/>
    <p:sldId id="261" r:id="rId8"/>
    <p:sldId id="274" r:id="rId9"/>
    <p:sldId id="272" r:id="rId10"/>
    <p:sldId id="271" r:id="rId11"/>
    <p:sldId id="273" r:id="rId12"/>
    <p:sldId id="276" r:id="rId13"/>
    <p:sldId id="277" r:id="rId14"/>
    <p:sldId id="278" r:id="rId15"/>
    <p:sldId id="287" r:id="rId16"/>
    <p:sldId id="285" r:id="rId17"/>
    <p:sldId id="310" r:id="rId18"/>
    <p:sldId id="280" r:id="rId19"/>
    <p:sldId id="289" r:id="rId20"/>
    <p:sldId id="281" r:id="rId21"/>
    <p:sldId id="290" r:id="rId22"/>
    <p:sldId id="315" r:id="rId23"/>
    <p:sldId id="305" r:id="rId24"/>
    <p:sldId id="291" r:id="rId25"/>
    <p:sldId id="294" r:id="rId26"/>
    <p:sldId id="295" r:id="rId27"/>
    <p:sldId id="307" r:id="rId28"/>
    <p:sldId id="306" r:id="rId29"/>
    <p:sldId id="309" r:id="rId30"/>
    <p:sldId id="311" r:id="rId31"/>
    <p:sldId id="299" r:id="rId32"/>
    <p:sldId id="303" r:id="rId33"/>
    <p:sldId id="312" r:id="rId34"/>
    <p:sldId id="313" r:id="rId35"/>
    <p:sldId id="314" r:id="rId36"/>
    <p:sldId id="304" r:id="rId37"/>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8B657035-5042-4C99-95E5-2F953E61A05D}">
          <p14:sldIdLst>
            <p14:sldId id="266"/>
            <p14:sldId id="256"/>
            <p14:sldId id="265"/>
            <p14:sldId id="257"/>
            <p14:sldId id="260"/>
            <p14:sldId id="259"/>
            <p14:sldId id="261"/>
            <p14:sldId id="274"/>
            <p14:sldId id="272"/>
            <p14:sldId id="271"/>
            <p14:sldId id="273"/>
            <p14:sldId id="276"/>
            <p14:sldId id="277"/>
          </p14:sldIdLst>
        </p14:section>
        <p14:section name="Sekcija bez naslova" id="{69BAA97E-D30D-4CC7-A079-A92E7F12B561}">
          <p14:sldIdLst>
            <p14:sldId id="278"/>
            <p14:sldId id="287"/>
            <p14:sldId id="285"/>
            <p14:sldId id="310"/>
            <p14:sldId id="280"/>
            <p14:sldId id="289"/>
            <p14:sldId id="281"/>
            <p14:sldId id="290"/>
            <p14:sldId id="315"/>
            <p14:sldId id="305"/>
            <p14:sldId id="291"/>
            <p14:sldId id="294"/>
            <p14:sldId id="295"/>
            <p14:sldId id="307"/>
            <p14:sldId id="306"/>
            <p14:sldId id="309"/>
            <p14:sldId id="311"/>
            <p14:sldId id="299"/>
            <p14:sldId id="303"/>
            <p14:sldId id="312"/>
            <p14:sldId id="313"/>
            <p14:sldId id="314"/>
            <p14:sldId id="30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8E4"/>
    <a:srgbClr val="E5B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45" autoAdjust="0"/>
  </p:normalViewPr>
  <p:slideViewPr>
    <p:cSldViewPr>
      <p:cViewPr>
        <p:scale>
          <a:sx n="70" d="100"/>
          <a:sy n="70" d="100"/>
        </p:scale>
        <p:origin x="1867" y="-859"/>
      </p:cViewPr>
      <p:guideLst>
        <p:guide orient="horz" pos="2880"/>
        <p:guide pos="2160"/>
      </p:guideLst>
    </p:cSldViewPr>
  </p:slideViewPr>
  <p:outlineViewPr>
    <p:cViewPr>
      <p:scale>
        <a:sx n="33" d="100"/>
        <a:sy n="33" d="100"/>
      </p:scale>
      <p:origin x="0" y="-12283"/>
    </p:cViewPr>
  </p:outlineViewPr>
  <p:notesTextViewPr>
    <p:cViewPr>
      <p:scale>
        <a:sx n="100" d="100"/>
        <a:sy n="100" d="100"/>
      </p:scale>
      <p:origin x="0" y="0"/>
    </p:cViewPr>
  </p:notesTextViewPr>
  <p:sorterViewPr>
    <p:cViewPr>
      <p:scale>
        <a:sx n="100" d="100"/>
        <a:sy n="100" d="100"/>
      </p:scale>
      <p:origin x="0" y="-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43EDC86-7554-4FAB-8394-798B08EE0996}" type="datetimeFigureOut">
              <a:rPr lang="hr-HR" smtClean="0"/>
              <a:t>10.3.2022.</a:t>
            </a:fld>
            <a:endParaRPr lang="hr-HR"/>
          </a:p>
        </p:txBody>
      </p:sp>
      <p:sp>
        <p:nvSpPr>
          <p:cNvPr id="4" name="Rezervirano mjesto slike slajda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6FAF080-B8BB-499F-8391-61F5EDE7AAB6}" type="slidenum">
              <a:rPr lang="hr-HR" smtClean="0"/>
              <a:t>‹#›</a:t>
            </a:fld>
            <a:endParaRPr lang="hr-HR"/>
          </a:p>
        </p:txBody>
      </p:sp>
    </p:spTree>
    <p:extLst>
      <p:ext uri="{BB962C8B-B14F-4D97-AF65-F5344CB8AC3E}">
        <p14:creationId xmlns:p14="http://schemas.microsoft.com/office/powerpoint/2010/main" val="77573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A6FAF080-B8BB-499F-8391-61F5EDE7AAB6}" type="slidenum">
              <a:rPr lang="hr-HR" smtClean="0"/>
              <a:t>2</a:t>
            </a:fld>
            <a:endParaRPr lang="hr-HR"/>
          </a:p>
        </p:txBody>
      </p:sp>
    </p:spTree>
    <p:extLst>
      <p:ext uri="{BB962C8B-B14F-4D97-AF65-F5344CB8AC3E}">
        <p14:creationId xmlns:p14="http://schemas.microsoft.com/office/powerpoint/2010/main" val="146565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A6FAF080-B8BB-499F-8391-61F5EDE7AAB6}" type="slidenum">
              <a:rPr lang="hr-HR" smtClean="0"/>
              <a:t>10</a:t>
            </a:fld>
            <a:endParaRPr lang="hr-HR"/>
          </a:p>
        </p:txBody>
      </p:sp>
    </p:spTree>
    <p:extLst>
      <p:ext uri="{BB962C8B-B14F-4D97-AF65-F5344CB8AC3E}">
        <p14:creationId xmlns:p14="http://schemas.microsoft.com/office/powerpoint/2010/main" val="23440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F8E7EA7-ACDA-409D-8B06-9DBA233B9CB6}" type="datetime1">
              <a:rPr lang="en-US" smtClean="0"/>
              <a:t>3/10/2022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14FC5D-5C26-46D2-8BA1-CBE26C8356C0}" type="datetime1">
              <a:rPr lang="en-US" smtClean="0"/>
              <a:t>3/10/2022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sz="half" idx="2"/>
          </p:nvPr>
        </p:nvSpPr>
        <p:spPr>
          <a:xfrm>
            <a:off x="619251" y="2090925"/>
            <a:ext cx="3061335"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4" name="Holder 4"/>
          <p:cNvSpPr>
            <a:spLocks noGrp="1"/>
          </p:cNvSpPr>
          <p:nvPr>
            <p:ph sz="half" idx="3"/>
          </p:nvPr>
        </p:nvSpPr>
        <p:spPr>
          <a:xfrm>
            <a:off x="4114800" y="2039109"/>
            <a:ext cx="3060700" cy="7035800"/>
          </a:xfrm>
          <a:prstGeom prst="rect">
            <a:avLst/>
          </a:prstGeom>
        </p:spPr>
        <p:txBody>
          <a:bodyPr wrap="square" lIns="0" tIns="0" rIns="0" bIns="0">
            <a:spAutoFit/>
          </a:bodyPr>
          <a:lstStyle>
            <a:lvl1pPr>
              <a:defRPr sz="1000" b="0" i="0">
                <a:solidFill>
                  <a:srgbClr val="232323"/>
                </a:solidFill>
                <a:latin typeface="Montserrat"/>
                <a:cs typeface="Montserra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5F646A8-8884-42AD-8D33-777C13DF452E}" type="datetime1">
              <a:rPr lang="en-US" smtClean="0"/>
              <a:t>3/10/2022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232323"/>
                </a:solidFill>
                <a:latin typeface="Roboto-Medium"/>
                <a:cs typeface="Roboto-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17C9AD7-3C38-4DC4-86A6-CCEAFBF07FFE}" type="datetime1">
              <a:rPr lang="en-US" smtClean="0"/>
              <a:t>3/10/2022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33F07A8-494B-4E6B-8012-BCF3EE3A22DF}" type="datetime1">
              <a:rPr lang="en-US" smtClean="0"/>
              <a:t>3/10/2022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819" y="9556750"/>
            <a:ext cx="6965315" cy="0"/>
          </a:xfrm>
          <a:custGeom>
            <a:avLst/>
            <a:gdLst/>
            <a:ahLst/>
            <a:cxnLst/>
            <a:rect l="l" t="t" r="r" b="b"/>
            <a:pathLst>
              <a:path w="6965315">
                <a:moveTo>
                  <a:pt x="0" y="0"/>
                </a:moveTo>
                <a:lnTo>
                  <a:pt x="6964984" y="0"/>
                </a:lnTo>
              </a:path>
            </a:pathLst>
          </a:custGeom>
          <a:ln w="12700">
            <a:solidFill>
              <a:srgbClr val="EFEFEF"/>
            </a:solidFill>
          </a:ln>
        </p:spPr>
        <p:txBody>
          <a:bodyPr wrap="square" lIns="0" tIns="0" rIns="0" bIns="0" rtlCol="0"/>
          <a:lstStyle/>
          <a:p>
            <a:endParaRPr/>
          </a:p>
        </p:txBody>
      </p:sp>
      <p:sp>
        <p:nvSpPr>
          <p:cNvPr id="2" name="Holder 2"/>
          <p:cNvSpPr>
            <a:spLocks noGrp="1"/>
          </p:cNvSpPr>
          <p:nvPr>
            <p:ph type="title"/>
          </p:nvPr>
        </p:nvSpPr>
        <p:spPr>
          <a:xfrm>
            <a:off x="2346599" y="905509"/>
            <a:ext cx="3079201" cy="238759"/>
          </a:xfrm>
          <a:prstGeom prst="rect">
            <a:avLst/>
          </a:prstGeom>
        </p:spPr>
        <p:txBody>
          <a:bodyPr wrap="square" lIns="0" tIns="0" rIns="0" bIns="0">
            <a:spAutoFit/>
          </a:bodyPr>
          <a:lstStyle>
            <a:lvl1pPr>
              <a:defRPr sz="1400" b="0" i="0">
                <a:solidFill>
                  <a:srgbClr val="232323"/>
                </a:solidFill>
                <a:latin typeface="Roboto-Medium"/>
                <a:cs typeface="Roboto-Medium"/>
              </a:defRPr>
            </a:lvl1pPr>
          </a:lstStyle>
          <a:p>
            <a:endParaRPr/>
          </a:p>
        </p:txBody>
      </p:sp>
      <p:sp>
        <p:nvSpPr>
          <p:cNvPr id="3" name="Holder 3"/>
          <p:cNvSpPr>
            <a:spLocks noGrp="1"/>
          </p:cNvSpPr>
          <p:nvPr>
            <p:ph type="body" idx="1"/>
          </p:nvPr>
        </p:nvSpPr>
        <p:spPr>
          <a:xfrm>
            <a:off x="764540" y="3592321"/>
            <a:ext cx="6243319" cy="3987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00675CC6-FF24-439A-9601-A43DBB1476FD}" type="datetime1">
              <a:rPr lang="en-US" smtClean="0"/>
              <a:t>3/10/2022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hyperlink" Target="https://elaer.dk/sttse/#/lessons/he6uW0pP9noS9r9oOFW3gsh-aUYPr93Q"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hyperlink" Target="https://vimeo.com/642215546" TargetMode="External"/><Relationship Id="rId2" Type="http://schemas.openxmlformats.org/officeDocument/2006/relationships/hyperlink" Target="https://vimeo.com/manage/videos/631996649" TargetMode="Externa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hyperlink" Target="https://vimeo.com/638587806" TargetMode="External"/><Relationship Id="rId4" Type="http://schemas.openxmlformats.org/officeDocument/2006/relationships/hyperlink" Target="https://vimeo.com/63199762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laer.dk/sttse/#/lessons/jDZhIpzjVahf5gzn41td6IbMrDKVliiS"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elaer.dk/sttse/#/lessons/3y3KMW_nmK0Rj7aTLgEjI3p5ZZcbO3B5"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elaer.dk/sttse/#/lessons/ikFT-boU_q4Denn9z7o24VU0TP13yDxA"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view.officeapps.live.com/op/view.aspx?src=https%3A%2F%2Fvelfaerdsteknologi.aarhus.dk%2Fmedia%2F64631%2Fhandbook_safe-transfer-technique_final_svenska.docx&amp;wdOrigin=BROWSELINK"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9.png"/><Relationship Id="rId7" Type="http://schemas.openxmlformats.org/officeDocument/2006/relationships/hyperlink" Target="https://vimeo.com/manage/videos/631996490" TargetMode="External"/><Relationship Id="rId2" Type="http://schemas.openxmlformats.org/officeDocument/2006/relationships/hyperlink" Target="https://vimeo.com/555106639/b77ba0d8f5" TargetMode="Externa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12.png"/><Relationship Id="rId4" Type="http://schemas.openxmlformats.org/officeDocument/2006/relationships/hyperlink" Target="https://vimeo.com/manage/videos/625217973"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2.png"/><Relationship Id="rId7" Type="http://schemas.openxmlformats.org/officeDocument/2006/relationships/image" Target="../media/image42.png"/><Relationship Id="rId2" Type="http://schemas.openxmlformats.org/officeDocument/2006/relationships/hyperlink" Target="https://vimeo.com/manage/videos/631830992" TargetMode="Externa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hyperlink" Target="https://vimeo.com/manage/videos/638618156" TargetMode="External"/><Relationship Id="rId4" Type="http://schemas.openxmlformats.org/officeDocument/2006/relationships/hyperlink" Target="https://vimeo.com/manage/videos/625217447" TargetMode="Externa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hyperlink" Target="https://vimeo.com/manage/videos/631989078" TargetMode="External"/><Relationship Id="rId3" Type="http://schemas.openxmlformats.org/officeDocument/2006/relationships/image" Target="../media/image12.png"/><Relationship Id="rId7" Type="http://schemas.openxmlformats.org/officeDocument/2006/relationships/image" Target="../media/image46.jpeg"/><Relationship Id="rId2" Type="http://schemas.openxmlformats.org/officeDocument/2006/relationships/hyperlink" Target="https://vimeo.com/manage/videos/625217822" TargetMode="Externa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vimeo.com/manage/videos/638628083" TargetMode="Externa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image" Target="../media/image48.png"/><Relationship Id="rId2" Type="http://schemas.openxmlformats.org/officeDocument/2006/relationships/hyperlink" Target="https://vimeo.com/manage/videos/625218071" TargetMode="Externa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vimeo.com/manage/videos/625291647" TargetMode="External"/><Relationship Id="rId4" Type="http://schemas.openxmlformats.org/officeDocument/2006/relationships/hyperlink" Target="https://vimeo.com/manage/videos/625218403" TargetMode="Externa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51.jpeg"/><Relationship Id="rId2" Type="http://schemas.openxmlformats.org/officeDocument/2006/relationships/hyperlink" Target="https://vimeo.com/manage/videos/631993375" TargetMode="External"/><Relationship Id="rId1" Type="http://schemas.openxmlformats.org/officeDocument/2006/relationships/slideLayout" Target="../slideLayouts/slideLayout3.xml"/><Relationship Id="rId6" Type="http://schemas.openxmlformats.org/officeDocument/2006/relationships/image" Target="../media/image50.jpeg"/><Relationship Id="rId11" Type="http://schemas.openxmlformats.org/officeDocument/2006/relationships/hyperlink" Target="https://vimeo.com/manage/videos/631995229" TargetMode="External"/><Relationship Id="rId5" Type="http://schemas.openxmlformats.org/officeDocument/2006/relationships/hyperlink" Target="https://vimeo.com/manage/videos/631994921" TargetMode="External"/><Relationship Id="rId10" Type="http://schemas.openxmlformats.org/officeDocument/2006/relationships/image" Target="../media/image53.jpeg"/><Relationship Id="rId4" Type="http://schemas.openxmlformats.org/officeDocument/2006/relationships/hyperlink" Target="https://vimeo.com/manage/videos/638647472" TargetMode="External"/><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hyperlink" Target="https://vimeo.com/manage/videos/631989858" TargetMode="External"/><Relationship Id="rId3" Type="http://schemas.openxmlformats.org/officeDocument/2006/relationships/image" Target="../media/image12.png"/><Relationship Id="rId7" Type="http://schemas.openxmlformats.org/officeDocument/2006/relationships/image" Target="../media/image56.png"/><Relationship Id="rId2" Type="http://schemas.openxmlformats.org/officeDocument/2006/relationships/hyperlink" Target="https://vimeo.com/manage/videos/641162091" TargetMode="Externa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hyperlink" Target="https://vimeo.com/manage/videos/631876857" TargetMode="Externa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meo.com/manage/videos/631996108"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6.png"/><Relationship Id="rId5" Type="http://schemas.openxmlformats.org/officeDocument/2006/relationships/slide" Target="slide16.xml"/><Relationship Id="rId10" Type="http://schemas.openxmlformats.org/officeDocument/2006/relationships/image" Target="../media/image5.png"/><Relationship Id="rId4" Type="http://schemas.openxmlformats.org/officeDocument/2006/relationships/slide" Target="slide13.xml"/><Relationship Id="rId9"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sttech.freeforums.net/"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laer.dk/stt/#/lessons/wQTSE3U1gpjWLQDWu9ZS_64tMZ4NPe7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r.linkedin.com/company/vevu" TargetMode="External"/><Relationship Id="rId7" Type="http://schemas.openxmlformats.org/officeDocument/2006/relationships/image" Target="../media/image10.png"/><Relationship Id="rId2" Type="http://schemas.openxmlformats.org/officeDocument/2006/relationships/hyperlink" Target="https://velfaerdsteknologi.aarhus.dk/innovation/eu-samarbejder/safe-transfer-techniques/about/"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velfaerdsteknologi.aarhus.dk/eu/safe-transfer-techniques/handbook-in-different-languages/handbook-in-english/" TargetMode="External"/><Relationship Id="rId13" Type="http://schemas.openxmlformats.org/officeDocument/2006/relationships/hyperlink" Target="https://velfaerdsteknologi.aarhus.dk/eu/safe-transfer-techniques/handbook-in-different-languages/prirucnik-na-hrvatskom-jeziku/" TargetMode="External"/><Relationship Id="rId3" Type="http://schemas.openxmlformats.org/officeDocument/2006/relationships/hyperlink" Target="https://velfaerdsteknologi.aarhus.dk/eu/safe-transfer-techniques/e-learning-in-different-languages/e-learning-course-in-danish/" TargetMode="External"/><Relationship Id="rId7" Type="http://schemas.openxmlformats.org/officeDocument/2006/relationships/hyperlink" Target="https://velfaerdsteknologi.aarhus.dk/eu/safe-transfer-techniques/e-learning-in-different-languages/e-learning-course-in-spanish/" TargetMode="External"/><Relationship Id="rId12" Type="http://schemas.openxmlformats.org/officeDocument/2006/relationships/hyperlink" Target="https://velfaerdsteknologi.aarhus.dk/eu/safe-transfer-techniques/handbook-in-different-languages/cypres-%CE%BA%CF%8D%CF%80%CF%81%CE%BF%CF%82-%CE%B5%CE%B3%CF%87%CE%B5%CE%B9%CF%81%CE%AF%CE%B4%CE%B9%CE%BF/" TargetMode="External"/><Relationship Id="rId2" Type="http://schemas.openxmlformats.org/officeDocument/2006/relationships/hyperlink" Target="https://velfaerdsteknologi.aarhus.dk/eu/safe-transfer-techniques/e-learning-in-different-languages/e-learning-course-in-english/" TargetMode="Externa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velfaerdsteknologi.aarhus.dk/eu/safe-transfer-techniques/e-learning-in-different-languages/e-learning-course-in-croatian/" TargetMode="External"/><Relationship Id="rId11" Type="http://schemas.openxmlformats.org/officeDocument/2006/relationships/hyperlink" Target="https://velfaerdsteknologi.aarhus.dk/eu/safe-transfer-techniques/handbook-in-different-languages/handbok-paa-svenska/" TargetMode="External"/><Relationship Id="rId5" Type="http://schemas.openxmlformats.org/officeDocument/2006/relationships/hyperlink" Target="https://velfaerdsteknologi.aarhus.dk/eu/safe-transfer-techniques/e-learning-in-different-languages/e-learning-course-in-greek/" TargetMode="External"/><Relationship Id="rId15" Type="http://schemas.openxmlformats.org/officeDocument/2006/relationships/image" Target="../media/image12.png"/><Relationship Id="rId10" Type="http://schemas.openxmlformats.org/officeDocument/2006/relationships/hyperlink" Target="https://velfaerdsteknologi.aarhus.dk/eu/safe-transfer-techniques/handbook-in-different-languages/haandbog-paa-dansk/" TargetMode="External"/><Relationship Id="rId4" Type="http://schemas.openxmlformats.org/officeDocument/2006/relationships/hyperlink" Target="https://elaer.dk/sttse/#/" TargetMode="External"/><Relationship Id="rId9" Type="http://schemas.openxmlformats.org/officeDocument/2006/relationships/hyperlink" Target="https://velfaerdsteknologi.aarhus.dk/eu/safe-transfer-techniques/handbook-in-different-languages/manual-en-espanol/" TargetMode="External"/><Relationship Id="rId1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ttech.freeforums.net/"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p:txBody>
          <a:bodyPr/>
          <a:lstStyle/>
          <a:p>
            <a:fld id="{B6F15528-21DE-4FAA-801E-634DDDAF4B2B}" type="slidenum">
              <a:rPr lang="en-GB" smtClean="0"/>
              <a:t>1</a:t>
            </a:fld>
            <a:endParaRPr lang="en-GB"/>
          </a:p>
        </p:txBody>
      </p:sp>
      <p:pic>
        <p:nvPicPr>
          <p:cNvPr id="2" name="Slika 1">
            <a:extLst>
              <a:ext uri="{FF2B5EF4-FFF2-40B4-BE49-F238E27FC236}">
                <a16:creationId xmlns:a16="http://schemas.microsoft.com/office/drawing/2014/main" id="{49F5161D-2D9F-4298-A279-FFFCD027520E}"/>
              </a:ext>
            </a:extLst>
          </p:cNvPr>
          <p:cNvPicPr>
            <a:picLocks noChangeAspect="1"/>
          </p:cNvPicPr>
          <p:nvPr/>
        </p:nvPicPr>
        <p:blipFill>
          <a:blip r:embed="rId2"/>
          <a:stretch>
            <a:fillRect/>
          </a:stretch>
        </p:blipFill>
        <p:spPr>
          <a:xfrm>
            <a:off x="623017" y="974312"/>
            <a:ext cx="6526366" cy="8380000"/>
          </a:xfrm>
          <a:prstGeom prst="rect">
            <a:avLst/>
          </a:prstGeom>
        </p:spPr>
      </p:pic>
      <p:sp>
        <p:nvSpPr>
          <p:cNvPr id="3" name="TekstniOkvir 2">
            <a:extLst>
              <a:ext uri="{FF2B5EF4-FFF2-40B4-BE49-F238E27FC236}">
                <a16:creationId xmlns:a16="http://schemas.microsoft.com/office/drawing/2014/main" id="{D1A3B0C1-D99B-4349-B12C-3F5331BCB66A}"/>
              </a:ext>
            </a:extLst>
          </p:cNvPr>
          <p:cNvSpPr txBox="1"/>
          <p:nvPr/>
        </p:nvSpPr>
        <p:spPr>
          <a:xfrm>
            <a:off x="623017" y="2819400"/>
            <a:ext cx="3415583" cy="1815882"/>
          </a:xfrm>
          <a:prstGeom prst="rect">
            <a:avLst/>
          </a:prstGeom>
          <a:noFill/>
        </p:spPr>
        <p:txBody>
          <a:bodyPr wrap="square" rtlCol="0">
            <a:spAutoFit/>
          </a:bodyPr>
          <a:lstStyle/>
          <a:p>
            <a:r>
              <a:rPr lang="hr-HR" sz="2800" dirty="0">
                <a:latin typeface="Bahnschrift Light" panose="020B0502040204020203" pitchFamily="34" charset="0"/>
              </a:rPr>
              <a:t>Intera</a:t>
            </a:r>
            <a:r>
              <a:rPr lang="sv-SE" sz="2800" dirty="0">
                <a:latin typeface="Bahnschrift Light" panose="020B0502040204020203" pitchFamily="34" charset="0"/>
              </a:rPr>
              <a:t>ktiv h</a:t>
            </a:r>
            <a:r>
              <a:rPr lang="hr-HR" sz="2800" dirty="0">
                <a:latin typeface="Bahnschrift Light" panose="020B0502040204020203" pitchFamily="34" charset="0"/>
              </a:rPr>
              <a:t>andbok </a:t>
            </a:r>
          </a:p>
          <a:p>
            <a:r>
              <a:rPr lang="hr-HR" sz="2800" dirty="0">
                <a:latin typeface="Bahnschrift Light" panose="020B0502040204020203" pitchFamily="34" charset="0"/>
              </a:rPr>
              <a:t>f</a:t>
            </a:r>
            <a:r>
              <a:rPr lang="sv-SE" sz="2800" dirty="0">
                <a:latin typeface="Bahnschrift Light" panose="020B0502040204020203" pitchFamily="34" charset="0"/>
              </a:rPr>
              <a:t>ör</a:t>
            </a:r>
            <a:r>
              <a:rPr lang="hr-HR" sz="2800" dirty="0">
                <a:latin typeface="Bahnschrift Light" panose="020B0502040204020203" pitchFamily="34" charset="0"/>
              </a:rPr>
              <a:t> Peer to Peer L</a:t>
            </a:r>
            <a:r>
              <a:rPr lang="sv-SE" sz="2800" dirty="0" err="1">
                <a:latin typeface="Bahnschrift Light" panose="020B0502040204020203" pitchFamily="34" charset="0"/>
              </a:rPr>
              <a:t>earning</a:t>
            </a:r>
            <a:r>
              <a:rPr lang="hr-HR" sz="2800" dirty="0">
                <a:latin typeface="Bahnschrift Light" panose="020B0502040204020203" pitchFamily="34" charset="0"/>
              </a:rPr>
              <a:t> </a:t>
            </a:r>
            <a:r>
              <a:rPr lang="sv-SE" sz="2800" dirty="0">
                <a:latin typeface="Bahnschrift Light" panose="020B0502040204020203" pitchFamily="34" charset="0"/>
              </a:rPr>
              <a:t>av säkra förflyttningar</a:t>
            </a:r>
            <a:endParaRPr lang="hr-HR" sz="2800" dirty="0">
              <a:latin typeface="Bahnschrift Light" panose="020B0502040204020203" pitchFamily="34" charset="0"/>
            </a:endParaRPr>
          </a:p>
        </p:txBody>
      </p:sp>
    </p:spTree>
    <p:extLst>
      <p:ext uri="{BB962C8B-B14F-4D97-AF65-F5344CB8AC3E}">
        <p14:creationId xmlns:p14="http://schemas.microsoft.com/office/powerpoint/2010/main" val="238967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66041" y="1291418"/>
            <a:ext cx="6293275" cy="2028761"/>
          </a:xfrm>
          <a:prstGeom prst="rect">
            <a:avLst/>
          </a:prstGeom>
        </p:spPr>
        <p:txBody>
          <a:bodyPr vert="horz" wrap="square" lIns="0" tIns="12700" rIns="0" bIns="0" rtlCol="0">
            <a:spAutoFit/>
          </a:bodyPr>
          <a:lstStyle/>
          <a:p>
            <a:pPr marL="12700" algn="ctr">
              <a:lnSpc>
                <a:spcPct val="100000"/>
              </a:lnSpc>
              <a:spcBef>
                <a:spcPts val="100"/>
              </a:spcBef>
            </a:pPr>
            <a:r>
              <a:rPr lang="hr-HR" sz="2800" dirty="0">
                <a:latin typeface="Open Sans"/>
                <a:cs typeface="Open Sans"/>
              </a:rPr>
              <a:t>Introdu</a:t>
            </a:r>
            <a:r>
              <a:rPr lang="sv-SE" sz="2800" dirty="0">
                <a:latin typeface="Open Sans"/>
                <a:cs typeface="Open Sans"/>
              </a:rPr>
              <a:t>k</a:t>
            </a:r>
            <a:r>
              <a:rPr lang="hr-HR" sz="2800" dirty="0">
                <a:latin typeface="Open Sans"/>
                <a:cs typeface="Open Sans"/>
              </a:rPr>
              <a:t>tion </a:t>
            </a:r>
            <a:r>
              <a:rPr lang="sv-SE" sz="2800" dirty="0">
                <a:latin typeface="Open Sans"/>
                <a:cs typeface="Open Sans"/>
              </a:rPr>
              <a:t>av förflyttningshjälpmedel</a:t>
            </a:r>
            <a:br>
              <a:rPr lang="hr-HR" sz="3300" dirty="0">
                <a:latin typeface="Open Sans"/>
                <a:cs typeface="Open Sans"/>
              </a:rPr>
            </a:br>
            <a:br>
              <a:rPr lang="hr-HR" sz="3300" dirty="0">
                <a:latin typeface="Open Sans"/>
                <a:cs typeface="Open Sans"/>
              </a:rPr>
            </a:br>
            <a:r>
              <a:rPr lang="sv-SE" dirty="0">
                <a:latin typeface="Open Sans"/>
                <a:cs typeface="Open Sans"/>
              </a:rPr>
              <a:t>Här kommer vi att introducera hjälpmedel oavsett vilken grad av funktion det är avsett för. För tillfället kan du bekanta dig med hjälpmedlen, utan att uppskatta när du behöver använda dem.</a:t>
            </a:r>
            <a:endParaRPr dirty="0">
              <a:latin typeface="Open Sans"/>
              <a:cs typeface="Open Sans"/>
            </a:endParaRPr>
          </a:p>
        </p:txBody>
      </p:sp>
      <p:sp>
        <p:nvSpPr>
          <p:cNvPr id="7" name="object 7"/>
          <p:cNvSpPr/>
          <p:nvPr/>
        </p:nvSpPr>
        <p:spPr>
          <a:xfrm>
            <a:off x="2918019" y="10668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3410224" y="5152130"/>
            <a:ext cx="3027680" cy="997709"/>
          </a:xfrm>
          <a:prstGeom prst="rect">
            <a:avLst/>
          </a:prstGeom>
        </p:spPr>
        <p:txBody>
          <a:bodyPr vert="horz" wrap="square" lIns="0" tIns="12700" rIns="0" bIns="0" rtlCol="0">
            <a:spAutoFit/>
          </a:bodyPr>
          <a:lstStyle/>
          <a:p>
            <a:pPr algn="just"/>
            <a:r>
              <a:rPr lang="sv-SE" sz="1400" b="1" dirty="0">
                <a:solidFill>
                  <a:schemeClr val="tx2">
                    <a:lumMod val="60000"/>
                    <a:lumOff val="40000"/>
                  </a:schemeClr>
                </a:solidFill>
                <a:latin typeface="Roboto-Medium"/>
              </a:rPr>
              <a:t>SEGELDUK</a:t>
            </a:r>
            <a:r>
              <a:rPr lang="hr-HR" sz="1400" b="1" dirty="0">
                <a:solidFill>
                  <a:schemeClr val="tx2">
                    <a:lumMod val="60000"/>
                    <a:lumOff val="40000"/>
                  </a:schemeClr>
                </a:solidFill>
                <a:latin typeface="Roboto-Medium"/>
              </a:rPr>
              <a:t> </a:t>
            </a:r>
            <a:r>
              <a:rPr lang="sv-SE" sz="1000" dirty="0">
                <a:latin typeface="Roboto-Medium"/>
              </a:rPr>
              <a:t>Segelduk används generellt för att förflytta personer - såsom vid förflyttning i sängen eller från säng till rullstol. Segelduk används för att minska friktionen mellan personen och ytan närmast personen</a:t>
            </a:r>
            <a:r>
              <a:rPr lang="hr-HR" sz="1000" dirty="0">
                <a:latin typeface="Roboto-Medium"/>
              </a:rPr>
              <a:t>.</a:t>
            </a:r>
            <a:br>
              <a:rPr lang="en-US" sz="1000" dirty="0"/>
            </a:br>
            <a:endParaRPr sz="1000" dirty="0">
              <a:latin typeface="Montserrat"/>
              <a:cs typeface="Montserrat"/>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723973"/>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err="1"/>
              <a:t>Safe</a:t>
            </a:r>
            <a:r>
              <a:rPr lang="hr-HR" kern="0" spc="100" dirty="0"/>
              <a:t> Transfer </a:t>
            </a:r>
            <a:r>
              <a:rPr lang="hr-HR" kern="0" spc="100" dirty="0" err="1"/>
              <a:t>Techniques</a:t>
            </a:r>
            <a:endParaRPr lang="en-US" kern="0" spc="105" dirty="0"/>
          </a:p>
        </p:txBody>
      </p:sp>
      <p:pic>
        <p:nvPicPr>
          <p:cNvPr id="12" name="Slika 11">
            <a:extLst>
              <a:ext uri="{FF2B5EF4-FFF2-40B4-BE49-F238E27FC236}">
                <a16:creationId xmlns:a16="http://schemas.microsoft.com/office/drawing/2014/main" id="{FBFA4062-E79E-43F3-8943-5256194C9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544" y="5075202"/>
            <a:ext cx="1706163" cy="948545"/>
          </a:xfrm>
          <a:prstGeom prst="rect">
            <a:avLst/>
          </a:prstGeom>
          <a:ln>
            <a:noFill/>
          </a:ln>
          <a:effectLst>
            <a:softEdge rad="112500"/>
          </a:effectLst>
        </p:spPr>
      </p:pic>
      <p:sp>
        <p:nvSpPr>
          <p:cNvPr id="17" name="object 9">
            <a:extLst>
              <a:ext uri="{FF2B5EF4-FFF2-40B4-BE49-F238E27FC236}">
                <a16:creationId xmlns:a16="http://schemas.microsoft.com/office/drawing/2014/main" id="{39BD8A10-9345-4588-BEEC-E86D012DDA4D}"/>
              </a:ext>
            </a:extLst>
          </p:cNvPr>
          <p:cNvSpPr txBox="1"/>
          <p:nvPr/>
        </p:nvSpPr>
        <p:spPr>
          <a:xfrm>
            <a:off x="3447306" y="3784033"/>
            <a:ext cx="2990598" cy="536044"/>
          </a:xfrm>
          <a:prstGeom prst="rect">
            <a:avLst/>
          </a:prstGeom>
        </p:spPr>
        <p:txBody>
          <a:bodyPr vert="horz" wrap="square" lIns="0" tIns="12700" rIns="0" bIns="0" rtlCol="0">
            <a:spAutoFit/>
          </a:bodyPr>
          <a:lstStyle/>
          <a:p>
            <a:pPr algn="just"/>
            <a:r>
              <a:rPr lang="sv-SE" sz="1400" b="1" dirty="0">
                <a:solidFill>
                  <a:schemeClr val="tx2">
                    <a:lumMod val="60000"/>
                    <a:lumOff val="40000"/>
                  </a:schemeClr>
                </a:solidFill>
                <a:latin typeface="Roboto-Medium"/>
              </a:rPr>
              <a:t>VÅRDSÄNG</a:t>
            </a:r>
            <a:r>
              <a:rPr lang="hr-HR" sz="1400" b="1" dirty="0">
                <a:solidFill>
                  <a:schemeClr val="tx2">
                    <a:lumMod val="60000"/>
                    <a:lumOff val="40000"/>
                  </a:schemeClr>
                </a:solidFill>
                <a:latin typeface="Roboto-Medium"/>
              </a:rPr>
              <a:t> </a:t>
            </a:r>
            <a:r>
              <a:rPr lang="sv-SE" sz="1000" dirty="0">
                <a:latin typeface="Roboto-Medium"/>
              </a:rPr>
              <a:t>Vårdsängens uppgift är att stödja personen i att delta i förflyttningssituationen samt hjälpa personalen till en bra arbetsställning.</a:t>
            </a:r>
            <a:endParaRPr lang="en-US" sz="1000" dirty="0">
              <a:latin typeface="Roboto-Medium"/>
            </a:endParaRPr>
          </a:p>
        </p:txBody>
      </p:sp>
      <p:pic>
        <p:nvPicPr>
          <p:cNvPr id="6" name="Slika 5">
            <a:extLst>
              <a:ext uri="{FF2B5EF4-FFF2-40B4-BE49-F238E27FC236}">
                <a16:creationId xmlns:a16="http://schemas.microsoft.com/office/drawing/2014/main" id="{F745EE7F-9B1B-4EDF-A434-2F1C56F40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041" y="3603307"/>
            <a:ext cx="2009563" cy="1078579"/>
          </a:xfrm>
          <a:prstGeom prst="rect">
            <a:avLst/>
          </a:prstGeom>
        </p:spPr>
      </p:pic>
      <p:cxnSp>
        <p:nvCxnSpPr>
          <p:cNvPr id="20" name="Ravni poveznik 19">
            <a:extLst>
              <a:ext uri="{FF2B5EF4-FFF2-40B4-BE49-F238E27FC236}">
                <a16:creationId xmlns:a16="http://schemas.microsoft.com/office/drawing/2014/main" id="{E5B3293D-5D63-4825-8B79-978C30CF44C5}"/>
              </a:ext>
            </a:extLst>
          </p:cNvPr>
          <p:cNvCxnSpPr/>
          <p:nvPr/>
        </p:nvCxnSpPr>
        <p:spPr>
          <a:xfrm>
            <a:off x="730328" y="360330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8CBEF232-61A5-44E0-8387-E04CF07901D5}"/>
              </a:ext>
            </a:extLst>
          </p:cNvPr>
          <p:cNvCxnSpPr/>
          <p:nvPr/>
        </p:nvCxnSpPr>
        <p:spPr>
          <a:xfrm>
            <a:off x="724467" y="5119297"/>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vni poveznik 23">
            <a:extLst>
              <a:ext uri="{FF2B5EF4-FFF2-40B4-BE49-F238E27FC236}">
                <a16:creationId xmlns:a16="http://schemas.microsoft.com/office/drawing/2014/main" id="{7456D2B6-B6F5-4E15-AEE6-8CFC96BB60D7}"/>
              </a:ext>
            </a:extLst>
          </p:cNvPr>
          <p:cNvCxnSpPr/>
          <p:nvPr/>
        </p:nvCxnSpPr>
        <p:spPr>
          <a:xfrm>
            <a:off x="712744" y="6721008"/>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Slika 27">
            <a:extLst>
              <a:ext uri="{FF2B5EF4-FFF2-40B4-BE49-F238E27FC236}">
                <a16:creationId xmlns:a16="http://schemas.microsoft.com/office/drawing/2014/main" id="{17522764-DCEF-4051-83D0-60B638524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314" y="6343955"/>
            <a:ext cx="1780963" cy="1339246"/>
          </a:xfrm>
          <a:prstGeom prst="rect">
            <a:avLst/>
          </a:prstGeom>
        </p:spPr>
      </p:pic>
      <p:sp>
        <p:nvSpPr>
          <p:cNvPr id="29" name="object 9">
            <a:extLst>
              <a:ext uri="{FF2B5EF4-FFF2-40B4-BE49-F238E27FC236}">
                <a16:creationId xmlns:a16="http://schemas.microsoft.com/office/drawing/2014/main" id="{35D14E6A-6B76-48BD-ABEA-9C79E98A5125}"/>
              </a:ext>
            </a:extLst>
          </p:cNvPr>
          <p:cNvSpPr txBox="1"/>
          <p:nvPr/>
        </p:nvSpPr>
        <p:spPr>
          <a:xfrm>
            <a:off x="3386778" y="6721008"/>
            <a:ext cx="3027680" cy="843821"/>
          </a:xfrm>
          <a:prstGeom prst="rect">
            <a:avLst/>
          </a:prstGeom>
        </p:spPr>
        <p:txBody>
          <a:bodyPr vert="horz" wrap="square" lIns="0" tIns="12700" rIns="0" bIns="0" rtlCol="0">
            <a:spAutoFit/>
          </a:bodyPr>
          <a:lstStyle/>
          <a:p>
            <a:pPr algn="just"/>
            <a:r>
              <a:rPr lang="sv-SE" sz="1400" b="1" dirty="0">
                <a:solidFill>
                  <a:schemeClr val="tx2">
                    <a:lumMod val="60000"/>
                    <a:lumOff val="40000"/>
                  </a:schemeClr>
                </a:solidFill>
                <a:latin typeface="Roboto-Medium"/>
              </a:rPr>
              <a:t>VÄNDLAKAN </a:t>
            </a:r>
            <a:r>
              <a:rPr lang="sv-SE" sz="1000" dirty="0">
                <a:latin typeface="Roboto-Medium"/>
              </a:rPr>
              <a:t>Vändlakan används för positionering och förflyttning i sängen till personer med betydande funktionsnedsättning. Den kan användas manuellt eller kombineras med lyft.</a:t>
            </a:r>
          </a:p>
          <a:p>
            <a:pPr algn="just"/>
            <a:endParaRPr sz="1000" dirty="0">
              <a:latin typeface="Montserrat"/>
              <a:cs typeface="Montserrat"/>
            </a:endParaRPr>
          </a:p>
        </p:txBody>
      </p:sp>
      <p:sp>
        <p:nvSpPr>
          <p:cNvPr id="4" name="Rezervirano mjesto broja slajda 3">
            <a:extLst>
              <a:ext uri="{FF2B5EF4-FFF2-40B4-BE49-F238E27FC236}">
                <a16:creationId xmlns:a16="http://schemas.microsoft.com/office/drawing/2014/main" id="{68B0CD4C-637C-4EEE-AD85-4C06CD1B2413}"/>
              </a:ext>
            </a:extLst>
          </p:cNvPr>
          <p:cNvSpPr>
            <a:spLocks noGrp="1"/>
          </p:cNvSpPr>
          <p:nvPr>
            <p:ph type="sldNum" sz="quarter" idx="7"/>
          </p:nvPr>
        </p:nvSpPr>
        <p:spPr/>
        <p:txBody>
          <a:bodyPr/>
          <a:lstStyle/>
          <a:p>
            <a:fld id="{B6F15528-21DE-4FAA-801E-634DDDAF4B2B}" type="slidenum">
              <a:rPr lang="hr-HR" smtClean="0"/>
              <a:t>10</a:t>
            </a:fld>
            <a:endParaRPr lang="hr-H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50235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26159" y="648186"/>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Introduktion av förflyttningshjälpmedel</a:t>
            </a:r>
            <a:endParaRPr lang="en-US" kern="0" spc="105" dirty="0"/>
          </a:p>
        </p:txBody>
      </p:sp>
      <p:pic>
        <p:nvPicPr>
          <p:cNvPr id="11" name="Slika 10">
            <a:extLst>
              <a:ext uri="{FF2B5EF4-FFF2-40B4-BE49-F238E27FC236}">
                <a16:creationId xmlns:a16="http://schemas.microsoft.com/office/drawing/2014/main" id="{09A6E5F6-332D-48B8-80E3-0B0D53771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54" y="5304947"/>
            <a:ext cx="1910400" cy="1067232"/>
          </a:xfrm>
          <a:prstGeom prst="rect">
            <a:avLst/>
          </a:prstGeom>
        </p:spPr>
      </p:pic>
      <p:sp>
        <p:nvSpPr>
          <p:cNvPr id="15" name="Pravokutnik 14">
            <a:extLst>
              <a:ext uri="{FF2B5EF4-FFF2-40B4-BE49-F238E27FC236}">
                <a16:creationId xmlns:a16="http://schemas.microsoft.com/office/drawing/2014/main" id="{95579633-735B-44F9-B497-D78B9DF31F0D}"/>
              </a:ext>
            </a:extLst>
          </p:cNvPr>
          <p:cNvSpPr/>
          <p:nvPr/>
        </p:nvSpPr>
        <p:spPr>
          <a:xfrm>
            <a:off x="2588153" y="5238031"/>
            <a:ext cx="4076700" cy="923330"/>
          </a:xfrm>
          <a:prstGeom prst="rect">
            <a:avLst/>
          </a:prstGeom>
        </p:spPr>
        <p:txBody>
          <a:bodyPr wrap="square">
            <a:spAutoFit/>
          </a:bodyPr>
          <a:lstStyle/>
          <a:p>
            <a:pPr algn="just"/>
            <a:r>
              <a:rPr lang="hr-HR" sz="1400" b="1" dirty="0">
                <a:solidFill>
                  <a:schemeClr val="tx2">
                    <a:lumMod val="60000"/>
                    <a:lumOff val="40000"/>
                  </a:schemeClr>
                </a:solidFill>
                <a:latin typeface="Roboto-Medium"/>
              </a:rPr>
              <a:t>RAIZER</a:t>
            </a:r>
            <a:r>
              <a:rPr lang="hr-HR" sz="1000" b="1" dirty="0">
                <a:solidFill>
                  <a:schemeClr val="tx2">
                    <a:lumMod val="60000"/>
                    <a:lumOff val="40000"/>
                  </a:schemeClr>
                </a:solidFill>
                <a:latin typeface="Roboto-Medium"/>
              </a:rPr>
              <a:t> </a:t>
            </a:r>
            <a:r>
              <a:rPr lang="sv-SE" sz="1000" dirty="0">
                <a:latin typeface="Roboto-Medium"/>
              </a:rPr>
              <a:t>Den batteridrivna mobila </a:t>
            </a:r>
            <a:r>
              <a:rPr lang="sv-SE" sz="1000" dirty="0" err="1">
                <a:latin typeface="Roboto-Medium"/>
              </a:rPr>
              <a:t>lyftstolen</a:t>
            </a:r>
            <a:r>
              <a:rPr lang="sv-SE" sz="1000" dirty="0">
                <a:latin typeface="Roboto-Medium"/>
              </a:rPr>
              <a:t>. </a:t>
            </a:r>
            <a:r>
              <a:rPr lang="sv-SE" sz="1000" dirty="0" err="1">
                <a:latin typeface="Roboto-Medium"/>
              </a:rPr>
              <a:t>Raizer</a:t>
            </a:r>
            <a:r>
              <a:rPr lang="sv-SE" sz="1000" dirty="0">
                <a:latin typeface="Roboto-Medium"/>
              </a:rPr>
              <a:t> hjälper en person som ramlat upp till en näst intill stående position på några minuter. Hjälpmedlet kräver endast en personal som navigerar och förutom en hjälpande hand så krävs begränsad fysisk ansträngning från personalen.</a:t>
            </a: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739153" y="2360841"/>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739153" y="3818521"/>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Slika 28">
            <a:extLst>
              <a:ext uri="{FF2B5EF4-FFF2-40B4-BE49-F238E27FC236}">
                <a16:creationId xmlns:a16="http://schemas.microsoft.com/office/drawing/2014/main" id="{D84B0A76-52E0-4005-9E80-1CE5B6F0F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354" y="3822757"/>
            <a:ext cx="927674" cy="1011861"/>
          </a:xfrm>
          <a:prstGeom prst="rect">
            <a:avLst/>
          </a:prstGeom>
        </p:spPr>
      </p:pic>
      <p:sp>
        <p:nvSpPr>
          <p:cNvPr id="30" name="object 9">
            <a:extLst>
              <a:ext uri="{FF2B5EF4-FFF2-40B4-BE49-F238E27FC236}">
                <a16:creationId xmlns:a16="http://schemas.microsoft.com/office/drawing/2014/main" id="{599945BE-2BB6-445F-91DE-BDF86DBAEF45}"/>
              </a:ext>
            </a:extLst>
          </p:cNvPr>
          <p:cNvSpPr txBox="1"/>
          <p:nvPr/>
        </p:nvSpPr>
        <p:spPr>
          <a:xfrm>
            <a:off x="2664549" y="3814126"/>
            <a:ext cx="3866435" cy="536044"/>
          </a:xfrm>
          <a:prstGeom prst="rect">
            <a:avLst/>
          </a:prstGeom>
        </p:spPr>
        <p:txBody>
          <a:bodyPr vert="horz" wrap="square" lIns="0" tIns="12700" rIns="0" bIns="0" rtlCol="0">
            <a:spAutoFit/>
          </a:bodyPr>
          <a:lstStyle/>
          <a:p>
            <a:pPr algn="just"/>
            <a:r>
              <a:rPr lang="sv-SE" sz="1400" b="1" dirty="0">
                <a:solidFill>
                  <a:schemeClr val="tx2">
                    <a:lumMod val="60000"/>
                    <a:lumOff val="40000"/>
                  </a:schemeClr>
                </a:solidFill>
                <a:latin typeface="Roboto-Medium"/>
              </a:rPr>
              <a:t>RULLSTOL</a:t>
            </a:r>
            <a:r>
              <a:rPr lang="hr-HR" sz="1400" b="1" dirty="0">
                <a:solidFill>
                  <a:schemeClr val="tx2">
                    <a:lumMod val="60000"/>
                    <a:lumOff val="40000"/>
                  </a:schemeClr>
                </a:solidFill>
                <a:latin typeface="Roboto-Medium"/>
              </a:rPr>
              <a:t> </a:t>
            </a:r>
            <a:r>
              <a:rPr lang="sv-SE" sz="1000" dirty="0">
                <a:latin typeface="Roboto-Medium"/>
              </a:rPr>
              <a:t>Rullstolen är utformad för att hantera alla aspekter av posturalt stöd och komfort. Den är utformad för att rymma en rad positioneringskrav. Lutningen justeras enkelt. </a:t>
            </a:r>
            <a:endParaRPr sz="1000" dirty="0">
              <a:latin typeface="Roboto-Medium"/>
            </a:endParaRPr>
          </a:p>
        </p:txBody>
      </p:sp>
      <p:cxnSp>
        <p:nvCxnSpPr>
          <p:cNvPr id="31" name="Ravni poveznik 30">
            <a:extLst>
              <a:ext uri="{FF2B5EF4-FFF2-40B4-BE49-F238E27FC236}">
                <a16:creationId xmlns:a16="http://schemas.microsoft.com/office/drawing/2014/main" id="{51E191D0-D080-4968-B831-6D1927CF2470}"/>
              </a:ext>
            </a:extLst>
          </p:cNvPr>
          <p:cNvCxnSpPr/>
          <p:nvPr/>
        </p:nvCxnSpPr>
        <p:spPr>
          <a:xfrm>
            <a:off x="739153" y="5348150"/>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vni poveznik 34">
            <a:extLst>
              <a:ext uri="{FF2B5EF4-FFF2-40B4-BE49-F238E27FC236}">
                <a16:creationId xmlns:a16="http://schemas.microsoft.com/office/drawing/2014/main" id="{3660073B-B66E-44D7-8C38-703EDF9D5314}"/>
              </a:ext>
            </a:extLst>
          </p:cNvPr>
          <p:cNvCxnSpPr/>
          <p:nvPr/>
        </p:nvCxnSpPr>
        <p:spPr>
          <a:xfrm>
            <a:off x="739153" y="6798375"/>
            <a:ext cx="0" cy="948545"/>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Slika 36">
            <a:extLst>
              <a:ext uri="{FF2B5EF4-FFF2-40B4-BE49-F238E27FC236}">
                <a16:creationId xmlns:a16="http://schemas.microsoft.com/office/drawing/2014/main" id="{B3ABC863-DAE5-4AE0-9C8B-E5C2F5824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374" y="2273828"/>
            <a:ext cx="1543233" cy="1122570"/>
          </a:xfrm>
          <a:prstGeom prst="rect">
            <a:avLst/>
          </a:prstGeom>
          <a:ln>
            <a:noFill/>
          </a:ln>
          <a:effectLst>
            <a:softEdge rad="112500"/>
          </a:effectLst>
        </p:spPr>
      </p:pic>
      <p:sp>
        <p:nvSpPr>
          <p:cNvPr id="38" name="object 9">
            <a:extLst>
              <a:ext uri="{FF2B5EF4-FFF2-40B4-BE49-F238E27FC236}">
                <a16:creationId xmlns:a16="http://schemas.microsoft.com/office/drawing/2014/main" id="{24EC9C7B-23A4-4A32-AE65-820EF0FD7439}"/>
              </a:ext>
            </a:extLst>
          </p:cNvPr>
          <p:cNvSpPr txBox="1"/>
          <p:nvPr/>
        </p:nvSpPr>
        <p:spPr>
          <a:xfrm>
            <a:off x="2623518" y="2496407"/>
            <a:ext cx="3866436" cy="843821"/>
          </a:xfrm>
          <a:prstGeom prst="rect">
            <a:avLst/>
          </a:prstGeom>
        </p:spPr>
        <p:txBody>
          <a:bodyPr vert="horz" wrap="square" lIns="0" tIns="12700" rIns="0" bIns="0" rtlCol="0">
            <a:spAutoFit/>
          </a:bodyPr>
          <a:lstStyle/>
          <a:p>
            <a:pPr algn="just"/>
            <a:r>
              <a:rPr lang="hr-HR" sz="1400" b="1" dirty="0">
                <a:solidFill>
                  <a:schemeClr val="tx2">
                    <a:lumMod val="60000"/>
                    <a:lumOff val="40000"/>
                  </a:schemeClr>
                </a:solidFill>
                <a:latin typeface="Roboto-Medium"/>
              </a:rPr>
              <a:t>POSITI</a:t>
            </a:r>
            <a:r>
              <a:rPr lang="sv-SE" sz="1400" b="1" dirty="0">
                <a:solidFill>
                  <a:schemeClr val="tx2">
                    <a:lumMod val="60000"/>
                    <a:lumOff val="40000"/>
                  </a:schemeClr>
                </a:solidFill>
                <a:latin typeface="Roboto-Medium"/>
              </a:rPr>
              <a:t>ONERINGSKUDDE – KINESTETIKRULLE  </a:t>
            </a:r>
            <a:r>
              <a:rPr lang="sv-SE" sz="1000" dirty="0">
                <a:latin typeface="Roboto-Medium"/>
              </a:rPr>
              <a:t>Positioneringskudden anpassar sig till personen. Den används för att positionera personen i sängen, t.ex. genom att stödja en sidoliggande person och ge komfort.</a:t>
            </a:r>
          </a:p>
          <a:p>
            <a:pPr algn="just"/>
            <a:endParaRPr sz="1000" dirty="0">
              <a:latin typeface="Montserrat"/>
              <a:cs typeface="Montserrat"/>
            </a:endParaRPr>
          </a:p>
        </p:txBody>
      </p:sp>
      <p:pic>
        <p:nvPicPr>
          <p:cNvPr id="5" name="Slika 4">
            <a:extLst>
              <a:ext uri="{FF2B5EF4-FFF2-40B4-BE49-F238E27FC236}">
                <a16:creationId xmlns:a16="http://schemas.microsoft.com/office/drawing/2014/main" id="{211811A9-7E31-4E80-BCA9-6FC4C7F6B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2158" y="6679830"/>
            <a:ext cx="696644" cy="1083409"/>
          </a:xfrm>
          <a:prstGeom prst="rect">
            <a:avLst/>
          </a:prstGeom>
        </p:spPr>
      </p:pic>
      <p:sp>
        <p:nvSpPr>
          <p:cNvPr id="24" name="Pravokutnik 23">
            <a:extLst>
              <a:ext uri="{FF2B5EF4-FFF2-40B4-BE49-F238E27FC236}">
                <a16:creationId xmlns:a16="http://schemas.microsoft.com/office/drawing/2014/main" id="{B3679DCD-96EB-452F-8793-F8F560B79852}"/>
              </a:ext>
            </a:extLst>
          </p:cNvPr>
          <p:cNvSpPr/>
          <p:nvPr/>
        </p:nvSpPr>
        <p:spPr>
          <a:xfrm>
            <a:off x="2559417" y="6798375"/>
            <a:ext cx="4076700" cy="769441"/>
          </a:xfrm>
          <a:prstGeom prst="rect">
            <a:avLst/>
          </a:prstGeom>
        </p:spPr>
        <p:txBody>
          <a:bodyPr wrap="square">
            <a:spAutoFit/>
          </a:bodyPr>
          <a:lstStyle/>
          <a:p>
            <a:pPr algn="just" fontAlgn="auto"/>
            <a:r>
              <a:rPr lang="sv-SE" sz="1400" b="1" dirty="0">
                <a:solidFill>
                  <a:schemeClr val="tx2">
                    <a:lumMod val="60000"/>
                    <a:lumOff val="40000"/>
                  </a:schemeClr>
                </a:solidFill>
                <a:latin typeface="Roboto-Medium"/>
              </a:rPr>
              <a:t>FÖRFLYTTNINGSPLATTFORM </a:t>
            </a:r>
            <a:r>
              <a:rPr lang="sv-SE" sz="1000" dirty="0">
                <a:latin typeface="Roboto-Medium"/>
              </a:rPr>
              <a:t>Förflyttningsplattformen stödjer personen i överförflyttningen mellan t.ex. vårdsäng och rullstol, där personen som håller fast vid handtagen har en säker stående position.</a:t>
            </a:r>
            <a:endParaRPr lang="en-US" dirty="0"/>
          </a:p>
        </p:txBody>
      </p:sp>
      <p:sp>
        <p:nvSpPr>
          <p:cNvPr id="7" name="Rezervirano mjesto broja slajda 6">
            <a:extLst>
              <a:ext uri="{FF2B5EF4-FFF2-40B4-BE49-F238E27FC236}">
                <a16:creationId xmlns:a16="http://schemas.microsoft.com/office/drawing/2014/main" id="{1B74DD31-E3D3-484F-8582-DA408B0418E5}"/>
              </a:ext>
            </a:extLst>
          </p:cNvPr>
          <p:cNvSpPr>
            <a:spLocks noGrp="1"/>
          </p:cNvSpPr>
          <p:nvPr>
            <p:ph type="sldNum" sz="quarter" idx="7"/>
          </p:nvPr>
        </p:nvSpPr>
        <p:spPr/>
        <p:txBody>
          <a:bodyPr/>
          <a:lstStyle/>
          <a:p>
            <a:fld id="{B6F15528-21DE-4FAA-801E-634DDDAF4B2B}" type="slidenum">
              <a:rPr lang="hr-HR" smtClean="0"/>
              <a:t>11</a:t>
            </a:fld>
            <a:endParaRPr lang="hr-HR"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9" name="object 7">
            <a:extLst>
              <a:ext uri="{FF2B5EF4-FFF2-40B4-BE49-F238E27FC236}">
                <a16:creationId xmlns:a16="http://schemas.microsoft.com/office/drawing/2014/main" id="{9534AD48-CEB4-4327-A472-2B3BC366A007}"/>
              </a:ext>
            </a:extLst>
          </p:cNvPr>
          <p:cNvSpPr/>
          <p:nvPr/>
        </p:nvSpPr>
        <p:spPr>
          <a:xfrm>
            <a:off x="2918019" y="10668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Tree>
    <p:extLst>
      <p:ext uri="{BB962C8B-B14F-4D97-AF65-F5344CB8AC3E}">
        <p14:creationId xmlns:p14="http://schemas.microsoft.com/office/powerpoint/2010/main" val="356371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152400" y="678449"/>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Introduktion av förflyttningshjälpmedel</a:t>
            </a:r>
            <a:endParaRPr lang="en-US" kern="0" spc="105" dirty="0"/>
          </a:p>
        </p:txBody>
      </p:sp>
      <p:sp>
        <p:nvSpPr>
          <p:cNvPr id="15" name="Pravokutnik 14">
            <a:extLst>
              <a:ext uri="{FF2B5EF4-FFF2-40B4-BE49-F238E27FC236}">
                <a16:creationId xmlns:a16="http://schemas.microsoft.com/office/drawing/2014/main" id="{95579633-735B-44F9-B497-D78B9DF31F0D}"/>
              </a:ext>
            </a:extLst>
          </p:cNvPr>
          <p:cNvSpPr/>
          <p:nvPr/>
        </p:nvSpPr>
        <p:spPr>
          <a:xfrm>
            <a:off x="2413254" y="4114800"/>
            <a:ext cx="4076700" cy="615553"/>
          </a:xfrm>
          <a:prstGeom prst="rect">
            <a:avLst/>
          </a:prstGeom>
        </p:spPr>
        <p:txBody>
          <a:bodyPr wrap="square">
            <a:spAutoFit/>
          </a:bodyPr>
          <a:lstStyle/>
          <a:p>
            <a:pPr algn="just"/>
            <a:r>
              <a:rPr lang="sv-SE" sz="1400" b="1" dirty="0">
                <a:solidFill>
                  <a:schemeClr val="tx2">
                    <a:lumMod val="60000"/>
                    <a:lumOff val="40000"/>
                  </a:schemeClr>
                </a:solidFill>
                <a:latin typeface="Roboto-Medium"/>
              </a:rPr>
              <a:t>TAK</a:t>
            </a:r>
            <a:r>
              <a:rPr lang="hr-HR" sz="1400" b="1" dirty="0">
                <a:solidFill>
                  <a:schemeClr val="tx2">
                    <a:lumMod val="60000"/>
                    <a:lumOff val="40000"/>
                  </a:schemeClr>
                </a:solidFill>
                <a:latin typeface="Roboto-Medium"/>
              </a:rPr>
              <a:t>L</a:t>
            </a:r>
            <a:r>
              <a:rPr lang="sv-SE" sz="1400" b="1" dirty="0">
                <a:solidFill>
                  <a:schemeClr val="tx2">
                    <a:lumMod val="60000"/>
                    <a:lumOff val="40000"/>
                  </a:schemeClr>
                </a:solidFill>
                <a:latin typeface="Roboto-Medium"/>
              </a:rPr>
              <a:t>Y</a:t>
            </a:r>
            <a:r>
              <a:rPr lang="hr-HR" sz="1400" b="1" dirty="0">
                <a:solidFill>
                  <a:schemeClr val="tx2">
                    <a:lumMod val="60000"/>
                    <a:lumOff val="40000"/>
                  </a:schemeClr>
                </a:solidFill>
                <a:latin typeface="Roboto-Medium"/>
              </a:rPr>
              <a:t>FT </a:t>
            </a:r>
            <a:r>
              <a:rPr lang="sv-SE" sz="1000" dirty="0">
                <a:latin typeface="Roboto-Medium"/>
              </a:rPr>
              <a:t>I kombination med en lyftsele används taklyften vid förflyttningssituationer. Den kan också kombineras med glidlakan för vändning och placering i säng.</a:t>
            </a:r>
            <a:endParaRPr lang="en-US" sz="1000" dirty="0">
              <a:latin typeface="Roboto-Medium"/>
            </a:endParaRPr>
          </a:p>
        </p:txBody>
      </p:sp>
      <p:cxnSp>
        <p:nvCxnSpPr>
          <p:cNvPr id="20" name="Ravni poveznik 19">
            <a:extLst>
              <a:ext uri="{FF2B5EF4-FFF2-40B4-BE49-F238E27FC236}">
                <a16:creationId xmlns:a16="http://schemas.microsoft.com/office/drawing/2014/main" id="{47535845-F34D-432F-995C-C6C5C2ABED1B}"/>
              </a:ext>
            </a:extLst>
          </p:cNvPr>
          <p:cNvCxnSpPr/>
          <p:nvPr/>
        </p:nvCxnSpPr>
        <p:spPr>
          <a:xfrm>
            <a:off x="578012" y="2271044"/>
            <a:ext cx="0" cy="948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ni poveznik 20">
            <a:extLst>
              <a:ext uri="{FF2B5EF4-FFF2-40B4-BE49-F238E27FC236}">
                <a16:creationId xmlns:a16="http://schemas.microsoft.com/office/drawing/2014/main" id="{628502B0-443B-4C33-A5B2-91B86B8CFE0F}"/>
              </a:ext>
            </a:extLst>
          </p:cNvPr>
          <p:cNvCxnSpPr/>
          <p:nvPr/>
        </p:nvCxnSpPr>
        <p:spPr>
          <a:xfrm>
            <a:off x="578012" y="3948305"/>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34" name="Pravokutnik 33">
            <a:extLst>
              <a:ext uri="{FF2B5EF4-FFF2-40B4-BE49-F238E27FC236}">
                <a16:creationId xmlns:a16="http://schemas.microsoft.com/office/drawing/2014/main" id="{8078D522-088F-456A-B707-5F52A8456785}"/>
              </a:ext>
            </a:extLst>
          </p:cNvPr>
          <p:cNvSpPr/>
          <p:nvPr/>
        </p:nvSpPr>
        <p:spPr>
          <a:xfrm>
            <a:off x="2401533" y="2394464"/>
            <a:ext cx="4076700" cy="769441"/>
          </a:xfrm>
          <a:prstGeom prst="rect">
            <a:avLst/>
          </a:prstGeom>
        </p:spPr>
        <p:txBody>
          <a:bodyPr wrap="square">
            <a:spAutoFit/>
          </a:bodyPr>
          <a:lstStyle/>
          <a:p>
            <a:pPr algn="just"/>
            <a:r>
              <a:rPr lang="sv-SE" sz="1400" b="1" dirty="0">
                <a:solidFill>
                  <a:schemeClr val="tx2">
                    <a:lumMod val="60000"/>
                    <a:lumOff val="40000"/>
                  </a:schemeClr>
                </a:solidFill>
                <a:latin typeface="Roboto-Medium"/>
              </a:rPr>
              <a:t>GOLV</a:t>
            </a:r>
            <a:r>
              <a:rPr lang="hr-HR" sz="1400" b="1" dirty="0">
                <a:solidFill>
                  <a:schemeClr val="tx2">
                    <a:lumMod val="60000"/>
                    <a:lumOff val="40000"/>
                  </a:schemeClr>
                </a:solidFill>
                <a:latin typeface="Roboto-Medium"/>
              </a:rPr>
              <a:t>L</a:t>
            </a:r>
            <a:r>
              <a:rPr lang="sv-SE" sz="1400" b="1" dirty="0">
                <a:solidFill>
                  <a:schemeClr val="tx2">
                    <a:lumMod val="60000"/>
                    <a:lumOff val="40000"/>
                  </a:schemeClr>
                </a:solidFill>
                <a:latin typeface="Roboto-Medium"/>
              </a:rPr>
              <a:t>Y</a:t>
            </a:r>
            <a:r>
              <a:rPr lang="hr-HR" sz="1400" b="1" dirty="0">
                <a:solidFill>
                  <a:schemeClr val="tx2">
                    <a:lumMod val="60000"/>
                    <a:lumOff val="40000"/>
                  </a:schemeClr>
                </a:solidFill>
                <a:latin typeface="Roboto-Medium"/>
              </a:rPr>
              <a:t>FT </a:t>
            </a:r>
            <a:r>
              <a:rPr lang="sv-SE" sz="1000" dirty="0">
                <a:latin typeface="Roboto-Medium"/>
              </a:rPr>
              <a:t>Golvlyften hjälper personal vid lyft och överförflyttning av personer med nedsatt funktion. Olika situationer kräver olika lösningar för trygga och säkra lyft, vilket också förbättrar arbetsmiljön och säkerheten för personalen.</a:t>
            </a:r>
            <a:endParaRPr lang="en-US" sz="1000" dirty="0">
              <a:latin typeface="Roboto-Medium"/>
            </a:endParaRPr>
          </a:p>
        </p:txBody>
      </p:sp>
      <p:pic>
        <p:nvPicPr>
          <p:cNvPr id="24" name="Slika 23">
            <a:extLst>
              <a:ext uri="{FF2B5EF4-FFF2-40B4-BE49-F238E27FC236}">
                <a16:creationId xmlns:a16="http://schemas.microsoft.com/office/drawing/2014/main" id="{BAD109F9-2270-40AD-8AA3-D4902D0F6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95" y="2271044"/>
            <a:ext cx="1073262" cy="1203258"/>
          </a:xfrm>
          <a:prstGeom prst="rect">
            <a:avLst/>
          </a:prstGeom>
        </p:spPr>
      </p:pic>
      <p:pic>
        <p:nvPicPr>
          <p:cNvPr id="5" name="Slika 4">
            <a:extLst>
              <a:ext uri="{FF2B5EF4-FFF2-40B4-BE49-F238E27FC236}">
                <a16:creationId xmlns:a16="http://schemas.microsoft.com/office/drawing/2014/main" id="{1608A6DB-AF43-46CD-B8CA-4097284B3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85" y="3885234"/>
            <a:ext cx="920974" cy="1074687"/>
          </a:xfrm>
          <a:prstGeom prst="rect">
            <a:avLst/>
          </a:prstGeom>
        </p:spPr>
      </p:pic>
      <p:pic>
        <p:nvPicPr>
          <p:cNvPr id="16" name="Slika 15">
            <a:extLst>
              <a:ext uri="{FF2B5EF4-FFF2-40B4-BE49-F238E27FC236}">
                <a16:creationId xmlns:a16="http://schemas.microsoft.com/office/drawing/2014/main" id="{B8E8B3C7-9A98-4A45-BBB9-4E7A17167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85" y="5501518"/>
            <a:ext cx="851852" cy="1221799"/>
          </a:xfrm>
          <a:prstGeom prst="rect">
            <a:avLst/>
          </a:prstGeom>
        </p:spPr>
      </p:pic>
      <p:sp>
        <p:nvSpPr>
          <p:cNvPr id="17" name="Pravokutnik 16">
            <a:extLst>
              <a:ext uri="{FF2B5EF4-FFF2-40B4-BE49-F238E27FC236}">
                <a16:creationId xmlns:a16="http://schemas.microsoft.com/office/drawing/2014/main" id="{B7DFEAFA-8C01-42F9-BD0B-DD09E9F17C44}"/>
              </a:ext>
            </a:extLst>
          </p:cNvPr>
          <p:cNvSpPr/>
          <p:nvPr/>
        </p:nvSpPr>
        <p:spPr>
          <a:xfrm>
            <a:off x="2401533" y="5602190"/>
            <a:ext cx="4076700" cy="1077218"/>
          </a:xfrm>
          <a:prstGeom prst="rect">
            <a:avLst/>
          </a:prstGeom>
        </p:spPr>
        <p:txBody>
          <a:bodyPr wrap="square">
            <a:spAutoFit/>
          </a:bodyPr>
          <a:lstStyle/>
          <a:p>
            <a:pPr algn="just"/>
            <a:r>
              <a:rPr lang="sv-SE" sz="1400" b="1" dirty="0">
                <a:solidFill>
                  <a:schemeClr val="tx2">
                    <a:lumMod val="60000"/>
                    <a:lumOff val="40000"/>
                  </a:schemeClr>
                </a:solidFill>
                <a:latin typeface="Roboto-Medium"/>
              </a:rPr>
              <a:t>LYFTFSELE</a:t>
            </a:r>
            <a:r>
              <a:rPr lang="hr-HR" sz="1400" b="1" dirty="0">
                <a:solidFill>
                  <a:schemeClr val="tx2">
                    <a:lumMod val="60000"/>
                    <a:lumOff val="40000"/>
                  </a:schemeClr>
                </a:solidFill>
                <a:latin typeface="Roboto-Medium"/>
              </a:rPr>
              <a:t> </a:t>
            </a:r>
            <a:r>
              <a:rPr lang="sv-SE" sz="1000" dirty="0">
                <a:latin typeface="Roboto-Medium"/>
              </a:rPr>
              <a:t>Lyftsele används för generella förflyttningar för att stödja kroppen. Lyftselen är idealisk för att lyfta, flytta och positionera personer med minskad kontroll över kroppen. Att lyftselen som används är utprovad för personen är avgörande för effektiva förflyttningar och för att säkerställa komfort, värdighet och säkerhet för personen och personalen.</a:t>
            </a:r>
            <a:endParaRPr lang="en-US" sz="1000" dirty="0">
              <a:latin typeface="Roboto-Medium"/>
            </a:endParaRPr>
          </a:p>
        </p:txBody>
      </p:sp>
      <p:cxnSp>
        <p:nvCxnSpPr>
          <p:cNvPr id="18" name="Ravni poveznik 17">
            <a:extLst>
              <a:ext uri="{FF2B5EF4-FFF2-40B4-BE49-F238E27FC236}">
                <a16:creationId xmlns:a16="http://schemas.microsoft.com/office/drawing/2014/main" id="{11E2FB26-A0F6-4F89-9047-A607997262C5}"/>
              </a:ext>
            </a:extLst>
          </p:cNvPr>
          <p:cNvCxnSpPr/>
          <p:nvPr/>
        </p:nvCxnSpPr>
        <p:spPr>
          <a:xfrm>
            <a:off x="578012" y="5607633"/>
            <a:ext cx="0" cy="948545"/>
          </a:xfrm>
          <a:prstGeom prst="line">
            <a:avLst/>
          </a:prstGeom>
        </p:spPr>
        <p:style>
          <a:lnRef idx="1">
            <a:schemeClr val="accent1"/>
          </a:lnRef>
          <a:fillRef idx="0">
            <a:schemeClr val="accent1"/>
          </a:fillRef>
          <a:effectRef idx="0">
            <a:schemeClr val="accent1"/>
          </a:effectRef>
          <a:fontRef idx="minor">
            <a:schemeClr val="tx1"/>
          </a:fontRef>
        </p:style>
      </p:cxnSp>
      <p:sp>
        <p:nvSpPr>
          <p:cNvPr id="4" name="Rezervirano mjesto broja slajda 3">
            <a:extLst>
              <a:ext uri="{FF2B5EF4-FFF2-40B4-BE49-F238E27FC236}">
                <a16:creationId xmlns:a16="http://schemas.microsoft.com/office/drawing/2014/main" id="{7D188EA1-4992-4F01-ACB3-5281F05659D6}"/>
              </a:ext>
            </a:extLst>
          </p:cNvPr>
          <p:cNvSpPr>
            <a:spLocks noGrp="1"/>
          </p:cNvSpPr>
          <p:nvPr>
            <p:ph type="sldNum" sz="quarter" idx="7"/>
          </p:nvPr>
        </p:nvSpPr>
        <p:spPr>
          <a:xfrm>
            <a:off x="5596128" y="9354312"/>
            <a:ext cx="1787652" cy="502920"/>
          </a:xfrm>
        </p:spPr>
        <p:txBody>
          <a:bodyPr/>
          <a:lstStyle/>
          <a:p>
            <a:fld id="{B6F15528-21DE-4FAA-801E-634DDDAF4B2B}" type="slidenum">
              <a:rPr lang="hr-HR" smtClean="0"/>
              <a:t>12</a:t>
            </a:fld>
            <a:endParaRPr lang="hr-H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2" name="object 7">
            <a:extLst>
              <a:ext uri="{FF2B5EF4-FFF2-40B4-BE49-F238E27FC236}">
                <a16:creationId xmlns:a16="http://schemas.microsoft.com/office/drawing/2014/main" id="{98D8FBD5-D230-4036-AA18-3DCC5EE80A78}"/>
              </a:ext>
            </a:extLst>
          </p:cNvPr>
          <p:cNvSpPr/>
          <p:nvPr/>
        </p:nvSpPr>
        <p:spPr>
          <a:xfrm>
            <a:off x="2918019" y="10668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Tree>
    <p:extLst>
      <p:ext uri="{BB962C8B-B14F-4D97-AF65-F5344CB8AC3E}">
        <p14:creationId xmlns:p14="http://schemas.microsoft.com/office/powerpoint/2010/main" val="281985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1D8434C5-C564-41C4-945D-5C0852235AA1}"/>
              </a:ext>
            </a:extLst>
          </p:cNvPr>
          <p:cNvSpPr>
            <a:spLocks noGrp="1"/>
          </p:cNvSpPr>
          <p:nvPr>
            <p:ph type="sldNum" sz="quarter" idx="7"/>
          </p:nvPr>
        </p:nvSpPr>
        <p:spPr/>
        <p:txBody>
          <a:bodyPr/>
          <a:lstStyle/>
          <a:p>
            <a:fld id="{B6F15528-21DE-4FAA-801E-634DDDAF4B2B}" type="slidenum">
              <a:rPr lang="hr-HR" smtClean="0"/>
              <a:t>13</a:t>
            </a:fld>
            <a:endParaRPr lang="hr-HR"/>
          </a:p>
        </p:txBody>
      </p:sp>
      <p:pic>
        <p:nvPicPr>
          <p:cNvPr id="13" name="Slika 12">
            <a:extLst>
              <a:ext uri="{FF2B5EF4-FFF2-40B4-BE49-F238E27FC236}">
                <a16:creationId xmlns:a16="http://schemas.microsoft.com/office/drawing/2014/main" id="{BE87EF2D-3A0E-4D5E-9A7F-41470F31DA0A}"/>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594"/>
          <a:stretch/>
        </p:blipFill>
        <p:spPr>
          <a:xfrm>
            <a:off x="0" y="0"/>
            <a:ext cx="7772400" cy="10140126"/>
          </a:xfrm>
          <a:prstGeom prst="rect">
            <a:avLst/>
          </a:prstGeom>
        </p:spPr>
      </p:pic>
      <p:sp>
        <p:nvSpPr>
          <p:cNvPr id="5" name="object 5"/>
          <p:cNvSpPr/>
          <p:nvPr/>
        </p:nvSpPr>
        <p:spPr>
          <a:xfrm>
            <a:off x="771868" y="514222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3</a:t>
            </a:r>
            <a:endParaRPr dirty="0"/>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08787" y="6047375"/>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1305486"/>
          </a:xfrm>
          <a:prstGeom prst="rect">
            <a:avLst/>
          </a:prstGeom>
        </p:spPr>
        <p:txBody>
          <a:bodyPr vert="horz" wrap="square" lIns="0" tIns="12700" rIns="0" bIns="0" rtlCol="0">
            <a:spAutoFit/>
          </a:bodyPr>
          <a:lstStyle/>
          <a:p>
            <a:pPr marR="9525" algn="ctr">
              <a:lnSpc>
                <a:spcPct val="100000"/>
              </a:lnSpc>
              <a:spcBef>
                <a:spcPts val="100"/>
              </a:spcBef>
            </a:pPr>
            <a:r>
              <a:rPr lang="hr-HR" sz="2800" i="1" spc="-5" dirty="0">
                <a:solidFill>
                  <a:srgbClr val="1C61B3"/>
                </a:solidFill>
                <a:latin typeface="Open Sans"/>
                <a:cs typeface="Open Sans"/>
              </a:rPr>
              <a:t>Introdu</a:t>
            </a:r>
            <a:r>
              <a:rPr lang="sv-SE" sz="2800" i="1" spc="-5" dirty="0" err="1">
                <a:solidFill>
                  <a:srgbClr val="1C61B3"/>
                </a:solidFill>
                <a:latin typeface="Open Sans"/>
                <a:cs typeface="Open Sans"/>
              </a:rPr>
              <a:t>ktion</a:t>
            </a:r>
            <a:r>
              <a:rPr lang="hr-HR" sz="2800" i="1" spc="-5" dirty="0">
                <a:solidFill>
                  <a:srgbClr val="1C61B3"/>
                </a:solidFill>
                <a:latin typeface="Open Sans"/>
                <a:cs typeface="Open Sans"/>
              </a:rPr>
              <a:t> </a:t>
            </a:r>
            <a:r>
              <a:rPr lang="sv-SE" sz="2800" i="1" spc="-5" dirty="0">
                <a:solidFill>
                  <a:srgbClr val="1C61B3"/>
                </a:solidFill>
                <a:latin typeface="Open Sans"/>
                <a:cs typeface="Open Sans"/>
              </a:rPr>
              <a:t>av</a:t>
            </a:r>
            <a:r>
              <a:rPr lang="hr-HR" sz="2800" i="1" spc="-5" dirty="0">
                <a:solidFill>
                  <a:srgbClr val="1C61B3"/>
                </a:solidFill>
                <a:latin typeface="Open Sans"/>
                <a:cs typeface="Open Sans"/>
              </a:rPr>
              <a:t> </a:t>
            </a:r>
            <a:r>
              <a:rPr lang="sv-SE" sz="2800" i="1" spc="-5" dirty="0">
                <a:solidFill>
                  <a:srgbClr val="1C61B3"/>
                </a:solidFill>
                <a:latin typeface="Open Sans"/>
                <a:cs typeface="Open Sans"/>
              </a:rPr>
              <a:t>förflyttningsprinciper och</a:t>
            </a:r>
            <a:r>
              <a:rPr lang="hr-HR" sz="2800" i="1" spc="-5" dirty="0">
                <a:solidFill>
                  <a:srgbClr val="1C61B3"/>
                </a:solidFill>
                <a:latin typeface="Open Sans"/>
                <a:cs typeface="Open Sans"/>
              </a:rPr>
              <a:t> </a:t>
            </a:r>
            <a:r>
              <a:rPr lang="sv-SE" sz="2800" i="1" spc="-5" dirty="0">
                <a:solidFill>
                  <a:srgbClr val="1C61B3"/>
                </a:solidFill>
                <a:latin typeface="Open Sans"/>
                <a:cs typeface="Open Sans"/>
              </a:rPr>
              <a:t>ergonomi</a:t>
            </a:r>
            <a:endParaRPr sz="2600" i="1" dirty="0">
              <a:latin typeface="Open Sans"/>
              <a:cs typeface="Open Sans"/>
            </a:endParaRP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Tree>
    <p:extLst>
      <p:ext uri="{BB962C8B-B14F-4D97-AF65-F5344CB8AC3E}">
        <p14:creationId xmlns:p14="http://schemas.microsoft.com/office/powerpoint/2010/main" val="249086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3" y="269420"/>
            <a:ext cx="7772400" cy="951543"/>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sz="2800" kern="0" spc="100" dirty="0">
                <a:latin typeface="Open Sans"/>
              </a:rPr>
              <a:t>Introduktion av förflyttningsprinciper och ergonomi </a:t>
            </a:r>
            <a:endParaRPr lang="en-US" sz="2800" kern="0" spc="105" dirty="0">
              <a:latin typeface="Open Sans"/>
            </a:endParaRPr>
          </a:p>
        </p:txBody>
      </p:sp>
      <p:pic>
        <p:nvPicPr>
          <p:cNvPr id="5" name="Slika 4">
            <a:extLst>
              <a:ext uri="{FF2B5EF4-FFF2-40B4-BE49-F238E27FC236}">
                <a16:creationId xmlns:a16="http://schemas.microsoft.com/office/drawing/2014/main" id="{1E79C23D-8C01-446C-BCDA-5519B93842AD}"/>
              </a:ext>
            </a:extLst>
          </p:cNvPr>
          <p:cNvPicPr>
            <a:picLocks noChangeAspect="1"/>
          </p:cNvPicPr>
          <p:nvPr/>
        </p:nvPicPr>
        <p:blipFill>
          <a:blip r:embed="rId2"/>
          <a:stretch>
            <a:fillRect/>
          </a:stretch>
        </p:blipFill>
        <p:spPr>
          <a:xfrm>
            <a:off x="919643" y="2094502"/>
            <a:ext cx="2950820" cy="2914645"/>
          </a:xfrm>
          <a:prstGeom prst="rect">
            <a:avLst/>
          </a:prstGeom>
        </p:spPr>
      </p:pic>
      <p:sp>
        <p:nvSpPr>
          <p:cNvPr id="8" name="Pravokutnik 7">
            <a:extLst>
              <a:ext uri="{FF2B5EF4-FFF2-40B4-BE49-F238E27FC236}">
                <a16:creationId xmlns:a16="http://schemas.microsoft.com/office/drawing/2014/main" id="{2D7A15A5-354D-4596-89F0-35B956C142D6}"/>
              </a:ext>
            </a:extLst>
          </p:cNvPr>
          <p:cNvSpPr/>
          <p:nvPr/>
        </p:nvSpPr>
        <p:spPr>
          <a:xfrm>
            <a:off x="4054798" y="5657421"/>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25000"/>
                  </a:schemeClr>
                </a:solidFill>
              </a:rPr>
              <a:t> </a:t>
            </a:r>
            <a:r>
              <a:rPr lang="en-US" sz="1000" b="1" dirty="0" err="1">
                <a:solidFill>
                  <a:schemeClr val="bg2">
                    <a:lumMod val="25000"/>
                  </a:schemeClr>
                </a:solidFill>
              </a:rPr>
              <a:t>Vertikalt</a:t>
            </a:r>
            <a:r>
              <a:rPr lang="en-US" sz="1000" b="1" dirty="0">
                <a:solidFill>
                  <a:schemeClr val="bg2">
                    <a:lumMod val="25000"/>
                  </a:schemeClr>
                </a:solidFill>
              </a:rPr>
              <a:t>:</a:t>
            </a:r>
            <a:endParaRPr lang="hr-HR" sz="1000" b="1" dirty="0">
              <a:solidFill>
                <a:schemeClr val="bg2">
                  <a:lumMod val="25000"/>
                </a:schemeClr>
              </a:solidFill>
            </a:endParaRPr>
          </a:p>
          <a:p>
            <a:pPr algn="ctr"/>
            <a:endParaRPr lang="hr-HR" sz="1000" b="1" dirty="0">
              <a:solidFill>
                <a:schemeClr val="bg2">
                  <a:lumMod val="25000"/>
                </a:schemeClr>
              </a:solidFill>
            </a:endParaRPr>
          </a:p>
          <a:p>
            <a:pPr algn="ctr"/>
            <a:endParaRPr lang="hr-HR" sz="1000" b="1" dirty="0">
              <a:solidFill>
                <a:schemeClr val="bg2">
                  <a:lumMod val="25000"/>
                </a:schemeClr>
              </a:solidFill>
            </a:endParaRPr>
          </a:p>
          <a:p>
            <a:pPr algn="ctr"/>
            <a:br>
              <a:rPr lang="en-US" sz="1000" dirty="0">
                <a:solidFill>
                  <a:schemeClr val="bg2">
                    <a:lumMod val="25000"/>
                  </a:schemeClr>
                </a:solidFill>
              </a:rPr>
            </a:br>
            <a:r>
              <a:rPr lang="sv-SE" sz="1000" dirty="0">
                <a:solidFill>
                  <a:schemeClr val="bg2">
                    <a:lumMod val="25000"/>
                  </a:schemeClr>
                </a:solidFill>
              </a:rPr>
              <a:t>Rörelserna är vertikala när personens rörelser är mot tyngdkraften, t.ex. att resa sig upp. Om personen behöver hjälp kan vårdgivaren vägleda personen, men personen måste kunna utföra rörelsen själv. Om personen inte kan göra detta måste vårdgivaren använda tekniska hjälpmedel för att undvika att arbeta mot tyngdkraften</a:t>
            </a:r>
            <a:r>
              <a:rPr lang="en-US" sz="1000" dirty="0">
                <a:solidFill>
                  <a:schemeClr val="bg2">
                    <a:lumMod val="25000"/>
                  </a:schemeClr>
                </a:solidFill>
              </a:rPr>
              <a:t>.</a:t>
            </a:r>
            <a:endParaRPr lang="hr-HR" sz="1000" dirty="0">
              <a:solidFill>
                <a:schemeClr val="bg2">
                  <a:lumMod val="25000"/>
                </a:schemeClr>
              </a:solidFill>
            </a:endParaRPr>
          </a:p>
        </p:txBody>
      </p:sp>
      <p:sp>
        <p:nvSpPr>
          <p:cNvPr id="24" name="object 7">
            <a:extLst>
              <a:ext uri="{FF2B5EF4-FFF2-40B4-BE49-F238E27FC236}">
                <a16:creationId xmlns:a16="http://schemas.microsoft.com/office/drawing/2014/main" id="{EE12ABAE-D026-4EF0-AF41-B5C7E09E5CF5}"/>
              </a:ext>
            </a:extLst>
          </p:cNvPr>
          <p:cNvSpPr/>
          <p:nvPr/>
        </p:nvSpPr>
        <p:spPr>
          <a:xfrm>
            <a:off x="4065287" y="5657421"/>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9" name="Slika 8">
            <a:extLst>
              <a:ext uri="{FF2B5EF4-FFF2-40B4-BE49-F238E27FC236}">
                <a16:creationId xmlns:a16="http://schemas.microsoft.com/office/drawing/2014/main" id="{3C6B98B0-CF25-467A-89FD-1F79ADE4C8C4}"/>
              </a:ext>
            </a:extLst>
          </p:cNvPr>
          <p:cNvPicPr>
            <a:picLocks noChangeAspect="1"/>
          </p:cNvPicPr>
          <p:nvPr/>
        </p:nvPicPr>
        <p:blipFill>
          <a:blip r:embed="rId3"/>
          <a:stretch>
            <a:fillRect/>
          </a:stretch>
        </p:blipFill>
        <p:spPr>
          <a:xfrm>
            <a:off x="918408" y="5591074"/>
            <a:ext cx="2962543" cy="2952093"/>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4044309" y="2093226"/>
            <a:ext cx="2438400" cy="281939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25000"/>
                  </a:schemeClr>
                </a:solidFill>
              </a:rPr>
              <a:t>  </a:t>
            </a:r>
            <a:r>
              <a:rPr lang="hr-HR" sz="1000" b="1" dirty="0">
                <a:solidFill>
                  <a:schemeClr val="bg2">
                    <a:lumMod val="25000"/>
                  </a:schemeClr>
                </a:solidFill>
              </a:rPr>
              <a:t>Hori</a:t>
            </a:r>
            <a:r>
              <a:rPr lang="sv-SE" sz="1000" b="1" dirty="0">
                <a:solidFill>
                  <a:schemeClr val="bg2">
                    <a:lumMod val="25000"/>
                  </a:schemeClr>
                </a:solidFill>
              </a:rPr>
              <a:t>sontellt</a:t>
            </a:r>
            <a:r>
              <a:rPr lang="en-US" sz="1000" b="1" dirty="0">
                <a:solidFill>
                  <a:schemeClr val="bg2">
                    <a:lumMod val="25000"/>
                  </a:schemeClr>
                </a:solidFill>
              </a:rPr>
              <a:t>:</a:t>
            </a:r>
            <a:endParaRPr lang="hr-HR" sz="1000" b="1" dirty="0">
              <a:solidFill>
                <a:schemeClr val="bg2">
                  <a:lumMod val="25000"/>
                </a:schemeClr>
              </a:solidFill>
            </a:endParaRPr>
          </a:p>
          <a:p>
            <a:pPr algn="ctr"/>
            <a:endParaRPr lang="hr-HR" sz="1000" b="1" dirty="0">
              <a:solidFill>
                <a:schemeClr val="bg2">
                  <a:lumMod val="25000"/>
                </a:schemeClr>
              </a:solidFill>
            </a:endParaRPr>
          </a:p>
          <a:p>
            <a:pPr algn="ctr"/>
            <a:endParaRPr lang="hr-HR" sz="1000" b="1" dirty="0">
              <a:solidFill>
                <a:schemeClr val="bg2">
                  <a:lumMod val="25000"/>
                </a:schemeClr>
              </a:solidFill>
            </a:endParaRPr>
          </a:p>
          <a:p>
            <a:pPr algn="ctr"/>
            <a:br>
              <a:rPr lang="en-US" sz="1000" dirty="0">
                <a:solidFill>
                  <a:schemeClr val="bg2">
                    <a:lumMod val="25000"/>
                  </a:schemeClr>
                </a:solidFill>
              </a:rPr>
            </a:br>
            <a:r>
              <a:rPr lang="sv-SE" sz="1000" dirty="0">
                <a:solidFill>
                  <a:schemeClr val="bg2">
                    <a:lumMod val="25000"/>
                  </a:schemeClr>
                </a:solidFill>
              </a:rPr>
              <a:t>Förflyttningar är alltid horisontella. Det betyder att personens rörelser är horisontella och inte mot gravitationen. Fokus är att minska friktionen mellan personen och den yta personen ligger eller sitter på. Det minskar den kraft vårdgivaren måste använda och gör det möjligt för personen att vara aktiv i förflyttningen. Förflyttningar i horisontell nivå kan göras manuellt genom att “rulla, dra, skjuta” eller genom att använda tekniska hjälpmedel</a:t>
            </a:r>
            <a:r>
              <a:rPr lang="en-US" sz="1000" dirty="0">
                <a:solidFill>
                  <a:schemeClr val="bg2">
                    <a:lumMod val="25000"/>
                  </a:schemeClr>
                </a:solidFill>
              </a:rPr>
              <a:t>.  </a:t>
            </a:r>
            <a:endParaRPr lang="hr-HR" sz="1000" dirty="0">
              <a:solidFill>
                <a:schemeClr val="bg2">
                  <a:lumMod val="25000"/>
                </a:schemeClr>
              </a:solidFill>
            </a:endParaRPr>
          </a:p>
        </p:txBody>
      </p:sp>
      <p:pic>
        <p:nvPicPr>
          <p:cNvPr id="26" name="Slika 25">
            <a:hlinkClick r:id="rId4"/>
            <a:extLst>
              <a:ext uri="{FF2B5EF4-FFF2-40B4-BE49-F238E27FC236}">
                <a16:creationId xmlns:a16="http://schemas.microsoft.com/office/drawing/2014/main" id="{85A80FBF-2F65-49FC-9139-25A6361BD7B0}"/>
              </a:ext>
            </a:extLst>
          </p:cNvPr>
          <p:cNvPicPr>
            <a:picLocks noChangeAspect="1"/>
          </p:cNvPicPr>
          <p:nvPr/>
        </p:nvPicPr>
        <p:blipFill>
          <a:blip r:embed="rId5"/>
          <a:stretch>
            <a:fillRect/>
          </a:stretch>
        </p:blipFill>
        <p:spPr>
          <a:xfrm>
            <a:off x="6755266" y="6796766"/>
            <a:ext cx="527867" cy="609600"/>
          </a:xfrm>
          <a:prstGeom prst="rect">
            <a:avLst/>
          </a:prstGeom>
        </p:spPr>
      </p:pic>
      <p:pic>
        <p:nvPicPr>
          <p:cNvPr id="27" name="Slika 26">
            <a:hlinkClick r:id="rId4"/>
            <a:extLst>
              <a:ext uri="{FF2B5EF4-FFF2-40B4-BE49-F238E27FC236}">
                <a16:creationId xmlns:a16="http://schemas.microsoft.com/office/drawing/2014/main" id="{90D57FCA-3EB9-4535-96FA-F8823E3AF263}"/>
              </a:ext>
            </a:extLst>
          </p:cNvPr>
          <p:cNvPicPr>
            <a:picLocks noChangeAspect="1"/>
          </p:cNvPicPr>
          <p:nvPr/>
        </p:nvPicPr>
        <p:blipFill>
          <a:blip r:embed="rId5"/>
          <a:stretch>
            <a:fillRect/>
          </a:stretch>
        </p:blipFill>
        <p:spPr>
          <a:xfrm>
            <a:off x="6714171" y="3377481"/>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4065287" y="2076190"/>
            <a:ext cx="2417422"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4" name="Rezervirano mjesto broja slajda 3">
            <a:extLst>
              <a:ext uri="{FF2B5EF4-FFF2-40B4-BE49-F238E27FC236}">
                <a16:creationId xmlns:a16="http://schemas.microsoft.com/office/drawing/2014/main" id="{DFA9CD4A-E1A2-4714-AC1E-553E80FC8955}"/>
              </a:ext>
            </a:extLst>
          </p:cNvPr>
          <p:cNvSpPr>
            <a:spLocks noGrp="1"/>
          </p:cNvSpPr>
          <p:nvPr>
            <p:ph type="sldNum" sz="quarter" idx="7"/>
          </p:nvPr>
        </p:nvSpPr>
        <p:spPr/>
        <p:txBody>
          <a:bodyPr/>
          <a:lstStyle/>
          <a:p>
            <a:fld id="{B6F15528-21DE-4FAA-801E-634DDDAF4B2B}" type="slidenum">
              <a:rPr lang="hr-HR" smtClean="0"/>
              <a:t>14</a:t>
            </a:fld>
            <a:endParaRPr lang="hr-HR"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cxnSp>
        <p:nvCxnSpPr>
          <p:cNvPr id="3" name="Rak pilkoppling 2">
            <a:extLst>
              <a:ext uri="{FF2B5EF4-FFF2-40B4-BE49-F238E27FC236}">
                <a16:creationId xmlns:a16="http://schemas.microsoft.com/office/drawing/2014/main" id="{0EED2D6F-8781-40C9-A539-7E8D38C7B0A1}"/>
              </a:ext>
            </a:extLst>
          </p:cNvPr>
          <p:cNvCxnSpPr/>
          <p:nvPr/>
        </p:nvCxnSpPr>
        <p:spPr>
          <a:xfrm flipV="1">
            <a:off x="4953000" y="6096000"/>
            <a:ext cx="0" cy="228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ak pilkoppling 6">
            <a:extLst>
              <a:ext uri="{FF2B5EF4-FFF2-40B4-BE49-F238E27FC236}">
                <a16:creationId xmlns:a16="http://schemas.microsoft.com/office/drawing/2014/main" id="{6D837691-E05B-48E2-8113-4474CB0C68A4}"/>
              </a:ext>
            </a:extLst>
          </p:cNvPr>
          <p:cNvCxnSpPr>
            <a:cxnSpLocks/>
          </p:cNvCxnSpPr>
          <p:nvPr/>
        </p:nvCxnSpPr>
        <p:spPr>
          <a:xfrm>
            <a:off x="4495800" y="2438400"/>
            <a:ext cx="457200" cy="0"/>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154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9" name="object 6">
            <a:extLst>
              <a:ext uri="{FF2B5EF4-FFF2-40B4-BE49-F238E27FC236}">
                <a16:creationId xmlns:a16="http://schemas.microsoft.com/office/drawing/2014/main" id="{ECDB669B-47A5-42F0-B356-B076849A9FFB}"/>
              </a:ext>
            </a:extLst>
          </p:cNvPr>
          <p:cNvSpPr txBox="1">
            <a:spLocks/>
          </p:cNvSpPr>
          <p:nvPr/>
        </p:nvSpPr>
        <p:spPr>
          <a:xfrm>
            <a:off x="464942" y="2973964"/>
            <a:ext cx="6705600" cy="764312"/>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sv-SE" sz="1200" kern="0" spc="100" dirty="0"/>
              <a:t>Ergonomi och arbetsställningar är oerhört viktigt för vårdgivaren men också för säkerheten. Bli medveten om din arbetsställning över tid så att du är i optimal arbetsställning hela tiden.
</a:t>
            </a:r>
            <a:endParaRPr lang="en-US" sz="1200" kern="0" spc="105" dirty="0"/>
          </a:p>
        </p:txBody>
      </p:sp>
      <p:pic>
        <p:nvPicPr>
          <p:cNvPr id="5" name="Slika 4">
            <a:extLst>
              <a:ext uri="{FF2B5EF4-FFF2-40B4-BE49-F238E27FC236}">
                <a16:creationId xmlns:a16="http://schemas.microsoft.com/office/drawing/2014/main" id="{DEE23905-FE3B-4D4C-8641-427FE3872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86200"/>
            <a:ext cx="1559073" cy="836624"/>
          </a:xfrm>
          <a:prstGeom prst="rect">
            <a:avLst/>
          </a:prstGeom>
          <a:ln>
            <a:noFill/>
          </a:ln>
          <a:effectLst>
            <a:softEdge rad="112500"/>
          </a:effectLst>
        </p:spPr>
      </p:pic>
      <p:sp>
        <p:nvSpPr>
          <p:cNvPr id="12" name="object 9">
            <a:extLst>
              <a:ext uri="{FF2B5EF4-FFF2-40B4-BE49-F238E27FC236}">
                <a16:creationId xmlns:a16="http://schemas.microsoft.com/office/drawing/2014/main" id="{BF14D105-8D18-4E89-8E1B-01C069C809CF}"/>
              </a:ext>
            </a:extLst>
          </p:cNvPr>
          <p:cNvSpPr txBox="1"/>
          <p:nvPr/>
        </p:nvSpPr>
        <p:spPr>
          <a:xfrm>
            <a:off x="533399" y="4860940"/>
            <a:ext cx="1559073" cy="474489"/>
          </a:xfrm>
          <a:prstGeom prst="rect">
            <a:avLst/>
          </a:prstGeom>
        </p:spPr>
        <p:txBody>
          <a:bodyPr vert="horz" wrap="square" lIns="0" tIns="12700" rIns="0" bIns="0" rtlCol="0">
            <a:spAutoFit/>
          </a:bodyPr>
          <a:lstStyle/>
          <a:p>
            <a:pPr algn="just"/>
            <a:r>
              <a:rPr lang="sv-SE" sz="1000" dirty="0">
                <a:latin typeface="Roboto-Medium"/>
              </a:rPr>
              <a:t>Dra med rak rygg och 
lätt böjda knän. 
</a:t>
            </a:r>
            <a:endParaRPr sz="1000" dirty="0">
              <a:latin typeface="Roboto-Medium"/>
            </a:endParaRPr>
          </a:p>
        </p:txBody>
      </p:sp>
      <p:pic>
        <p:nvPicPr>
          <p:cNvPr id="14" name="Slika 13">
            <a:extLst>
              <a:ext uri="{FF2B5EF4-FFF2-40B4-BE49-F238E27FC236}">
                <a16:creationId xmlns:a16="http://schemas.microsoft.com/office/drawing/2014/main" id="{375BF935-A00A-49FD-B0DC-F93EC8BCE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5013" y="5677184"/>
            <a:ext cx="1621622" cy="905009"/>
          </a:xfrm>
          <a:prstGeom prst="rect">
            <a:avLst/>
          </a:prstGeom>
          <a:ln>
            <a:noFill/>
          </a:ln>
          <a:effectLst>
            <a:softEdge rad="112500"/>
          </a:effectLst>
        </p:spPr>
      </p:pic>
      <p:pic>
        <p:nvPicPr>
          <p:cNvPr id="16" name="Slika 15">
            <a:extLst>
              <a:ext uri="{FF2B5EF4-FFF2-40B4-BE49-F238E27FC236}">
                <a16:creationId xmlns:a16="http://schemas.microsoft.com/office/drawing/2014/main" id="{817EE3DB-88FA-4687-B1A8-697B9A190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06" y="7668559"/>
            <a:ext cx="1666933" cy="915550"/>
          </a:xfrm>
          <a:prstGeom prst="rect">
            <a:avLst/>
          </a:prstGeom>
          <a:ln>
            <a:noFill/>
          </a:ln>
          <a:effectLst>
            <a:softEdge rad="112500"/>
          </a:effectLst>
        </p:spPr>
      </p:pic>
      <p:pic>
        <p:nvPicPr>
          <p:cNvPr id="18" name="Slika 17">
            <a:extLst>
              <a:ext uri="{FF2B5EF4-FFF2-40B4-BE49-F238E27FC236}">
                <a16:creationId xmlns:a16="http://schemas.microsoft.com/office/drawing/2014/main" id="{42250CD0-89DB-4866-A707-BE4E59FF43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847901"/>
            <a:ext cx="1641327" cy="908103"/>
          </a:xfrm>
          <a:prstGeom prst="rect">
            <a:avLst/>
          </a:prstGeom>
          <a:ln>
            <a:noFill/>
          </a:ln>
          <a:effectLst>
            <a:softEdge rad="112500"/>
          </a:effectLst>
        </p:spPr>
      </p:pic>
      <p:pic>
        <p:nvPicPr>
          <p:cNvPr id="20" name="Slika 19">
            <a:extLst>
              <a:ext uri="{FF2B5EF4-FFF2-40B4-BE49-F238E27FC236}">
                <a16:creationId xmlns:a16="http://schemas.microsoft.com/office/drawing/2014/main" id="{BB4DDD9E-226E-4C72-BEA7-4DC2D561B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078" y="3849037"/>
            <a:ext cx="1641328" cy="909526"/>
          </a:xfrm>
          <a:prstGeom prst="rect">
            <a:avLst/>
          </a:prstGeom>
          <a:ln>
            <a:noFill/>
          </a:ln>
          <a:effectLst>
            <a:softEdge rad="112500"/>
          </a:effectLst>
        </p:spPr>
      </p:pic>
      <p:pic>
        <p:nvPicPr>
          <p:cNvPr id="21" name="Slika 20">
            <a:extLst>
              <a:ext uri="{FF2B5EF4-FFF2-40B4-BE49-F238E27FC236}">
                <a16:creationId xmlns:a16="http://schemas.microsoft.com/office/drawing/2014/main" id="{EC675373-D68C-4397-818F-0E894B4030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4176" y="7680042"/>
            <a:ext cx="1629398" cy="915550"/>
          </a:xfrm>
          <a:prstGeom prst="rect">
            <a:avLst/>
          </a:prstGeom>
          <a:ln>
            <a:noFill/>
          </a:ln>
          <a:effectLst>
            <a:softEdge rad="112500"/>
          </a:effectLst>
        </p:spPr>
      </p:pic>
      <p:pic>
        <p:nvPicPr>
          <p:cNvPr id="22" name="Slika 21">
            <a:extLst>
              <a:ext uri="{FF2B5EF4-FFF2-40B4-BE49-F238E27FC236}">
                <a16:creationId xmlns:a16="http://schemas.microsoft.com/office/drawing/2014/main" id="{F803CADE-3E27-4A3C-B153-509EF7D357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93" y="5641911"/>
            <a:ext cx="1666933" cy="905009"/>
          </a:xfrm>
          <a:prstGeom prst="rect">
            <a:avLst/>
          </a:prstGeom>
          <a:ln>
            <a:noFill/>
          </a:ln>
          <a:effectLst>
            <a:softEdge rad="112500"/>
          </a:effectLst>
        </p:spPr>
      </p:pic>
      <p:pic>
        <p:nvPicPr>
          <p:cNvPr id="23" name="Slika 22">
            <a:extLst>
              <a:ext uri="{FF2B5EF4-FFF2-40B4-BE49-F238E27FC236}">
                <a16:creationId xmlns:a16="http://schemas.microsoft.com/office/drawing/2014/main" id="{89149722-35FE-47BC-9F04-4D1B4232D1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1547" y="5694637"/>
            <a:ext cx="1588952" cy="887555"/>
          </a:xfrm>
          <a:prstGeom prst="rect">
            <a:avLst/>
          </a:prstGeom>
          <a:ln>
            <a:noFill/>
          </a:ln>
          <a:effectLst>
            <a:softEdge rad="112500"/>
          </a:effectLst>
        </p:spPr>
      </p:pic>
      <p:pic>
        <p:nvPicPr>
          <p:cNvPr id="24" name="Slika 23">
            <a:extLst>
              <a:ext uri="{FF2B5EF4-FFF2-40B4-BE49-F238E27FC236}">
                <a16:creationId xmlns:a16="http://schemas.microsoft.com/office/drawing/2014/main" id="{71284E2B-54D0-443D-8A63-7F7EB78D1B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2211" y="7696498"/>
            <a:ext cx="1605606" cy="915550"/>
          </a:xfrm>
          <a:prstGeom prst="rect">
            <a:avLst/>
          </a:prstGeom>
          <a:ln>
            <a:noFill/>
          </a:ln>
          <a:effectLst>
            <a:softEdge rad="112500"/>
          </a:effectLst>
        </p:spPr>
      </p:pic>
      <p:sp>
        <p:nvSpPr>
          <p:cNvPr id="25" name="object 9">
            <a:extLst>
              <a:ext uri="{FF2B5EF4-FFF2-40B4-BE49-F238E27FC236}">
                <a16:creationId xmlns:a16="http://schemas.microsoft.com/office/drawing/2014/main" id="{07D44FC5-5DE1-4D55-8F74-2989B6B812A0}"/>
              </a:ext>
            </a:extLst>
          </p:cNvPr>
          <p:cNvSpPr txBox="1"/>
          <p:nvPr/>
        </p:nvSpPr>
        <p:spPr>
          <a:xfrm>
            <a:off x="3003549" y="4896407"/>
            <a:ext cx="3140049" cy="320601"/>
          </a:xfrm>
          <a:prstGeom prst="rect">
            <a:avLst/>
          </a:prstGeom>
        </p:spPr>
        <p:txBody>
          <a:bodyPr vert="horz" wrap="square" lIns="0" tIns="12700" rIns="0" bIns="0" rtlCol="0">
            <a:spAutoFit/>
          </a:bodyPr>
          <a:lstStyle/>
          <a:p>
            <a:pPr algn="ctr"/>
            <a:r>
              <a:rPr lang="sv-SE" sz="1000" dirty="0">
                <a:latin typeface="Roboto-Medium"/>
              </a:rPr>
              <a:t>Gå runt sängen istället för att luta dig över personen.
</a:t>
            </a:r>
            <a:endParaRPr sz="1000" dirty="0">
              <a:latin typeface="Roboto-Medium"/>
            </a:endParaRPr>
          </a:p>
        </p:txBody>
      </p:sp>
      <p:sp>
        <p:nvSpPr>
          <p:cNvPr id="26" name="object 9">
            <a:extLst>
              <a:ext uri="{FF2B5EF4-FFF2-40B4-BE49-F238E27FC236}">
                <a16:creationId xmlns:a16="http://schemas.microsoft.com/office/drawing/2014/main" id="{37DEDB1C-32BC-4D1F-951F-5E660D4A7D71}"/>
              </a:ext>
            </a:extLst>
          </p:cNvPr>
          <p:cNvSpPr txBox="1"/>
          <p:nvPr/>
        </p:nvSpPr>
        <p:spPr>
          <a:xfrm>
            <a:off x="536464" y="6686445"/>
            <a:ext cx="1666933" cy="474489"/>
          </a:xfrm>
          <a:prstGeom prst="rect">
            <a:avLst/>
          </a:prstGeom>
        </p:spPr>
        <p:txBody>
          <a:bodyPr vert="horz" wrap="square" lIns="0" tIns="12700" rIns="0" bIns="0" rtlCol="0">
            <a:spAutoFit/>
          </a:bodyPr>
          <a:lstStyle/>
          <a:p>
            <a:pPr algn="just"/>
            <a:r>
              <a:rPr lang="sv-SE" sz="1000" dirty="0">
                <a:latin typeface="Roboto-Medium"/>
              </a:rPr>
              <a:t>Dra inte. Använd hjälpmedel vid vertikal förflyttning.
</a:t>
            </a:r>
            <a:endParaRPr sz="1000" dirty="0">
              <a:latin typeface="Roboto-Medium"/>
            </a:endParaRPr>
          </a:p>
        </p:txBody>
      </p:sp>
      <p:sp>
        <p:nvSpPr>
          <p:cNvPr id="27" name="object 9">
            <a:extLst>
              <a:ext uri="{FF2B5EF4-FFF2-40B4-BE49-F238E27FC236}">
                <a16:creationId xmlns:a16="http://schemas.microsoft.com/office/drawing/2014/main" id="{04C55DBA-B7EC-47BC-B39A-CAFBC00215B2}"/>
              </a:ext>
            </a:extLst>
          </p:cNvPr>
          <p:cNvSpPr txBox="1"/>
          <p:nvPr/>
        </p:nvSpPr>
        <p:spPr>
          <a:xfrm>
            <a:off x="2971473" y="6692857"/>
            <a:ext cx="1666933" cy="628377"/>
          </a:xfrm>
          <a:prstGeom prst="rect">
            <a:avLst/>
          </a:prstGeom>
        </p:spPr>
        <p:txBody>
          <a:bodyPr vert="horz" wrap="square" lIns="0" tIns="12700" rIns="0" bIns="0" rtlCol="0">
            <a:spAutoFit/>
          </a:bodyPr>
          <a:lstStyle/>
          <a:p>
            <a:pPr algn="just"/>
            <a:r>
              <a:rPr lang="sv-SE" sz="1000" dirty="0">
                <a:latin typeface="Roboto-Medium"/>
              </a:rPr>
              <a:t>Det är svårt att hitta en bra position vid arbete på golvet. Försök att stå på knä istället för att böja ryggen.</a:t>
            </a:r>
            <a:endParaRPr sz="1000" dirty="0">
              <a:latin typeface="Roboto-Medium"/>
            </a:endParaRPr>
          </a:p>
        </p:txBody>
      </p:sp>
      <p:sp>
        <p:nvSpPr>
          <p:cNvPr id="29" name="object 9">
            <a:extLst>
              <a:ext uri="{FF2B5EF4-FFF2-40B4-BE49-F238E27FC236}">
                <a16:creationId xmlns:a16="http://schemas.microsoft.com/office/drawing/2014/main" id="{D7370624-27FE-4A69-A6DA-85D94E0B1958}"/>
              </a:ext>
            </a:extLst>
          </p:cNvPr>
          <p:cNvSpPr txBox="1"/>
          <p:nvPr/>
        </p:nvSpPr>
        <p:spPr>
          <a:xfrm>
            <a:off x="5291547" y="6713119"/>
            <a:ext cx="1666933" cy="936154"/>
          </a:xfrm>
          <a:prstGeom prst="rect">
            <a:avLst/>
          </a:prstGeom>
        </p:spPr>
        <p:txBody>
          <a:bodyPr vert="horz" wrap="square" lIns="0" tIns="12700" rIns="0" bIns="0" rtlCol="0">
            <a:spAutoFit/>
          </a:bodyPr>
          <a:lstStyle/>
          <a:p>
            <a:pPr algn="just"/>
            <a:r>
              <a:rPr lang="sv-SE" sz="1000" dirty="0">
                <a:latin typeface="Roboto-Medium"/>
              </a:rPr>
              <a:t>Det är svårt att hitta en bra position vid arbete på golvet. Försök att stå på knä istället för att böja ryggen. Arbeta med rak rygg.
</a:t>
            </a:r>
            <a:endParaRPr sz="1000" dirty="0">
              <a:latin typeface="Roboto-Medium"/>
            </a:endParaRPr>
          </a:p>
        </p:txBody>
      </p:sp>
      <p:sp>
        <p:nvSpPr>
          <p:cNvPr id="30" name="object 9">
            <a:extLst>
              <a:ext uri="{FF2B5EF4-FFF2-40B4-BE49-F238E27FC236}">
                <a16:creationId xmlns:a16="http://schemas.microsoft.com/office/drawing/2014/main" id="{207F5806-6136-47E8-ACE4-F9D584C54224}"/>
              </a:ext>
            </a:extLst>
          </p:cNvPr>
          <p:cNvSpPr txBox="1"/>
          <p:nvPr/>
        </p:nvSpPr>
        <p:spPr>
          <a:xfrm>
            <a:off x="531921" y="8682370"/>
            <a:ext cx="1659075" cy="628377"/>
          </a:xfrm>
          <a:prstGeom prst="rect">
            <a:avLst/>
          </a:prstGeom>
        </p:spPr>
        <p:txBody>
          <a:bodyPr vert="horz" wrap="square" lIns="0" tIns="12700" rIns="0" bIns="0" rtlCol="0">
            <a:spAutoFit/>
          </a:bodyPr>
          <a:lstStyle/>
          <a:p>
            <a:pPr algn="just"/>
            <a:r>
              <a:rPr lang="sv-SE" sz="1000" dirty="0">
                <a:latin typeface="Roboto-Medium"/>
              </a:rPr>
              <a:t>I den här situationen, dra med upprätt rygg och sträckta armar.
</a:t>
            </a:r>
            <a:endParaRPr sz="1000" dirty="0">
              <a:latin typeface="Roboto-Medium"/>
            </a:endParaRPr>
          </a:p>
        </p:txBody>
      </p:sp>
      <p:sp>
        <p:nvSpPr>
          <p:cNvPr id="31" name="object 9">
            <a:extLst>
              <a:ext uri="{FF2B5EF4-FFF2-40B4-BE49-F238E27FC236}">
                <a16:creationId xmlns:a16="http://schemas.microsoft.com/office/drawing/2014/main" id="{79AB5983-DDA9-4F37-895F-A1C43B63027D}"/>
              </a:ext>
            </a:extLst>
          </p:cNvPr>
          <p:cNvSpPr txBox="1"/>
          <p:nvPr/>
        </p:nvSpPr>
        <p:spPr>
          <a:xfrm>
            <a:off x="2932894" y="8763000"/>
            <a:ext cx="4303042" cy="320601"/>
          </a:xfrm>
          <a:prstGeom prst="rect">
            <a:avLst/>
          </a:prstGeom>
        </p:spPr>
        <p:txBody>
          <a:bodyPr vert="horz" wrap="square" lIns="0" tIns="12700" rIns="0" bIns="0" rtlCol="0">
            <a:spAutoFit/>
          </a:bodyPr>
          <a:lstStyle/>
          <a:p>
            <a:pPr algn="just"/>
            <a:r>
              <a:rPr lang="sv-SE" sz="1000" dirty="0">
                <a:latin typeface="Roboto-Medium"/>
              </a:rPr>
              <a:t> Arbeta alltid med böjda knän och rak rygg när det är möjligt.
</a:t>
            </a:r>
            <a:endParaRPr sz="1000" dirty="0">
              <a:latin typeface="Roboto-Medium"/>
            </a:endParaRPr>
          </a:p>
        </p:txBody>
      </p:sp>
      <p:sp>
        <p:nvSpPr>
          <p:cNvPr id="32" name="Rezervirano mjesto broja slajda 31">
            <a:extLst>
              <a:ext uri="{FF2B5EF4-FFF2-40B4-BE49-F238E27FC236}">
                <a16:creationId xmlns:a16="http://schemas.microsoft.com/office/drawing/2014/main" id="{B439A08A-0EE5-479F-80BF-4D40AF485E3D}"/>
              </a:ext>
            </a:extLst>
          </p:cNvPr>
          <p:cNvSpPr>
            <a:spLocks noGrp="1"/>
          </p:cNvSpPr>
          <p:nvPr>
            <p:ph type="sldNum" sz="quarter" idx="7"/>
          </p:nvPr>
        </p:nvSpPr>
        <p:spPr/>
        <p:txBody>
          <a:bodyPr/>
          <a:lstStyle/>
          <a:p>
            <a:fld id="{B6F15528-21DE-4FAA-801E-634DDDAF4B2B}" type="slidenum">
              <a:rPr lang="hr-HR" smtClean="0"/>
              <a:t>15</a:t>
            </a:fld>
            <a:endParaRPr lang="hr-HR"/>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33" name="object 6">
            <a:extLst>
              <a:ext uri="{FF2B5EF4-FFF2-40B4-BE49-F238E27FC236}">
                <a16:creationId xmlns:a16="http://schemas.microsoft.com/office/drawing/2014/main" id="{D361831F-B53B-4FE4-A12A-0D747DBFADBA}"/>
              </a:ext>
            </a:extLst>
          </p:cNvPr>
          <p:cNvSpPr txBox="1">
            <a:spLocks/>
          </p:cNvSpPr>
          <p:nvPr/>
        </p:nvSpPr>
        <p:spPr>
          <a:xfrm>
            <a:off x="-76200" y="1867360"/>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Förflyttningsmetoder</a:t>
            </a:r>
            <a:endParaRPr lang="hr-HR" kern="0" spc="100" dirty="0">
              <a:latin typeface="Open Sans"/>
            </a:endParaRPr>
          </a:p>
          <a:p>
            <a:pPr marL="17145" algn="ctr">
              <a:spcBef>
                <a:spcPts val="100"/>
              </a:spcBef>
            </a:pPr>
            <a:r>
              <a:rPr lang="sv-SE" sz="1800" kern="0" spc="100" dirty="0">
                <a:latin typeface="Open Sans"/>
              </a:rPr>
              <a:t>Ergonomi och arbetsställningar</a:t>
            </a:r>
            <a:endParaRPr lang="en-US" sz="1800" kern="0" spc="105" dirty="0">
              <a:latin typeface="Open Sans"/>
            </a:endParaRPr>
          </a:p>
        </p:txBody>
      </p:sp>
    </p:spTree>
    <p:extLst>
      <p:ext uri="{BB962C8B-B14F-4D97-AF65-F5344CB8AC3E}">
        <p14:creationId xmlns:p14="http://schemas.microsoft.com/office/powerpoint/2010/main" val="367411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EAAB7A3-5A4D-4CF4-A21F-9D4D1DAF4E95}"/>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594"/>
          <a:stretch/>
        </p:blipFill>
        <p:spPr>
          <a:xfrm>
            <a:off x="0" y="-40863"/>
            <a:ext cx="7772400" cy="10140126"/>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1868" y="519459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4</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6305" y="6035256"/>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19928" y="6125900"/>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1762021"/>
          </a:xfrm>
          <a:prstGeom prst="rect">
            <a:avLst/>
          </a:prstGeom>
        </p:spPr>
        <p:txBody>
          <a:bodyPr vert="horz" wrap="square" lIns="0" tIns="12700" rIns="0" bIns="0" rtlCol="0">
            <a:spAutoFit/>
          </a:bodyPr>
          <a:lstStyle/>
          <a:p>
            <a:pPr marR="9525" algn="ctr">
              <a:lnSpc>
                <a:spcPct val="100000"/>
              </a:lnSpc>
              <a:spcBef>
                <a:spcPts val="100"/>
              </a:spcBef>
            </a:pPr>
            <a:r>
              <a:rPr lang="sv-SE" sz="2800" i="1" spc="-5" dirty="0">
                <a:solidFill>
                  <a:srgbClr val="1C61B3"/>
                </a:solidFill>
                <a:latin typeface="Open Sans"/>
                <a:cs typeface="Open Sans"/>
              </a:rPr>
              <a:t>Funktions-</a:t>
            </a:r>
            <a:r>
              <a:rPr lang="hr-HR" sz="2800" i="1" spc="-5" dirty="0">
                <a:solidFill>
                  <a:srgbClr val="1C61B3"/>
                </a:solidFill>
                <a:latin typeface="Open Sans"/>
                <a:cs typeface="Open Sans"/>
              </a:rPr>
              <a:t> och riskbedömning
/ </a:t>
            </a:r>
            <a:r>
              <a:rPr lang="sv-SE" sz="2800" i="1" spc="-5" dirty="0">
                <a:solidFill>
                  <a:srgbClr val="1C61B3"/>
                </a:solidFill>
                <a:latin typeface="Open Sans"/>
                <a:cs typeface="Open Sans"/>
              </a:rPr>
              <a:t>F</a:t>
            </a:r>
            <a:r>
              <a:rPr lang="hr-HR" sz="2800" i="1" spc="-5" dirty="0">
                <a:solidFill>
                  <a:srgbClr val="1C61B3"/>
                </a:solidFill>
                <a:latin typeface="Open Sans"/>
                <a:cs typeface="Open Sans"/>
              </a:rPr>
              <a:t>unktionsnivå
</a:t>
            </a:r>
            <a:endParaRP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39090CBC-E8E8-408E-B80A-2E06953A5775}"/>
              </a:ext>
            </a:extLst>
          </p:cNvPr>
          <p:cNvSpPr>
            <a:spLocks noGrp="1"/>
          </p:cNvSpPr>
          <p:nvPr>
            <p:ph type="sldNum" sz="quarter" idx="7"/>
          </p:nvPr>
        </p:nvSpPr>
        <p:spPr/>
        <p:txBody>
          <a:bodyPr/>
          <a:lstStyle/>
          <a:p>
            <a:fld id="{B6F15528-21DE-4FAA-801E-634DDDAF4B2B}" type="slidenum">
              <a:rPr lang="hr-HR" smtClean="0"/>
              <a:t>16</a:t>
            </a:fld>
            <a:endParaRPr lang="hr-HR"/>
          </a:p>
        </p:txBody>
      </p:sp>
    </p:spTree>
    <p:extLst>
      <p:ext uri="{BB962C8B-B14F-4D97-AF65-F5344CB8AC3E}">
        <p14:creationId xmlns:p14="http://schemas.microsoft.com/office/powerpoint/2010/main" val="313997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840358"/>
            <a:ext cx="7772400" cy="951543"/>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sz="2800" kern="0" spc="100" dirty="0">
                <a:latin typeface="Open Sans"/>
              </a:rPr>
              <a:t>Funktions- och riskbedömning /funktionsnivå</a:t>
            </a:r>
            <a:endParaRPr lang="en-US" sz="2800" kern="0" spc="105" dirty="0">
              <a:latin typeface="Open Sans"/>
            </a:endParaRPr>
          </a:p>
        </p:txBody>
      </p:sp>
      <p:pic>
        <p:nvPicPr>
          <p:cNvPr id="11" name="Slika 10">
            <a:hlinkClick r:id="rId2"/>
            <a:extLst>
              <a:ext uri="{FF2B5EF4-FFF2-40B4-BE49-F238E27FC236}">
                <a16:creationId xmlns:a16="http://schemas.microsoft.com/office/drawing/2014/main" id="{3948C08C-3A8E-4F80-9FB5-E5C478B610A5}"/>
              </a:ext>
            </a:extLst>
          </p:cNvPr>
          <p:cNvPicPr>
            <a:picLocks noChangeAspect="1"/>
          </p:cNvPicPr>
          <p:nvPr/>
        </p:nvPicPr>
        <p:blipFill>
          <a:blip r:embed="rId3"/>
          <a:stretch>
            <a:fillRect/>
          </a:stretch>
        </p:blipFill>
        <p:spPr>
          <a:xfrm>
            <a:off x="1644016" y="5861664"/>
            <a:ext cx="527867" cy="609600"/>
          </a:xfrm>
          <a:prstGeom prst="rect">
            <a:avLst/>
          </a:prstGeom>
        </p:spPr>
      </p:pic>
      <p:sp>
        <p:nvSpPr>
          <p:cNvPr id="4" name="Pravokutnik 3">
            <a:extLst>
              <a:ext uri="{FF2B5EF4-FFF2-40B4-BE49-F238E27FC236}">
                <a16:creationId xmlns:a16="http://schemas.microsoft.com/office/drawing/2014/main" id="{FB188E56-CFCB-408D-9591-381169F6A37A}"/>
              </a:ext>
            </a:extLst>
          </p:cNvPr>
          <p:cNvSpPr/>
          <p:nvPr/>
        </p:nvSpPr>
        <p:spPr>
          <a:xfrm>
            <a:off x="1055312" y="7163252"/>
            <a:ext cx="6328468" cy="1138773"/>
          </a:xfrm>
          <a:prstGeom prst="rect">
            <a:avLst/>
          </a:prstGeom>
        </p:spPr>
        <p:txBody>
          <a:bodyPr wrap="square">
            <a:spAutoFit/>
          </a:bodyPr>
          <a:lstStyle/>
          <a:p>
            <a:r>
              <a:rPr lang="sv-SE" sz="1400" dirty="0">
                <a:solidFill>
                  <a:srgbClr val="313537"/>
                </a:solidFill>
                <a:latin typeface="Lato"/>
              </a:rPr>
              <a:t>En viktig del av riskbedömningen är att bedöma funktionsnivån hos personen som ska förflytta sig. Det är viktigt att vara uppmärksam på den röda zonen inom varje funktionsnivå. Klicka på händerna för att få veta mer om de olika funktionsnivåerna och den röda zonen.</a:t>
            </a:r>
            <a:r>
              <a:rPr lang="sv-SE" sz="1200" dirty="0">
                <a:solidFill>
                  <a:srgbClr val="313537"/>
                </a:solidFill>
                <a:latin typeface="Lato"/>
              </a:rPr>
              <a:t>
</a:t>
            </a:r>
            <a:endParaRPr lang="hr-HR" sz="1200" dirty="0"/>
          </a:p>
        </p:txBody>
      </p:sp>
      <p:pic>
        <p:nvPicPr>
          <p:cNvPr id="14" name="Slika 13">
            <a:hlinkClick r:id="rId4"/>
            <a:extLst>
              <a:ext uri="{FF2B5EF4-FFF2-40B4-BE49-F238E27FC236}">
                <a16:creationId xmlns:a16="http://schemas.microsoft.com/office/drawing/2014/main" id="{A0C5B770-DBE7-4B39-A68D-4030209C957C}"/>
              </a:ext>
            </a:extLst>
          </p:cNvPr>
          <p:cNvPicPr>
            <a:picLocks noChangeAspect="1"/>
          </p:cNvPicPr>
          <p:nvPr/>
        </p:nvPicPr>
        <p:blipFill>
          <a:blip r:embed="rId3"/>
          <a:stretch>
            <a:fillRect/>
          </a:stretch>
        </p:blipFill>
        <p:spPr>
          <a:xfrm>
            <a:off x="4330117" y="6009737"/>
            <a:ext cx="527867" cy="609600"/>
          </a:xfrm>
          <a:prstGeom prst="rect">
            <a:avLst/>
          </a:prstGeom>
        </p:spPr>
      </p:pic>
      <p:pic>
        <p:nvPicPr>
          <p:cNvPr id="12" name="Slika 11">
            <a:hlinkClick r:id="rId5"/>
            <a:extLst>
              <a:ext uri="{FF2B5EF4-FFF2-40B4-BE49-F238E27FC236}">
                <a16:creationId xmlns:a16="http://schemas.microsoft.com/office/drawing/2014/main" id="{079F9CF0-E381-4845-B1C9-46F9236127B6}"/>
              </a:ext>
            </a:extLst>
          </p:cNvPr>
          <p:cNvPicPr>
            <a:picLocks noChangeAspect="1"/>
          </p:cNvPicPr>
          <p:nvPr/>
        </p:nvPicPr>
        <p:blipFill>
          <a:blip r:embed="rId3"/>
          <a:stretch>
            <a:fillRect/>
          </a:stretch>
        </p:blipFill>
        <p:spPr>
          <a:xfrm>
            <a:off x="2891294" y="5844492"/>
            <a:ext cx="527867" cy="609600"/>
          </a:xfrm>
          <a:prstGeom prst="rect">
            <a:avLst/>
          </a:prstGeom>
        </p:spPr>
      </p:pic>
      <p:pic>
        <p:nvPicPr>
          <p:cNvPr id="8" name="Slika 7">
            <a:extLst>
              <a:ext uri="{FF2B5EF4-FFF2-40B4-BE49-F238E27FC236}">
                <a16:creationId xmlns:a16="http://schemas.microsoft.com/office/drawing/2014/main" id="{49324C31-A0F6-436A-983B-325BF3252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0098" y="2608048"/>
            <a:ext cx="5460936" cy="3195142"/>
          </a:xfrm>
          <a:prstGeom prst="rect">
            <a:avLst/>
          </a:prstGeom>
        </p:spPr>
      </p:pic>
      <p:pic>
        <p:nvPicPr>
          <p:cNvPr id="15" name="Slika 14">
            <a:hlinkClick r:id="rId7"/>
            <a:extLst>
              <a:ext uri="{FF2B5EF4-FFF2-40B4-BE49-F238E27FC236}">
                <a16:creationId xmlns:a16="http://schemas.microsoft.com/office/drawing/2014/main" id="{3725E322-24B3-4AFF-AF9A-BC3A77483870}"/>
              </a:ext>
            </a:extLst>
          </p:cNvPr>
          <p:cNvPicPr>
            <a:picLocks noChangeAspect="1"/>
          </p:cNvPicPr>
          <p:nvPr/>
        </p:nvPicPr>
        <p:blipFill>
          <a:blip r:embed="rId3"/>
          <a:stretch>
            <a:fillRect/>
          </a:stretch>
        </p:blipFill>
        <p:spPr>
          <a:xfrm>
            <a:off x="5761427" y="5861664"/>
            <a:ext cx="527867" cy="609600"/>
          </a:xfrm>
          <a:prstGeom prst="rect">
            <a:avLst/>
          </a:prstGeom>
        </p:spPr>
      </p:pic>
      <p:sp>
        <p:nvSpPr>
          <p:cNvPr id="17" name="Rezervirano mjesto broja slajda 16">
            <a:extLst>
              <a:ext uri="{FF2B5EF4-FFF2-40B4-BE49-F238E27FC236}">
                <a16:creationId xmlns:a16="http://schemas.microsoft.com/office/drawing/2014/main" id="{BA3F2090-37AD-4544-AC03-FEFAF0AFF874}"/>
              </a:ext>
            </a:extLst>
          </p:cNvPr>
          <p:cNvSpPr>
            <a:spLocks noGrp="1"/>
          </p:cNvSpPr>
          <p:nvPr>
            <p:ph type="sldNum" sz="quarter" idx="7"/>
          </p:nvPr>
        </p:nvSpPr>
        <p:spPr/>
        <p:txBody>
          <a:bodyPr/>
          <a:lstStyle/>
          <a:p>
            <a:fld id="{B6F15528-21DE-4FAA-801E-634DDDAF4B2B}" type="slidenum">
              <a:rPr lang="hr-HR" smtClean="0"/>
              <a:t>17</a:t>
            </a:fld>
            <a:endParaRPr lang="hr-H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13934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45653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 Introduktion av funktionsnivå: Anna, Bengt och Carin
</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2003923" y="3621068"/>
            <a:ext cx="4360108" cy="4452165"/>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solidFill>
                  <a:schemeClr val="bg2">
                    <a:lumMod val="25000"/>
                  </a:schemeClr>
                </a:solidFill>
              </a:rPr>
              <a:t>M</a:t>
            </a:r>
            <a:r>
              <a:rPr lang="sv-SE" sz="1200" b="1" dirty="0" err="1">
                <a:solidFill>
                  <a:schemeClr val="bg2">
                    <a:lumMod val="25000"/>
                  </a:schemeClr>
                </a:solidFill>
              </a:rPr>
              <a:t>öt</a:t>
            </a:r>
            <a:r>
              <a:rPr lang="hr-HR" sz="1200" b="1" dirty="0">
                <a:solidFill>
                  <a:schemeClr val="bg2">
                    <a:lumMod val="25000"/>
                  </a:schemeClr>
                </a:solidFill>
              </a:rPr>
              <a:t> Anna</a:t>
            </a:r>
          </a:p>
          <a:p>
            <a:pPr algn="ctr"/>
            <a:endParaRPr lang="hr-HR" sz="1200" b="1" dirty="0">
              <a:solidFill>
                <a:schemeClr val="bg2">
                  <a:lumMod val="25000"/>
                </a:schemeClr>
              </a:solidFill>
            </a:endParaRPr>
          </a:p>
          <a:p>
            <a:pPr algn="ctr"/>
            <a:endParaRPr lang="hr-HR" sz="1200" b="1" dirty="0">
              <a:solidFill>
                <a:schemeClr val="bg2">
                  <a:lumMod val="25000"/>
                </a:schemeClr>
              </a:solidFill>
            </a:endParaRPr>
          </a:p>
          <a:p>
            <a:pPr algn="ctr"/>
            <a:r>
              <a:rPr lang="en-US" sz="1200" b="1" dirty="0">
                <a:solidFill>
                  <a:schemeClr val="bg2">
                    <a:lumMod val="25000"/>
                  </a:schemeClr>
                </a:solidFill>
              </a:rPr>
              <a:t>Anna - </a:t>
            </a:r>
            <a:r>
              <a:rPr lang="en-US" sz="1200" b="1" dirty="0" err="1">
                <a:solidFill>
                  <a:schemeClr val="bg2">
                    <a:lumMod val="25000"/>
                  </a:schemeClr>
                </a:solidFill>
              </a:rPr>
              <a:t>Funktionsnivå</a:t>
            </a:r>
            <a:r>
              <a:rPr lang="en-US" sz="1200" b="1" dirty="0">
                <a:solidFill>
                  <a:schemeClr val="bg2">
                    <a:lumMod val="25000"/>
                  </a:schemeClr>
                </a:solidFill>
              </a:rPr>
              <a:t> 1 – Den </a:t>
            </a:r>
            <a:r>
              <a:rPr lang="en-US" sz="1200" b="1" dirty="0" err="1">
                <a:solidFill>
                  <a:schemeClr val="bg2">
                    <a:lumMod val="25000"/>
                  </a:schemeClr>
                </a:solidFill>
              </a:rPr>
              <a:t>gående</a:t>
            </a:r>
            <a:r>
              <a:rPr lang="en-US" sz="1200" b="1" dirty="0">
                <a:solidFill>
                  <a:schemeClr val="bg2">
                    <a:lumMod val="25000"/>
                  </a:schemeClr>
                </a:solidFill>
              </a:rPr>
              <a:t> </a:t>
            </a:r>
            <a:r>
              <a:rPr lang="en-US" sz="1200" b="1" dirty="0" err="1">
                <a:solidFill>
                  <a:schemeClr val="bg2">
                    <a:lumMod val="25000"/>
                  </a:schemeClr>
                </a:solidFill>
              </a:rPr>
              <a:t>personen</a:t>
            </a:r>
            <a:endParaRPr lang="en-US" sz="1200" b="1" dirty="0">
              <a:solidFill>
                <a:schemeClr val="bg2">
                  <a:lumMod val="25000"/>
                </a:schemeClr>
              </a:solidFill>
            </a:endParaRPr>
          </a:p>
          <a:p>
            <a:pPr algn="ctr"/>
            <a:endParaRPr lang="en-US" sz="1200" dirty="0">
              <a:solidFill>
                <a:schemeClr val="bg2">
                  <a:lumMod val="25000"/>
                </a:schemeClr>
              </a:solidFill>
            </a:endParaRPr>
          </a:p>
          <a:p>
            <a:pPr algn="ctr"/>
            <a:r>
              <a:rPr lang="sv-SE" sz="1200" dirty="0">
                <a:solidFill>
                  <a:schemeClr val="bg2">
                    <a:lumMod val="25000"/>
                  </a:schemeClr>
                </a:solidFill>
              </a:rPr>
              <a:t>Kan stå och sitta utan stöd
Kan resa sig från stol och vända sig från sida till sida i sängen
Kan gå inomhus, ibland med hjälpmedel
Behöver lite hjälp för att komma i och ur sängen</a:t>
            </a:r>
          </a:p>
          <a:p>
            <a:pPr algn="ctr"/>
            <a:endParaRPr lang="sv-SE" sz="1200" dirty="0">
              <a:solidFill>
                <a:schemeClr val="bg2">
                  <a:lumMod val="25000"/>
                </a:schemeClr>
              </a:solidFill>
            </a:endParaRPr>
          </a:p>
          <a:p>
            <a:pPr algn="ctr"/>
            <a:r>
              <a:rPr lang="sv-SE" sz="1200" dirty="0">
                <a:solidFill>
                  <a:schemeClr val="bg2">
                    <a:lumMod val="25000"/>
                  </a:schemeClr>
                </a:solidFill>
              </a:rPr>
              <a:t>
Hon kan ha vissa kognitiva funktionsnedsättningar, t.ex.
Svårigheter att samarbeta
Inte orienterad till tid och rum
Behöver hjälp att planera vardagen
Svårigheter att anpassa sitt beteende till omgivningen. 
</a:t>
            </a:r>
            <a:endParaRPr lang="hr-HR" sz="1000" dirty="0">
              <a:solidFill>
                <a:schemeClr val="bg2">
                  <a:lumMod val="25000"/>
                </a:schemeClr>
              </a:solidFill>
            </a:endParaRP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517525" y="5794605"/>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46599" y="4079744"/>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1" name="Slika 10">
            <a:extLst>
              <a:ext uri="{FF2B5EF4-FFF2-40B4-BE49-F238E27FC236}">
                <a16:creationId xmlns:a16="http://schemas.microsoft.com/office/drawing/2014/main" id="{C1803BFB-DA31-473A-A082-86AE9E072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454" y="3832134"/>
            <a:ext cx="667513" cy="1773940"/>
          </a:xfrm>
          <a:prstGeom prst="rect">
            <a:avLst/>
          </a:prstGeom>
        </p:spPr>
      </p:pic>
      <p:sp>
        <p:nvSpPr>
          <p:cNvPr id="15" name="TekstniOkvir 14">
            <a:extLst>
              <a:ext uri="{FF2B5EF4-FFF2-40B4-BE49-F238E27FC236}">
                <a16:creationId xmlns:a16="http://schemas.microsoft.com/office/drawing/2014/main" id="{7C109BAF-0D42-4CE3-82EE-DB7D83710DC3}"/>
              </a:ext>
            </a:extLst>
          </p:cNvPr>
          <p:cNvSpPr txBox="1"/>
          <p:nvPr/>
        </p:nvSpPr>
        <p:spPr>
          <a:xfrm>
            <a:off x="682010" y="5791628"/>
            <a:ext cx="914400" cy="307777"/>
          </a:xfrm>
          <a:prstGeom prst="rect">
            <a:avLst/>
          </a:prstGeom>
          <a:noFill/>
        </p:spPr>
        <p:txBody>
          <a:bodyPr wrap="square" rtlCol="0">
            <a:spAutoFit/>
          </a:bodyPr>
          <a:lstStyle/>
          <a:p>
            <a:pPr algn="ctr"/>
            <a:r>
              <a:rPr lang="hr-HR" sz="1400" b="1" dirty="0" err="1">
                <a:solidFill>
                  <a:schemeClr val="bg2">
                    <a:lumMod val="25000"/>
                  </a:schemeClr>
                </a:solidFill>
              </a:rPr>
              <a:t>Anna</a:t>
            </a:r>
            <a:endParaRPr lang="hr-HR" sz="1400" b="1" dirty="0">
              <a:solidFill>
                <a:schemeClr val="bg2">
                  <a:lumMod val="25000"/>
                </a:schemeClr>
              </a:solidFill>
            </a:endParaRPr>
          </a:p>
        </p:txBody>
      </p:sp>
      <p:sp>
        <p:nvSpPr>
          <p:cNvPr id="4" name="Pravokutnik 3">
            <a:extLst>
              <a:ext uri="{FF2B5EF4-FFF2-40B4-BE49-F238E27FC236}">
                <a16:creationId xmlns:a16="http://schemas.microsoft.com/office/drawing/2014/main" id="{FC3C9017-B625-417A-BC98-B1E5982E3B54}"/>
              </a:ext>
            </a:extLst>
          </p:cNvPr>
          <p:cNvSpPr/>
          <p:nvPr/>
        </p:nvSpPr>
        <p:spPr>
          <a:xfrm>
            <a:off x="1253893" y="2686873"/>
            <a:ext cx="6020907" cy="738664"/>
          </a:xfrm>
          <a:prstGeom prst="rect">
            <a:avLst/>
          </a:prstGeom>
        </p:spPr>
        <p:txBody>
          <a:bodyPr wrap="square">
            <a:spAutoFit/>
          </a:bodyPr>
          <a:lstStyle/>
          <a:p>
            <a:r>
              <a:rPr lang="sv-SE" sz="1400" kern="0" spc="100" dirty="0">
                <a:solidFill>
                  <a:srgbClr val="232323"/>
                </a:solidFill>
                <a:latin typeface="Roboto-Medium"/>
                <a:ea typeface="+mj-ea"/>
              </a:rPr>
              <a:t>Du kommer att presenteras för 3 personer: Anna, Bengt och Carin.  Var och en av dem representerar en funktionsnivå.
</a:t>
            </a:r>
            <a:endParaRPr lang="hr-HR" sz="1400" kern="0" spc="100" dirty="0">
              <a:solidFill>
                <a:srgbClr val="232323"/>
              </a:solidFill>
              <a:latin typeface="Roboto-Medium"/>
              <a:ea typeface="+mj-ea"/>
            </a:endParaRPr>
          </a:p>
        </p:txBody>
      </p:sp>
      <p:sp>
        <p:nvSpPr>
          <p:cNvPr id="5" name="Rezervirano mjesto broja slajda 4">
            <a:extLst>
              <a:ext uri="{FF2B5EF4-FFF2-40B4-BE49-F238E27FC236}">
                <a16:creationId xmlns:a16="http://schemas.microsoft.com/office/drawing/2014/main" id="{A237B479-852B-4C77-BF0E-2413CCCD73C5}"/>
              </a:ext>
            </a:extLst>
          </p:cNvPr>
          <p:cNvSpPr>
            <a:spLocks noGrp="1"/>
          </p:cNvSpPr>
          <p:nvPr>
            <p:ph type="sldNum" sz="quarter" idx="7"/>
          </p:nvPr>
        </p:nvSpPr>
        <p:spPr/>
        <p:txBody>
          <a:bodyPr/>
          <a:lstStyle/>
          <a:p>
            <a:fld id="{B6F15528-21DE-4FAA-801E-634DDDAF4B2B}" type="slidenum">
              <a:rPr lang="hr-HR" smtClean="0"/>
              <a:t>18</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82066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684803"/>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 Introduktion av funktionsnivå: Anna, Bengt och Carin
</a:t>
            </a:r>
            <a:endParaRPr lang="en-US" kern="0" spc="105" dirty="0"/>
          </a:p>
          <a:p>
            <a:pPr marL="17145" algn="ctr">
              <a:spcBef>
                <a:spcPts val="100"/>
              </a:spcBef>
            </a:pP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8" name="Pravokutnik 7">
            <a:extLst>
              <a:ext uri="{FF2B5EF4-FFF2-40B4-BE49-F238E27FC236}">
                <a16:creationId xmlns:a16="http://schemas.microsoft.com/office/drawing/2014/main" id="{2D7A15A5-354D-4596-89F0-35B956C142D6}"/>
              </a:ext>
            </a:extLst>
          </p:cNvPr>
          <p:cNvSpPr/>
          <p:nvPr/>
        </p:nvSpPr>
        <p:spPr>
          <a:xfrm>
            <a:off x="2034177" y="3458558"/>
            <a:ext cx="4541964" cy="4618795"/>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00" b="1" dirty="0">
              <a:solidFill>
                <a:schemeClr val="bg2">
                  <a:lumMod val="25000"/>
                </a:schemeClr>
              </a:solidFill>
            </a:endParaRPr>
          </a:p>
          <a:p>
            <a:pPr algn="ctr" fontAlgn="auto"/>
            <a:r>
              <a:rPr lang="hr-HR" sz="1200" b="1" dirty="0">
                <a:solidFill>
                  <a:schemeClr val="bg2">
                    <a:lumMod val="25000"/>
                  </a:schemeClr>
                </a:solidFill>
              </a:rPr>
              <a:t>M</a:t>
            </a:r>
            <a:r>
              <a:rPr lang="sv-SE" sz="1200" b="1" dirty="0">
                <a:solidFill>
                  <a:schemeClr val="bg2">
                    <a:lumMod val="25000"/>
                  </a:schemeClr>
                </a:solidFill>
              </a:rPr>
              <a:t>ö</a:t>
            </a:r>
            <a:r>
              <a:rPr lang="hr-HR" sz="1200" b="1" dirty="0">
                <a:solidFill>
                  <a:schemeClr val="bg2">
                    <a:lumMod val="25000"/>
                  </a:schemeClr>
                </a:solidFill>
              </a:rPr>
              <a:t>t B</a:t>
            </a:r>
            <a:r>
              <a:rPr lang="sv-SE" sz="1200" b="1" dirty="0" err="1">
                <a:solidFill>
                  <a:schemeClr val="bg2">
                    <a:lumMod val="25000"/>
                  </a:schemeClr>
                </a:solidFill>
              </a:rPr>
              <a:t>engt</a:t>
            </a:r>
            <a:endParaRPr lang="hr-HR" sz="1200" b="1" dirty="0">
              <a:solidFill>
                <a:schemeClr val="bg2">
                  <a:lumMod val="25000"/>
                </a:schemeClr>
              </a:solidFill>
            </a:endParaRPr>
          </a:p>
          <a:p>
            <a:pPr algn="ctr" fontAlgn="auto"/>
            <a:endParaRPr lang="hr-HR" sz="1200" b="1" dirty="0">
              <a:solidFill>
                <a:schemeClr val="bg2">
                  <a:lumMod val="25000"/>
                </a:schemeClr>
              </a:solidFill>
            </a:endParaRPr>
          </a:p>
          <a:p>
            <a:pPr algn="ctr" fontAlgn="auto"/>
            <a:r>
              <a:rPr lang="hr-HR" sz="1200" b="1" dirty="0">
                <a:solidFill>
                  <a:schemeClr val="bg2">
                    <a:lumMod val="25000"/>
                  </a:schemeClr>
                </a:solidFill>
              </a:rPr>
              <a:t>B</a:t>
            </a:r>
            <a:r>
              <a:rPr lang="sv-SE" sz="1200" b="1" dirty="0" err="1">
                <a:solidFill>
                  <a:schemeClr val="bg2">
                    <a:lumMod val="25000"/>
                  </a:schemeClr>
                </a:solidFill>
              </a:rPr>
              <a:t>engt</a:t>
            </a:r>
            <a:r>
              <a:rPr lang="hr-HR" sz="1200" b="1" dirty="0">
                <a:solidFill>
                  <a:schemeClr val="bg2">
                    <a:lumMod val="25000"/>
                  </a:schemeClr>
                </a:solidFill>
              </a:rPr>
              <a:t> - </a:t>
            </a:r>
            <a:r>
              <a:rPr lang="sv-SE" sz="1200" b="1" dirty="0">
                <a:solidFill>
                  <a:schemeClr val="bg2">
                    <a:lumMod val="25000"/>
                  </a:schemeClr>
                </a:solidFill>
              </a:rPr>
              <a:t>Funktionsnivå</a:t>
            </a:r>
            <a:r>
              <a:rPr lang="hr-HR" sz="1200" b="1" dirty="0">
                <a:solidFill>
                  <a:schemeClr val="bg2">
                    <a:lumMod val="25000"/>
                  </a:schemeClr>
                </a:solidFill>
              </a:rPr>
              <a:t> 2 – </a:t>
            </a:r>
            <a:r>
              <a:rPr lang="sv-SE" sz="1200" b="1" dirty="0">
                <a:solidFill>
                  <a:schemeClr val="bg2">
                    <a:lumMod val="25000"/>
                  </a:schemeClr>
                </a:solidFill>
              </a:rPr>
              <a:t>den sittande personen</a:t>
            </a:r>
            <a:endParaRPr lang="hr-HR" sz="1200" b="1" dirty="0">
              <a:solidFill>
                <a:schemeClr val="bg2">
                  <a:lumMod val="25000"/>
                </a:schemeClr>
              </a:solidFill>
            </a:endParaRPr>
          </a:p>
          <a:p>
            <a:pPr fontAlgn="auto"/>
            <a:endParaRPr lang="hr-HR" sz="1200" dirty="0">
              <a:solidFill>
                <a:schemeClr val="bg2">
                  <a:lumMod val="25000"/>
                </a:schemeClr>
              </a:solidFill>
            </a:endParaRPr>
          </a:p>
          <a:p>
            <a:pPr algn="ctr" fontAlgn="auto"/>
            <a:r>
              <a:rPr lang="sv-SE" sz="1200" dirty="0">
                <a:solidFill>
                  <a:schemeClr val="bg2">
                    <a:lumMod val="25000"/>
                  </a:schemeClr>
                </a:solidFill>
              </a:rPr>
              <a:t>Kan sitta utan stöd
Kan stå med stöd av ett handtag eller ett hjälpmedel</a:t>
            </a:r>
          </a:p>
          <a:p>
            <a:pPr algn="ctr" fontAlgn="auto"/>
            <a:r>
              <a:rPr lang="sv-SE" sz="1200" dirty="0">
                <a:solidFill>
                  <a:schemeClr val="bg2">
                    <a:lumMod val="25000"/>
                  </a:schemeClr>
                </a:solidFill>
              </a:rPr>
              <a:t>Kan sätta sig upp med hjälp och kan samarbeta för att vända sig i sängen
Kan gå några steg med hjälpmedel, men balansen försämras 
Behöver en rullstol
Behöver hjälpmedel vid förflyttningar t.ex. rollator, vridplattform eller personlyft</a:t>
            </a:r>
          </a:p>
          <a:p>
            <a:pPr algn="ctr" fontAlgn="auto"/>
            <a:endParaRPr lang="sv-SE" sz="1200" dirty="0">
              <a:solidFill>
                <a:schemeClr val="bg2">
                  <a:lumMod val="25000"/>
                </a:schemeClr>
              </a:solidFill>
            </a:endParaRPr>
          </a:p>
          <a:p>
            <a:pPr algn="ctr" fontAlgn="auto"/>
            <a:r>
              <a:rPr lang="sv-SE" sz="1200" dirty="0">
                <a:solidFill>
                  <a:schemeClr val="bg2">
                    <a:lumMod val="25000"/>
                  </a:schemeClr>
                </a:solidFill>
              </a:rPr>
              <a:t>
 Han kan ha några kognitiva funktionsnedsättningar, t.ex.
Svårigheter att samarbeta
Inte orienterad till tid och rum
Behöver hjälp att planera vardagen
Svårigheter att anpassa sitt beteende till omgivningen</a:t>
            </a:r>
            <a:endParaRPr lang="hr-HR" sz="1000" dirty="0">
              <a:solidFill>
                <a:schemeClr val="bg2">
                  <a:lumMod val="25000"/>
                </a:schemeClr>
              </a:solidFill>
            </a:endParaRPr>
          </a:p>
        </p:txBody>
      </p:sp>
      <p:pic>
        <p:nvPicPr>
          <p:cNvPr id="26" name="Slika 25">
            <a:hlinkClick r:id="rId3"/>
            <a:extLst>
              <a:ext uri="{FF2B5EF4-FFF2-40B4-BE49-F238E27FC236}">
                <a16:creationId xmlns:a16="http://schemas.microsoft.com/office/drawing/2014/main" id="{85A80FBF-2F65-49FC-9139-25A6361BD7B0}"/>
              </a:ext>
            </a:extLst>
          </p:cNvPr>
          <p:cNvPicPr>
            <a:picLocks noChangeAspect="1"/>
          </p:cNvPicPr>
          <p:nvPr/>
        </p:nvPicPr>
        <p:blipFill>
          <a:blip r:embed="rId4"/>
          <a:stretch>
            <a:fillRect/>
          </a:stretch>
        </p:blipFill>
        <p:spPr>
          <a:xfrm>
            <a:off x="6745121" y="5685936"/>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17154" y="4015740"/>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14" name="Slika 13">
            <a:extLst>
              <a:ext uri="{FF2B5EF4-FFF2-40B4-BE49-F238E27FC236}">
                <a16:creationId xmlns:a16="http://schemas.microsoft.com/office/drawing/2014/main" id="{82D2F812-9B31-4CC1-A433-68EF7B7E48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891" y="4073265"/>
            <a:ext cx="1289307" cy="1694691"/>
          </a:xfrm>
          <a:prstGeom prst="rect">
            <a:avLst/>
          </a:prstGeom>
        </p:spPr>
      </p:pic>
      <p:sp>
        <p:nvSpPr>
          <p:cNvPr id="4" name="Rezervirano mjesto broja slajda 3">
            <a:extLst>
              <a:ext uri="{FF2B5EF4-FFF2-40B4-BE49-F238E27FC236}">
                <a16:creationId xmlns:a16="http://schemas.microsoft.com/office/drawing/2014/main" id="{66D56A4B-D046-4533-BAD2-8DBCC9DF84D9}"/>
              </a:ext>
            </a:extLst>
          </p:cNvPr>
          <p:cNvSpPr>
            <a:spLocks noGrp="1"/>
          </p:cNvSpPr>
          <p:nvPr>
            <p:ph type="sldNum" sz="quarter" idx="7"/>
          </p:nvPr>
        </p:nvSpPr>
        <p:spPr/>
        <p:txBody>
          <a:bodyPr/>
          <a:lstStyle/>
          <a:p>
            <a:fld id="{B6F15528-21DE-4FAA-801E-634DDDAF4B2B}" type="slidenum">
              <a:rPr lang="hr-HR" smtClean="0"/>
              <a:t>19</a:t>
            </a:fld>
            <a:endParaRPr lang="hr-HR"/>
          </a:p>
        </p:txBody>
      </p:sp>
      <p:sp>
        <p:nvSpPr>
          <p:cNvPr id="12" name="TekstniOkvir 11">
            <a:extLst>
              <a:ext uri="{FF2B5EF4-FFF2-40B4-BE49-F238E27FC236}">
                <a16:creationId xmlns:a16="http://schemas.microsoft.com/office/drawing/2014/main" id="{EA72B2D1-EE31-46DA-BFF6-59782DC39E85}"/>
              </a:ext>
            </a:extLst>
          </p:cNvPr>
          <p:cNvSpPr txBox="1"/>
          <p:nvPr/>
        </p:nvSpPr>
        <p:spPr>
          <a:xfrm>
            <a:off x="871840" y="5862029"/>
            <a:ext cx="914400" cy="307777"/>
          </a:xfrm>
          <a:prstGeom prst="rect">
            <a:avLst/>
          </a:prstGeom>
          <a:noFill/>
        </p:spPr>
        <p:txBody>
          <a:bodyPr wrap="square" rtlCol="0">
            <a:spAutoFit/>
          </a:bodyPr>
          <a:lstStyle/>
          <a:p>
            <a:pPr algn="ctr"/>
            <a:r>
              <a:rPr lang="hr-HR" sz="1400" b="1" dirty="0">
                <a:solidFill>
                  <a:schemeClr val="bg2">
                    <a:lumMod val="25000"/>
                  </a:schemeClr>
                </a:solidFill>
              </a:rPr>
              <a:t>B</a:t>
            </a:r>
            <a:r>
              <a:rPr lang="sv-SE" sz="1400" b="1" dirty="0" err="1">
                <a:solidFill>
                  <a:schemeClr val="bg2">
                    <a:lumMod val="25000"/>
                  </a:schemeClr>
                </a:solidFill>
              </a:rPr>
              <a:t>engt</a:t>
            </a:r>
            <a:endParaRPr lang="hr-HR" sz="1400" b="1" dirty="0">
              <a:solidFill>
                <a:schemeClr val="bg2">
                  <a:lumMod val="25000"/>
                </a:schemeClr>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57080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1</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5877559"/>
            <a:ext cx="7772400" cy="4180840"/>
          </a:xfrm>
          <a:custGeom>
            <a:avLst/>
            <a:gdLst/>
            <a:ahLst/>
            <a:cxnLst/>
            <a:rect l="l" t="t" r="r" b="b"/>
            <a:pathLst>
              <a:path w="7772400" h="4180840">
                <a:moveTo>
                  <a:pt x="0" y="4180840"/>
                </a:moveTo>
                <a:lnTo>
                  <a:pt x="7772400" y="4180840"/>
                </a:lnTo>
                <a:lnTo>
                  <a:pt x="7772400" y="0"/>
                </a:lnTo>
                <a:lnTo>
                  <a:pt x="0" y="0"/>
                </a:lnTo>
                <a:lnTo>
                  <a:pt x="0" y="4180840"/>
                </a:lnTo>
                <a:close/>
              </a:path>
            </a:pathLst>
          </a:custGeom>
          <a:solidFill>
            <a:srgbClr val="4C92AB"/>
          </a:solidFill>
        </p:spPr>
        <p:txBody>
          <a:bodyPr wrap="square" lIns="0" tIns="0" rIns="0" bIns="0" rtlCol="0"/>
          <a:lstStyle/>
          <a:p>
            <a:endParaRPr/>
          </a:p>
        </p:txBody>
      </p:sp>
      <p:sp>
        <p:nvSpPr>
          <p:cNvPr id="6" name="object 6"/>
          <p:cNvSpPr txBox="1">
            <a:spLocks noGrp="1"/>
          </p:cNvSpPr>
          <p:nvPr>
            <p:ph type="title"/>
          </p:nvPr>
        </p:nvSpPr>
        <p:spPr>
          <a:xfrm>
            <a:off x="1232544" y="335513"/>
            <a:ext cx="5307310" cy="689932"/>
          </a:xfrm>
          <a:prstGeom prst="rect">
            <a:avLst/>
          </a:prstGeom>
        </p:spPr>
        <p:txBody>
          <a:bodyPr vert="horz" wrap="square" lIns="0" tIns="12700" rIns="0" bIns="0" rtlCol="0">
            <a:spAutoFit/>
          </a:bodyPr>
          <a:lstStyle/>
          <a:p>
            <a:pPr marL="12700" algn="ctr">
              <a:lnSpc>
                <a:spcPct val="100000"/>
              </a:lnSpc>
              <a:spcBef>
                <a:spcPts val="100"/>
              </a:spcBef>
            </a:pPr>
            <a:r>
              <a:rPr lang="hr-HR" sz="4400" spc="-95" dirty="0">
                <a:solidFill>
                  <a:srgbClr val="1D60B2"/>
                </a:solidFill>
                <a:latin typeface="Open Sans"/>
                <a:cs typeface="Open Sans"/>
              </a:rPr>
              <a:t>Intera</a:t>
            </a:r>
            <a:r>
              <a:rPr lang="sv-SE" sz="4400" spc="-95" dirty="0">
                <a:solidFill>
                  <a:srgbClr val="1D60B2"/>
                </a:solidFill>
                <a:latin typeface="Open Sans"/>
                <a:cs typeface="Open Sans"/>
              </a:rPr>
              <a:t>ktiv</a:t>
            </a:r>
            <a:r>
              <a:rPr lang="hr-HR" sz="4400" spc="-95" dirty="0">
                <a:solidFill>
                  <a:srgbClr val="1D60B2"/>
                </a:solidFill>
                <a:latin typeface="Open Sans"/>
                <a:cs typeface="Open Sans"/>
              </a:rPr>
              <a:t> </a:t>
            </a:r>
            <a:r>
              <a:rPr lang="sv-SE" sz="4400" spc="-95" dirty="0">
                <a:solidFill>
                  <a:srgbClr val="1D60B2"/>
                </a:solidFill>
                <a:latin typeface="Open Sans"/>
                <a:cs typeface="Open Sans"/>
              </a:rPr>
              <a:t>h</a:t>
            </a:r>
            <a:r>
              <a:rPr lang="hr-HR" sz="4400" spc="-95" dirty="0">
                <a:solidFill>
                  <a:srgbClr val="1D60B2"/>
                </a:solidFill>
                <a:latin typeface="Open Sans"/>
                <a:cs typeface="Open Sans"/>
              </a:rPr>
              <a:t>and</a:t>
            </a:r>
            <a:r>
              <a:rPr sz="4400" spc="-5" dirty="0" err="1">
                <a:solidFill>
                  <a:srgbClr val="1D60B2"/>
                </a:solidFill>
                <a:latin typeface="Open Sans"/>
                <a:cs typeface="Open Sans"/>
              </a:rPr>
              <a:t>bok</a:t>
            </a:r>
            <a:endParaRPr sz="4400" dirty="0">
              <a:latin typeface="Open Sans"/>
              <a:cs typeface="Open Sans"/>
            </a:endParaRPr>
          </a:p>
        </p:txBody>
      </p:sp>
      <p:sp>
        <p:nvSpPr>
          <p:cNvPr id="7" name="object 7"/>
          <p:cNvSpPr txBox="1"/>
          <p:nvPr/>
        </p:nvSpPr>
        <p:spPr>
          <a:xfrm>
            <a:off x="1727162" y="1206780"/>
            <a:ext cx="4415155" cy="228268"/>
          </a:xfrm>
          <a:prstGeom prst="rect">
            <a:avLst/>
          </a:prstGeom>
        </p:spPr>
        <p:txBody>
          <a:bodyPr vert="horz" wrap="square" lIns="0" tIns="12700" rIns="0" bIns="0" rtlCol="0">
            <a:spAutoFit/>
          </a:bodyPr>
          <a:lstStyle/>
          <a:p>
            <a:pPr marL="12700" algn="ctr">
              <a:lnSpc>
                <a:spcPct val="100000"/>
              </a:lnSpc>
              <a:spcBef>
                <a:spcPts val="100"/>
              </a:spcBef>
            </a:pPr>
            <a:r>
              <a:rPr lang="hr-HR" sz="1400" spc="114" dirty="0">
                <a:solidFill>
                  <a:srgbClr val="232323"/>
                </a:solidFill>
                <a:latin typeface="Open Sans"/>
                <a:cs typeface="Open Sans"/>
              </a:rPr>
              <a:t>      Safe Transfer Techniques (STTech)</a:t>
            </a:r>
            <a:endParaRPr sz="1400" dirty="0">
              <a:latin typeface="Open Sans"/>
              <a:cs typeface="Open Sans"/>
            </a:endParaRPr>
          </a:p>
        </p:txBody>
      </p:sp>
      <p:pic>
        <p:nvPicPr>
          <p:cNvPr id="10" name="Slika 9">
            <a:extLst>
              <a:ext uri="{FF2B5EF4-FFF2-40B4-BE49-F238E27FC236}">
                <a16:creationId xmlns:a16="http://schemas.microsoft.com/office/drawing/2014/main" id="{31E33CE8-00A8-4EBA-9A65-A9F50BF80B4A}"/>
              </a:ext>
            </a:extLst>
          </p:cNvPr>
          <p:cNvPicPr>
            <a:picLocks noChangeAspect="1"/>
          </p:cNvPicPr>
          <p:nvPr/>
        </p:nvPicPr>
        <p:blipFill>
          <a:blip r:embed="rId4"/>
          <a:stretch>
            <a:fillRect/>
          </a:stretch>
        </p:blipFill>
        <p:spPr>
          <a:xfrm>
            <a:off x="2389008" y="5446330"/>
            <a:ext cx="3456324" cy="4327666"/>
          </a:xfrm>
          <a:prstGeom prst="rect">
            <a:avLst/>
          </a:prstGeom>
        </p:spPr>
      </p:pic>
      <p:sp>
        <p:nvSpPr>
          <p:cNvPr id="5" name="Rezervirano mjesto broja slajda 4">
            <a:extLst>
              <a:ext uri="{FF2B5EF4-FFF2-40B4-BE49-F238E27FC236}">
                <a16:creationId xmlns:a16="http://schemas.microsoft.com/office/drawing/2014/main" id="{3017FF63-330B-48D3-A7FF-0926412EBC83}"/>
              </a:ext>
            </a:extLst>
          </p:cNvPr>
          <p:cNvSpPr>
            <a:spLocks noGrp="1"/>
          </p:cNvSpPr>
          <p:nvPr>
            <p:ph type="sldNum" sz="quarter" idx="7"/>
          </p:nvPr>
        </p:nvSpPr>
        <p:spPr/>
        <p:txBody>
          <a:bodyPr/>
          <a:lstStyle/>
          <a:p>
            <a:fld id="{B6F15528-21DE-4FAA-801E-634DDDAF4B2B}" type="slidenum">
              <a:rPr lang="hr-HR" smtClean="0"/>
              <a:t>2</a:t>
            </a:fld>
            <a:endParaRPr lang="hr-HR"/>
          </a:p>
        </p:txBody>
      </p:sp>
      <p:sp>
        <p:nvSpPr>
          <p:cNvPr id="11" name="TextBox 10"/>
          <p:cNvSpPr txBox="1"/>
          <p:nvPr/>
        </p:nvSpPr>
        <p:spPr>
          <a:xfrm>
            <a:off x="889999" y="3425992"/>
            <a:ext cx="6172200" cy="1985159"/>
          </a:xfrm>
          <a:prstGeom prst="rect">
            <a:avLst/>
          </a:prstGeom>
          <a:noFill/>
        </p:spPr>
        <p:txBody>
          <a:bodyPr wrap="square" rtlCol="0">
            <a:spAutoFit/>
          </a:bodyPr>
          <a:lstStyle/>
          <a:p>
            <a:pPr algn="ctr"/>
            <a:r>
              <a:rPr lang="sv-SE" b="1" dirty="0"/>
              <a:t>Författare</a:t>
            </a:r>
            <a:r>
              <a:rPr lang="hr-HR" b="1" dirty="0"/>
              <a:t>:</a:t>
            </a:r>
          </a:p>
          <a:p>
            <a:pPr algn="ctr">
              <a:lnSpc>
                <a:spcPct val="150000"/>
              </a:lnSpc>
            </a:pPr>
            <a:r>
              <a:rPr lang="hr-HR" sz="1400" dirty="0">
                <a:latin typeface="Open Sans"/>
              </a:rPr>
              <a:t>Asst. Prof. Iva Šklempe Kokić, PhD, PT, Senior Lecturer</a:t>
            </a:r>
          </a:p>
          <a:p>
            <a:pPr algn="ctr">
              <a:lnSpc>
                <a:spcPct val="150000"/>
              </a:lnSpc>
            </a:pPr>
            <a:r>
              <a:rPr lang="hr-HR" sz="1400" dirty="0">
                <a:latin typeface="Open Sans"/>
              </a:rPr>
              <a:t>Stjepan Jelica, MSc, PT, Senior Lecturer</a:t>
            </a:r>
          </a:p>
          <a:p>
            <a:pPr algn="ctr">
              <a:lnSpc>
                <a:spcPct val="150000"/>
              </a:lnSpc>
            </a:pPr>
            <a:r>
              <a:rPr lang="hr-HR" sz="1400" dirty="0">
                <a:latin typeface="Open Sans"/>
              </a:rPr>
              <a:t>Mateja Znika, MSc, PT, Senior Lecturer</a:t>
            </a:r>
          </a:p>
          <a:p>
            <a:pPr algn="ctr">
              <a:lnSpc>
                <a:spcPct val="150000"/>
              </a:lnSpc>
            </a:pPr>
            <a:r>
              <a:rPr lang="hr-HR" sz="1400" dirty="0">
                <a:latin typeface="Open Sans"/>
              </a:rPr>
              <a:t>Vesna Brumnić, MSc, PT, Senior Lecturer</a:t>
            </a:r>
          </a:p>
          <a:p>
            <a:pPr algn="ctr">
              <a:lnSpc>
                <a:spcPct val="150000"/>
              </a:lnSpc>
            </a:pPr>
            <a:r>
              <a:rPr lang="hr-HR" sz="1400" dirty="0">
                <a:latin typeface="Open Sans"/>
              </a:rPr>
              <a:t>Slavica Janković, PhD, PT, Senior Lecturer</a:t>
            </a:r>
            <a:endParaRPr lang="en-GB" sz="1400" dirty="0">
              <a:latin typeface="Open Sans"/>
            </a:endParaRPr>
          </a:p>
        </p:txBody>
      </p:sp>
      <p:pic>
        <p:nvPicPr>
          <p:cNvPr id="14" name="Slika 13">
            <a:extLst>
              <a:ext uri="{FF2B5EF4-FFF2-40B4-BE49-F238E27FC236}">
                <a16:creationId xmlns:a16="http://schemas.microsoft.com/office/drawing/2014/main" id="{BB7D62E1-1A80-426D-B5D1-4771A2784A1A}"/>
              </a:ext>
            </a:extLst>
          </p:cNvPr>
          <p:cNvPicPr>
            <a:picLocks noChangeAspect="1"/>
          </p:cNvPicPr>
          <p:nvPr/>
        </p:nvPicPr>
        <p:blipFill>
          <a:blip r:embed="rId5"/>
          <a:stretch>
            <a:fillRect/>
          </a:stretch>
        </p:blipFill>
        <p:spPr>
          <a:xfrm>
            <a:off x="361362" y="1872239"/>
            <a:ext cx="7229475" cy="1371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BBCEA3A-A262-D54B-A122-1B2BF08716AB}"/>
              </a:ext>
            </a:extLst>
          </p:cNvPr>
          <p:cNvSpPr txBox="1">
            <a:spLocks/>
          </p:cNvSpPr>
          <p:nvPr/>
        </p:nvSpPr>
        <p:spPr>
          <a:xfrm>
            <a:off x="0" y="2300498"/>
            <a:ext cx="7772400" cy="913070"/>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 Introduktion av funktionsnivå: Anna, Bengt och Carin
</a:t>
            </a:r>
            <a:endParaRPr lang="en-US" kern="0" spc="105" dirty="0"/>
          </a:p>
          <a:p>
            <a:pPr marL="17145" algn="ctr">
              <a:spcBef>
                <a:spcPts val="100"/>
              </a:spcBef>
            </a:pPr>
            <a:endParaRPr lang="en-US" kern="0" spc="105" dirty="0"/>
          </a:p>
          <a:p>
            <a:pPr marL="17145" algn="ctr">
              <a:spcBef>
                <a:spcPts val="100"/>
              </a:spcBef>
            </a:pP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25" name="Pravokutnik 24">
            <a:extLst>
              <a:ext uri="{FF2B5EF4-FFF2-40B4-BE49-F238E27FC236}">
                <a16:creationId xmlns:a16="http://schemas.microsoft.com/office/drawing/2014/main" id="{E4956BA9-6B5B-4950-9D15-606A3F1BBCD2}"/>
              </a:ext>
            </a:extLst>
          </p:cNvPr>
          <p:cNvSpPr/>
          <p:nvPr/>
        </p:nvSpPr>
        <p:spPr>
          <a:xfrm>
            <a:off x="2008946" y="3569636"/>
            <a:ext cx="4506747" cy="4516927"/>
          </a:xfrm>
          <a:prstGeom prst="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solidFill>
                  <a:schemeClr val="bg2">
                    <a:lumMod val="25000"/>
                  </a:schemeClr>
                </a:solidFill>
              </a:rPr>
              <a:t>M</a:t>
            </a:r>
            <a:r>
              <a:rPr lang="sv-SE" sz="1200" b="1" dirty="0">
                <a:solidFill>
                  <a:schemeClr val="bg2">
                    <a:lumMod val="25000"/>
                  </a:schemeClr>
                </a:solidFill>
              </a:rPr>
              <a:t>ö</a:t>
            </a:r>
            <a:r>
              <a:rPr lang="hr-HR" sz="1200" b="1" dirty="0">
                <a:solidFill>
                  <a:schemeClr val="bg2">
                    <a:lumMod val="25000"/>
                  </a:schemeClr>
                </a:solidFill>
              </a:rPr>
              <a:t>t Car</a:t>
            </a:r>
            <a:r>
              <a:rPr lang="sv-SE" sz="1200" b="1" dirty="0">
                <a:solidFill>
                  <a:schemeClr val="bg2">
                    <a:lumMod val="25000"/>
                  </a:schemeClr>
                </a:solidFill>
              </a:rPr>
              <a:t>in</a:t>
            </a:r>
            <a:endParaRPr lang="hr-HR" sz="1200" b="1" dirty="0">
              <a:solidFill>
                <a:schemeClr val="bg2">
                  <a:lumMod val="25000"/>
                </a:schemeClr>
              </a:solidFill>
            </a:endParaRPr>
          </a:p>
          <a:p>
            <a:pPr algn="ctr"/>
            <a:endParaRPr lang="hr-HR" sz="1200" b="1" dirty="0">
              <a:solidFill>
                <a:schemeClr val="bg2">
                  <a:lumMod val="25000"/>
                </a:schemeClr>
              </a:solidFill>
            </a:endParaRPr>
          </a:p>
          <a:p>
            <a:pPr algn="ctr"/>
            <a:endParaRPr lang="hr-HR" sz="1200" b="1" dirty="0">
              <a:solidFill>
                <a:schemeClr val="bg2">
                  <a:lumMod val="25000"/>
                </a:schemeClr>
              </a:solidFill>
            </a:endParaRPr>
          </a:p>
          <a:p>
            <a:pPr algn="ctr"/>
            <a:r>
              <a:rPr lang="hr-HR" sz="1200" b="1" dirty="0">
                <a:solidFill>
                  <a:schemeClr val="bg2">
                    <a:lumMod val="25000"/>
                  </a:schemeClr>
                </a:solidFill>
              </a:rPr>
              <a:t>Car</a:t>
            </a:r>
            <a:r>
              <a:rPr lang="sv-SE" sz="1200" b="1" dirty="0">
                <a:solidFill>
                  <a:schemeClr val="bg2">
                    <a:lumMod val="25000"/>
                  </a:schemeClr>
                </a:solidFill>
              </a:rPr>
              <a:t>in</a:t>
            </a:r>
            <a:r>
              <a:rPr lang="hr-HR" sz="1200" b="1" dirty="0">
                <a:solidFill>
                  <a:schemeClr val="bg2">
                    <a:lumMod val="25000"/>
                  </a:schemeClr>
                </a:solidFill>
              </a:rPr>
              <a:t> – </a:t>
            </a:r>
            <a:r>
              <a:rPr lang="sv-SE" sz="1200" b="1" dirty="0">
                <a:solidFill>
                  <a:schemeClr val="bg2">
                    <a:lumMod val="25000"/>
                  </a:schemeClr>
                </a:solidFill>
              </a:rPr>
              <a:t>Funktionsnivå </a:t>
            </a:r>
            <a:r>
              <a:rPr lang="hr-HR" sz="1200" b="1" dirty="0">
                <a:solidFill>
                  <a:schemeClr val="bg2">
                    <a:lumMod val="25000"/>
                  </a:schemeClr>
                </a:solidFill>
              </a:rPr>
              <a:t>3 – </a:t>
            </a:r>
            <a:r>
              <a:rPr lang="sv-SE" sz="1200" b="1" dirty="0">
                <a:solidFill>
                  <a:schemeClr val="bg2">
                    <a:lumMod val="25000"/>
                  </a:schemeClr>
                </a:solidFill>
              </a:rPr>
              <a:t>Den liggande personen</a:t>
            </a:r>
            <a:endParaRPr lang="hr-HR" sz="1200" b="1" dirty="0">
              <a:solidFill>
                <a:schemeClr val="bg2">
                  <a:lumMod val="25000"/>
                </a:schemeClr>
              </a:solidFill>
            </a:endParaRPr>
          </a:p>
          <a:p>
            <a:pPr algn="ctr"/>
            <a:endParaRPr lang="en-US" sz="1200" dirty="0">
              <a:solidFill>
                <a:schemeClr val="bg2">
                  <a:lumMod val="25000"/>
                </a:schemeClr>
              </a:solidFill>
            </a:endParaRPr>
          </a:p>
          <a:p>
            <a:pPr algn="ctr"/>
            <a:r>
              <a:rPr lang="sv-SE" sz="1200" dirty="0">
                <a:solidFill>
                  <a:schemeClr val="bg2">
                    <a:lumMod val="25000"/>
                  </a:schemeClr>
                </a:solidFill>
              </a:rPr>
              <a:t>Behöver stöd för att sitta
Kan inte stå
Behöver hjälp att vända sig i sängen, men kan ligga på sidan
Behöver en komfortrullstol
Behöver hjälp att förflyttas med hjälpmedel, t.ex. personlyft- och draglakan</a:t>
            </a:r>
          </a:p>
          <a:p>
            <a:pPr algn="ctr"/>
            <a:endParaRPr lang="sv-SE" sz="1200" dirty="0">
              <a:solidFill>
                <a:schemeClr val="bg2">
                  <a:lumMod val="25000"/>
                </a:schemeClr>
              </a:solidFill>
            </a:endParaRPr>
          </a:p>
          <a:p>
            <a:pPr algn="ctr"/>
            <a:r>
              <a:rPr lang="sv-SE" sz="1200" dirty="0">
                <a:solidFill>
                  <a:schemeClr val="bg2">
                    <a:lumMod val="25000"/>
                  </a:schemeClr>
                </a:solidFill>
              </a:rPr>
              <a:t>
Hon kan ha vissa kognitiva funktionsnedsättningar t.ex.
 Svårigheter att samarbeta
Inte orienterad till tid och rum
Behöver hjälp för att planera vardagen
Svårigheter att anpassa sitt beteende till omgivningen</a:t>
            </a:r>
            <a:endParaRPr lang="hr-HR" sz="1200" dirty="0">
              <a:solidFill>
                <a:schemeClr val="bg2">
                  <a:lumMod val="25000"/>
                </a:schemeClr>
              </a:solidFill>
            </a:endParaRPr>
          </a:p>
        </p:txBody>
      </p:sp>
      <p:pic>
        <p:nvPicPr>
          <p:cNvPr id="27" name="Slika 26">
            <a:hlinkClick r:id="rId3"/>
            <a:extLst>
              <a:ext uri="{FF2B5EF4-FFF2-40B4-BE49-F238E27FC236}">
                <a16:creationId xmlns:a16="http://schemas.microsoft.com/office/drawing/2014/main" id="{90D57FCA-3EB9-4535-96FA-F8823E3AF263}"/>
              </a:ext>
            </a:extLst>
          </p:cNvPr>
          <p:cNvPicPr>
            <a:picLocks noChangeAspect="1"/>
          </p:cNvPicPr>
          <p:nvPr/>
        </p:nvPicPr>
        <p:blipFill>
          <a:blip r:embed="rId4"/>
          <a:stretch>
            <a:fillRect/>
          </a:stretch>
        </p:blipFill>
        <p:spPr>
          <a:xfrm>
            <a:off x="6583761" y="5914196"/>
            <a:ext cx="527867" cy="609600"/>
          </a:xfrm>
          <a:prstGeom prst="rect">
            <a:avLst/>
          </a:prstGeom>
        </p:spPr>
      </p:pic>
      <p:sp>
        <p:nvSpPr>
          <p:cNvPr id="28" name="object 7">
            <a:extLst>
              <a:ext uri="{FF2B5EF4-FFF2-40B4-BE49-F238E27FC236}">
                <a16:creationId xmlns:a16="http://schemas.microsoft.com/office/drawing/2014/main" id="{4DA79491-04F2-4C46-B0F4-E8C3A0A312EF}"/>
              </a:ext>
            </a:extLst>
          </p:cNvPr>
          <p:cNvSpPr/>
          <p:nvPr/>
        </p:nvSpPr>
        <p:spPr>
          <a:xfrm>
            <a:off x="2341354" y="4002235"/>
            <a:ext cx="3841933" cy="45719"/>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pic>
        <p:nvPicPr>
          <p:cNvPr id="5" name="Slika 4">
            <a:extLst>
              <a:ext uri="{FF2B5EF4-FFF2-40B4-BE49-F238E27FC236}">
                <a16:creationId xmlns:a16="http://schemas.microsoft.com/office/drawing/2014/main" id="{1174B3C4-5FEB-4C93-8D06-B589B95E8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72" y="4002235"/>
            <a:ext cx="1272624" cy="1674864"/>
          </a:xfrm>
          <a:prstGeom prst="rect">
            <a:avLst/>
          </a:prstGeom>
        </p:spPr>
      </p:pic>
      <p:sp>
        <p:nvSpPr>
          <p:cNvPr id="18" name="TekstniOkvir 17">
            <a:extLst>
              <a:ext uri="{FF2B5EF4-FFF2-40B4-BE49-F238E27FC236}">
                <a16:creationId xmlns:a16="http://schemas.microsoft.com/office/drawing/2014/main" id="{41FA138F-6DC7-4F76-B8AE-E1941F198807}"/>
              </a:ext>
            </a:extLst>
          </p:cNvPr>
          <p:cNvSpPr txBox="1"/>
          <p:nvPr/>
        </p:nvSpPr>
        <p:spPr>
          <a:xfrm>
            <a:off x="573934" y="5874492"/>
            <a:ext cx="914400" cy="307777"/>
          </a:xfrm>
          <a:prstGeom prst="rect">
            <a:avLst/>
          </a:prstGeom>
          <a:noFill/>
        </p:spPr>
        <p:txBody>
          <a:bodyPr wrap="square" rtlCol="0">
            <a:spAutoFit/>
          </a:bodyPr>
          <a:lstStyle/>
          <a:p>
            <a:pPr algn="ctr"/>
            <a:r>
              <a:rPr lang="hr-HR" sz="1400" b="1" dirty="0">
                <a:solidFill>
                  <a:schemeClr val="bg2">
                    <a:lumMod val="25000"/>
                  </a:schemeClr>
                </a:solidFill>
              </a:rPr>
              <a:t>Car</a:t>
            </a:r>
            <a:r>
              <a:rPr lang="sv-SE" sz="1400" b="1" dirty="0">
                <a:solidFill>
                  <a:schemeClr val="bg2">
                    <a:lumMod val="25000"/>
                  </a:schemeClr>
                </a:solidFill>
              </a:rPr>
              <a:t>in</a:t>
            </a:r>
            <a:endParaRPr lang="hr-HR" sz="1400" b="1" dirty="0">
              <a:solidFill>
                <a:schemeClr val="bg2">
                  <a:lumMod val="25000"/>
                </a:schemeClr>
              </a:solidFill>
            </a:endParaRPr>
          </a:p>
        </p:txBody>
      </p:sp>
      <p:sp>
        <p:nvSpPr>
          <p:cNvPr id="4" name="Rezervirano mjesto broja slajda 3">
            <a:extLst>
              <a:ext uri="{FF2B5EF4-FFF2-40B4-BE49-F238E27FC236}">
                <a16:creationId xmlns:a16="http://schemas.microsoft.com/office/drawing/2014/main" id="{A8125B22-E023-467D-8D92-F1B4A564E85E}"/>
              </a:ext>
            </a:extLst>
          </p:cNvPr>
          <p:cNvSpPr>
            <a:spLocks noGrp="1"/>
          </p:cNvSpPr>
          <p:nvPr>
            <p:ph type="sldNum" sz="quarter" idx="7"/>
          </p:nvPr>
        </p:nvSpPr>
        <p:spPr/>
        <p:txBody>
          <a:bodyPr/>
          <a:lstStyle/>
          <a:p>
            <a:fld id="{B6F15528-21DE-4FAA-801E-634DDDAF4B2B}" type="slidenum">
              <a:rPr lang="hr-HR" smtClean="0"/>
              <a:t>20</a:t>
            </a:fld>
            <a:endParaRPr lang="hr-H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69745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C2635D1A-3BBE-47A7-A2AB-0EEE4337DFC4}"/>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594"/>
          <a:stretch/>
        </p:blipFill>
        <p:spPr>
          <a:xfrm>
            <a:off x="0" y="-40863"/>
            <a:ext cx="7772400" cy="10140126"/>
          </a:xfrm>
          <a:prstGeom prst="rect">
            <a:avLst/>
          </a:prstGeom>
        </p:spPr>
      </p:pic>
      <p:sp>
        <p:nvSpPr>
          <p:cNvPr id="5" name="object 5"/>
          <p:cNvSpPr/>
          <p:nvPr/>
        </p:nvSpPr>
        <p:spPr>
          <a:xfrm>
            <a:off x="771868" y="5164428"/>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5</a:t>
            </a:r>
            <a:endParaRPr dirty="0"/>
          </a:p>
        </p:txBody>
      </p:sp>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36493" y="596823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25755" y="6102027"/>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sv-SE" sz="2800" i="1" spc="-5" dirty="0">
                <a:solidFill>
                  <a:srgbClr val="1C61B3"/>
                </a:solidFill>
                <a:latin typeface="Open Sans"/>
                <a:cs typeface="Open Sans"/>
              </a:rPr>
              <a:t>Förflyttningstekniker</a:t>
            </a:r>
            <a:endParaRP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FABCBD7-79AB-48CB-8160-FD9E2B972E95}"/>
              </a:ext>
            </a:extLst>
          </p:cNvPr>
          <p:cNvSpPr>
            <a:spLocks noGrp="1"/>
          </p:cNvSpPr>
          <p:nvPr>
            <p:ph type="sldNum" sz="quarter" idx="7"/>
          </p:nvPr>
        </p:nvSpPr>
        <p:spPr/>
        <p:txBody>
          <a:bodyPr/>
          <a:lstStyle/>
          <a:p>
            <a:fld id="{B6F15528-21DE-4FAA-801E-634DDDAF4B2B}" type="slidenum">
              <a:rPr lang="hr-HR" smtClean="0"/>
              <a:t>21</a:t>
            </a:fld>
            <a:endParaRPr lang="hr-HR"/>
          </a:p>
        </p:txBody>
      </p:sp>
    </p:spTree>
    <p:extLst>
      <p:ext uri="{BB962C8B-B14F-4D97-AF65-F5344CB8AC3E}">
        <p14:creationId xmlns:p14="http://schemas.microsoft.com/office/powerpoint/2010/main" val="19463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944174" y="25146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0" y="2145403"/>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 </a:t>
            </a:r>
            <a:r>
              <a:rPr lang="sv-SE" kern="0" spc="100" dirty="0"/>
              <a:t>Förflyttningstekniker</a:t>
            </a:r>
            <a:endParaRPr lang="en-US" kern="0" spc="105" dirty="0"/>
          </a:p>
        </p:txBody>
      </p:sp>
      <p:pic>
        <p:nvPicPr>
          <p:cNvPr id="13" name="Slika 12">
            <a:extLst>
              <a:ext uri="{FF2B5EF4-FFF2-40B4-BE49-F238E27FC236}">
                <a16:creationId xmlns:a16="http://schemas.microsoft.com/office/drawing/2014/main" id="{1DB1EE67-C4F9-4549-94DB-2D777B598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99" y="477881"/>
            <a:ext cx="6777201" cy="1467938"/>
          </a:xfrm>
          <a:prstGeom prst="rect">
            <a:avLst/>
          </a:prstGeom>
        </p:spPr>
      </p:pic>
      <p:sp>
        <p:nvSpPr>
          <p:cNvPr id="17" name="TekstniOkvir 16">
            <a:extLst>
              <a:ext uri="{FF2B5EF4-FFF2-40B4-BE49-F238E27FC236}">
                <a16:creationId xmlns:a16="http://schemas.microsoft.com/office/drawing/2014/main" id="{9E6179EA-89AB-44CB-8326-EBF9E842F104}"/>
              </a:ext>
            </a:extLst>
          </p:cNvPr>
          <p:cNvSpPr txBox="1"/>
          <p:nvPr/>
        </p:nvSpPr>
        <p:spPr>
          <a:xfrm>
            <a:off x="858397" y="3483450"/>
            <a:ext cx="6055601" cy="4860241"/>
          </a:xfrm>
          <a:prstGeom prst="rect">
            <a:avLst/>
          </a:prstGeom>
          <a:noFill/>
        </p:spPr>
        <p:txBody>
          <a:bodyPr wrap="square" rtlCol="0">
            <a:spAutoFit/>
          </a:bodyPr>
          <a:lstStyle/>
          <a:p>
            <a:pPr algn="ctr"/>
            <a:r>
              <a:rPr lang="sv-SE" sz="1600" b="1" dirty="0"/>
              <a:t>De grundläggande principerna som skall tillämpas vid säkra personförflyttningar är grunden i förflyttningskunskapen.</a:t>
            </a:r>
            <a:endParaRPr lang="sv-SE" sz="1400" dirty="0">
              <a:solidFill>
                <a:srgbClr val="FF0000"/>
              </a:solidFill>
            </a:endParaRPr>
          </a:p>
          <a:p>
            <a:pPr algn="ctr"/>
            <a:r>
              <a:rPr lang="en-US" sz="1400" b="1" dirty="0" err="1">
                <a:hlinkClick r:id="rId3">
                  <a:extLst>
                    <a:ext uri="{A12FA001-AC4F-418D-AE19-62706E023703}">
                      <ahyp:hlinkClr xmlns:ahyp="http://schemas.microsoft.com/office/drawing/2018/hyperlinkcolor" val="tx"/>
                    </a:ext>
                  </a:extLst>
                </a:hlinkClick>
              </a:rPr>
              <a:t>Läs</a:t>
            </a:r>
            <a:r>
              <a:rPr lang="en-US" sz="1400" b="1" dirty="0">
                <a:hlinkClick r:id="rId3">
                  <a:extLst>
                    <a:ext uri="{A12FA001-AC4F-418D-AE19-62706E023703}">
                      <ahyp:hlinkClr xmlns:ahyp="http://schemas.microsoft.com/office/drawing/2018/hyperlinkcolor" val="tx"/>
                    </a:ext>
                  </a:extLst>
                </a:hlinkClick>
              </a:rPr>
              <a:t> </a:t>
            </a:r>
            <a:r>
              <a:rPr lang="en-US" sz="1400" b="1" dirty="0" err="1">
                <a:hlinkClick r:id="rId3">
                  <a:extLst>
                    <a:ext uri="{A12FA001-AC4F-418D-AE19-62706E023703}">
                      <ahyp:hlinkClr xmlns:ahyp="http://schemas.microsoft.com/office/drawing/2018/hyperlinkcolor" val="tx"/>
                    </a:ext>
                  </a:extLst>
                </a:hlinkClick>
              </a:rPr>
              <a:t>mer</a:t>
            </a:r>
            <a:r>
              <a:rPr lang="en-US" sz="1400" b="1" dirty="0">
                <a:hlinkClick r:id="rId3">
                  <a:extLst>
                    <a:ext uri="{A12FA001-AC4F-418D-AE19-62706E023703}">
                      <ahyp:hlinkClr xmlns:ahyp="http://schemas.microsoft.com/office/drawing/2018/hyperlinkcolor" val="tx"/>
                    </a:ext>
                  </a:extLst>
                </a:hlinkClick>
              </a:rPr>
              <a:t> </a:t>
            </a:r>
            <a:r>
              <a:rPr lang="en-US" sz="1400" b="1" dirty="0" err="1">
                <a:hlinkClick r:id="rId3">
                  <a:extLst>
                    <a:ext uri="{A12FA001-AC4F-418D-AE19-62706E023703}">
                      <ahyp:hlinkClr xmlns:ahyp="http://schemas.microsoft.com/office/drawing/2018/hyperlinkcolor" val="tx"/>
                    </a:ext>
                  </a:extLst>
                </a:hlinkClick>
              </a:rPr>
              <a:t>här</a:t>
            </a:r>
            <a:r>
              <a:rPr lang="en-US" sz="1400" b="1" dirty="0">
                <a:hlinkClick r:id="rId3">
                  <a:extLst>
                    <a:ext uri="{A12FA001-AC4F-418D-AE19-62706E023703}">
                      <ahyp:hlinkClr xmlns:ahyp="http://schemas.microsoft.com/office/drawing/2018/hyperlinkcolor" val="tx"/>
                    </a:ext>
                  </a:extLst>
                </a:hlinkClick>
              </a:rPr>
              <a:t>!</a:t>
            </a:r>
            <a:r>
              <a:rPr lang="en-US" sz="1400" b="1" dirty="0"/>
              <a:t> </a:t>
            </a:r>
            <a:r>
              <a:rPr lang="en-US" sz="1400" b="1" dirty="0" err="1"/>
              <a:t>Scrolla</a:t>
            </a:r>
            <a:r>
              <a:rPr lang="en-US" sz="1400" b="1" dirty="0"/>
              <a:t> </a:t>
            </a:r>
            <a:r>
              <a:rPr lang="en-US" sz="1400" b="1" dirty="0" err="1"/>
              <a:t>ner</a:t>
            </a:r>
            <a:r>
              <a:rPr lang="en-US" sz="1400" b="1" dirty="0"/>
              <a:t> till </a:t>
            </a:r>
            <a:r>
              <a:rPr lang="en-US" sz="1400" b="1" dirty="0" err="1"/>
              <a:t>kapitel</a:t>
            </a:r>
            <a:r>
              <a:rPr lang="en-US" sz="1400" b="1" dirty="0"/>
              <a:t> 1.0</a:t>
            </a:r>
          </a:p>
          <a:p>
            <a:pPr algn="ctr"/>
            <a:endParaRPr lang="en-US" sz="1400" dirty="0"/>
          </a:p>
          <a:p>
            <a:pPr algn="ctr"/>
            <a:endParaRPr lang="hr-HR" sz="1400" b="1" dirty="0"/>
          </a:p>
          <a:p>
            <a:pPr algn="ctr"/>
            <a:r>
              <a:rPr lang="en-US" sz="1400" b="1" dirty="0" err="1"/>
              <a:t>Här</a:t>
            </a:r>
            <a:r>
              <a:rPr lang="en-US" sz="1400" b="1" dirty="0"/>
              <a:t> </a:t>
            </a:r>
            <a:r>
              <a:rPr lang="en-US" sz="1400" b="1" dirty="0" err="1"/>
              <a:t>är</a:t>
            </a:r>
            <a:r>
              <a:rPr lang="en-US" sz="1400" b="1" dirty="0"/>
              <a:t> </a:t>
            </a:r>
            <a:r>
              <a:rPr lang="en-US" sz="1400" b="1" dirty="0" err="1"/>
              <a:t>några</a:t>
            </a:r>
            <a:r>
              <a:rPr lang="en-US" sz="1400" b="1" dirty="0"/>
              <a:t> tips, </a:t>
            </a:r>
            <a:r>
              <a:rPr lang="en-US" sz="1400" b="1" dirty="0" err="1"/>
              <a:t>utöver</a:t>
            </a:r>
            <a:r>
              <a:rPr lang="en-US" sz="1400" b="1" dirty="0"/>
              <a:t> de </a:t>
            </a:r>
            <a:r>
              <a:rPr lang="en-US" sz="1400" b="1" dirty="0" err="1"/>
              <a:t>grundläggande</a:t>
            </a:r>
            <a:r>
              <a:rPr lang="en-US" sz="1400" b="1" dirty="0"/>
              <a:t> </a:t>
            </a:r>
            <a:r>
              <a:rPr lang="en-US" sz="1400" b="1" dirty="0" err="1"/>
              <a:t>principerna</a:t>
            </a:r>
            <a:r>
              <a:rPr lang="en-US" sz="1400" b="1" dirty="0"/>
              <a:t>,</a:t>
            </a:r>
          </a:p>
          <a:p>
            <a:pPr algn="ctr"/>
            <a:r>
              <a:rPr lang="en-US" sz="1400" b="1" dirty="0" err="1"/>
              <a:t>att</a:t>
            </a:r>
            <a:r>
              <a:rPr lang="en-US" sz="1400" b="1" dirty="0"/>
              <a:t> </a:t>
            </a:r>
            <a:r>
              <a:rPr lang="en-US" sz="1400" b="1" dirty="0" err="1"/>
              <a:t>använda</a:t>
            </a:r>
            <a:r>
              <a:rPr lang="en-US" sz="1400" b="1" dirty="0"/>
              <a:t> </a:t>
            </a:r>
            <a:r>
              <a:rPr lang="en-US" sz="1400" b="1" dirty="0" err="1"/>
              <a:t>när</a:t>
            </a:r>
            <a:r>
              <a:rPr lang="en-US" sz="1400" b="1" dirty="0"/>
              <a:t> du </a:t>
            </a:r>
            <a:r>
              <a:rPr lang="en-US" sz="1400" b="1" dirty="0" err="1"/>
              <a:t>arbetar</a:t>
            </a:r>
            <a:r>
              <a:rPr lang="en-US" sz="1400" b="1" dirty="0"/>
              <a:t>:</a:t>
            </a:r>
            <a:endParaRPr lang="sv-SE" sz="1400" b="1" dirty="0"/>
          </a:p>
          <a:p>
            <a:pPr marL="285750" indent="-285750" algn="just">
              <a:lnSpc>
                <a:spcPct val="150000"/>
              </a:lnSpc>
              <a:buFont typeface="Arial" panose="020B0604020202020204" pitchFamily="34" charset="0"/>
              <a:buChar char="•"/>
            </a:pPr>
            <a:r>
              <a:rPr lang="sv-SE" sz="1400" dirty="0"/>
              <a:t>Var medveten om din arbetsställning (ergonomi)</a:t>
            </a:r>
            <a:endParaRPr lang="hr-HR" sz="1400" dirty="0"/>
          </a:p>
          <a:p>
            <a:pPr marL="285750" indent="-285750" algn="just">
              <a:lnSpc>
                <a:spcPct val="150000"/>
              </a:lnSpc>
              <a:buFont typeface="Arial" panose="020B0604020202020204" pitchFamily="34" charset="0"/>
              <a:buChar char="•"/>
            </a:pPr>
            <a:r>
              <a:rPr lang="en-US" sz="1400" dirty="0" err="1"/>
              <a:t>Använd</a:t>
            </a:r>
            <a:r>
              <a:rPr lang="en-US" sz="1400" dirty="0"/>
              <a:t> </a:t>
            </a:r>
            <a:r>
              <a:rPr lang="en-US" sz="1400" dirty="0" err="1"/>
              <a:t>hjälpmedel</a:t>
            </a:r>
            <a:r>
              <a:rPr lang="en-US" sz="1400" dirty="0"/>
              <a:t> </a:t>
            </a:r>
            <a:r>
              <a:rPr lang="en-US" sz="1400" dirty="0" err="1"/>
              <a:t>för</a:t>
            </a:r>
            <a:r>
              <a:rPr lang="en-US" sz="1400" dirty="0"/>
              <a:t> vertical </a:t>
            </a:r>
            <a:r>
              <a:rPr lang="en-US" sz="1400" dirty="0" err="1"/>
              <a:t>förflyttning</a:t>
            </a:r>
            <a:r>
              <a:rPr lang="en-US" sz="1400" dirty="0"/>
              <a:t>.</a:t>
            </a:r>
            <a:endParaRPr lang="hr-HR" sz="1400" dirty="0"/>
          </a:p>
          <a:p>
            <a:pPr marL="285750" indent="-285750" algn="just">
              <a:lnSpc>
                <a:spcPct val="150000"/>
              </a:lnSpc>
              <a:buFont typeface="Arial" panose="020B0604020202020204" pitchFamily="34" charset="0"/>
              <a:buChar char="•"/>
            </a:pPr>
            <a:r>
              <a:rPr lang="sv-SE" sz="1400" dirty="0"/>
              <a:t>Gå runt sängen – luta dig inte över personen. Detta för att skona din rygg.</a:t>
            </a:r>
            <a:r>
              <a:rPr lang="hr-HR" sz="1400" dirty="0"/>
              <a:t> </a:t>
            </a:r>
          </a:p>
          <a:p>
            <a:pPr marL="285750" indent="-285750" algn="just">
              <a:lnSpc>
                <a:spcPct val="150000"/>
              </a:lnSpc>
              <a:buFont typeface="Arial" panose="020B0604020202020204" pitchFamily="34" charset="0"/>
              <a:buChar char="•"/>
            </a:pPr>
            <a:r>
              <a:rPr lang="sv-SE" sz="1400" dirty="0"/>
              <a:t>När du använder hjälpmedlet </a:t>
            </a:r>
            <a:r>
              <a:rPr lang="sv-SE" sz="1400" dirty="0" err="1"/>
              <a:t>Raizer</a:t>
            </a:r>
            <a:r>
              <a:rPr lang="sv-SE" sz="1400" dirty="0"/>
              <a:t>, var försiktig så att du inte klämmer personens armar eller ben.</a:t>
            </a:r>
            <a:endParaRPr lang="en-US" sz="1400" dirty="0"/>
          </a:p>
          <a:p>
            <a:pPr marL="285750" indent="-285750" algn="just">
              <a:lnSpc>
                <a:spcPct val="150000"/>
              </a:lnSpc>
              <a:buFont typeface="Arial" panose="020B0604020202020204" pitchFamily="34" charset="0"/>
              <a:buChar char="•"/>
            </a:pPr>
            <a:r>
              <a:rPr lang="en-US" sz="1400" dirty="0" err="1"/>
              <a:t>När</a:t>
            </a:r>
            <a:r>
              <a:rPr lang="en-US" sz="1400" dirty="0"/>
              <a:t> du </a:t>
            </a:r>
            <a:r>
              <a:rPr lang="en-US" sz="1400" dirty="0" err="1"/>
              <a:t>placerat</a:t>
            </a:r>
            <a:r>
              <a:rPr lang="en-US" sz="1400" dirty="0"/>
              <a:t> </a:t>
            </a:r>
            <a:r>
              <a:rPr lang="en-US" sz="1400" dirty="0" err="1"/>
              <a:t>segelduk</a:t>
            </a:r>
            <a:r>
              <a:rPr lang="en-US" sz="1400" dirty="0"/>
              <a:t> under </a:t>
            </a:r>
            <a:r>
              <a:rPr lang="en-US" sz="1400" dirty="0" err="1"/>
              <a:t>en</a:t>
            </a:r>
            <a:r>
              <a:rPr lang="en-US" sz="1400" dirty="0"/>
              <a:t> person </a:t>
            </a:r>
            <a:r>
              <a:rPr lang="en-US" sz="1400" dirty="0" err="1"/>
              <a:t>i</a:t>
            </a:r>
            <a:r>
              <a:rPr lang="en-US" sz="1400" dirty="0"/>
              <a:t> </a:t>
            </a:r>
            <a:r>
              <a:rPr lang="en-US" sz="1400" dirty="0" err="1"/>
              <a:t>sittande</a:t>
            </a:r>
            <a:r>
              <a:rPr lang="en-US" sz="1400" dirty="0"/>
              <a:t> position </a:t>
            </a:r>
            <a:r>
              <a:rPr lang="en-US" sz="1400" dirty="0" err="1"/>
              <a:t>på</a:t>
            </a:r>
            <a:r>
              <a:rPr lang="en-US" sz="1400" dirty="0"/>
              <a:t> </a:t>
            </a:r>
            <a:r>
              <a:rPr lang="en-US" sz="1400" dirty="0" err="1"/>
              <a:t>sängkanten</a:t>
            </a:r>
            <a:r>
              <a:rPr lang="en-US" sz="1400" dirty="0"/>
              <a:t>, se till </a:t>
            </a:r>
            <a:r>
              <a:rPr lang="en-US" sz="1400" dirty="0" err="1"/>
              <a:t>att</a:t>
            </a:r>
            <a:r>
              <a:rPr lang="en-US" sz="1400" dirty="0"/>
              <a:t> den </a:t>
            </a:r>
            <a:r>
              <a:rPr lang="en-US" sz="1400" dirty="0" err="1"/>
              <a:t>är</a:t>
            </a:r>
            <a:r>
              <a:rPr lang="en-US" sz="1400" dirty="0"/>
              <a:t> </a:t>
            </a:r>
            <a:r>
              <a:rPr lang="en-US" sz="1400" dirty="0" err="1"/>
              <a:t>placerad</a:t>
            </a:r>
            <a:r>
              <a:rPr lang="en-US" sz="1400" dirty="0"/>
              <a:t> ca 20 cm </a:t>
            </a:r>
            <a:r>
              <a:rPr lang="en-US" sz="1400" dirty="0" err="1"/>
              <a:t>från</a:t>
            </a:r>
            <a:r>
              <a:rPr lang="en-US" sz="1400" dirty="0"/>
              <a:t> </a:t>
            </a:r>
            <a:r>
              <a:rPr lang="en-US" sz="1400" dirty="0" err="1"/>
              <a:t>sängkanten</a:t>
            </a:r>
            <a:r>
              <a:rPr lang="en-US" sz="1400" dirty="0"/>
              <a:t>. Detta </a:t>
            </a:r>
            <a:r>
              <a:rPr lang="en-US" sz="1400" dirty="0" err="1"/>
              <a:t>för</a:t>
            </a:r>
            <a:r>
              <a:rPr lang="en-US" sz="1400" dirty="0"/>
              <a:t> </a:t>
            </a:r>
            <a:r>
              <a:rPr lang="en-US" sz="1400" dirty="0" err="1"/>
              <a:t>att</a:t>
            </a:r>
            <a:r>
              <a:rPr lang="en-US" sz="1400" dirty="0"/>
              <a:t> </a:t>
            </a:r>
            <a:r>
              <a:rPr lang="en-US" sz="1400" dirty="0" err="1"/>
              <a:t>undvika</a:t>
            </a:r>
            <a:r>
              <a:rPr lang="en-US" sz="1400" dirty="0"/>
              <a:t> </a:t>
            </a:r>
            <a:r>
              <a:rPr lang="en-US" sz="1400" dirty="0" err="1"/>
              <a:t>urglidningsrisk</a:t>
            </a:r>
            <a:r>
              <a:rPr lang="en-US" sz="1400" dirty="0"/>
              <a:t>.</a:t>
            </a:r>
          </a:p>
          <a:p>
            <a:pPr marL="285750" indent="-285750" algn="just">
              <a:lnSpc>
                <a:spcPct val="150000"/>
              </a:lnSpc>
              <a:buFont typeface="Arial" panose="020B0604020202020204" pitchFamily="34" charset="0"/>
              <a:buChar char="•"/>
            </a:pPr>
            <a:r>
              <a:rPr lang="sv-SE" sz="1400" dirty="0"/>
              <a:t>Funktionsnivån relaterat till rörligheten kan ändras dagligen för personen. Gör en god bedömning av funktionsnivån innan du förflyttar.</a:t>
            </a:r>
            <a:endParaRPr lang="en-US" sz="1400" dirty="0"/>
          </a:p>
        </p:txBody>
      </p:sp>
      <p:sp>
        <p:nvSpPr>
          <p:cNvPr id="23" name="object 6">
            <a:extLst>
              <a:ext uri="{FF2B5EF4-FFF2-40B4-BE49-F238E27FC236}">
                <a16:creationId xmlns:a16="http://schemas.microsoft.com/office/drawing/2014/main" id="{14B132C9-B387-4F85-BB65-EC336083B1CD}"/>
              </a:ext>
            </a:extLst>
          </p:cNvPr>
          <p:cNvSpPr txBox="1">
            <a:spLocks/>
          </p:cNvSpPr>
          <p:nvPr/>
        </p:nvSpPr>
        <p:spPr>
          <a:xfrm>
            <a:off x="497599" y="2622123"/>
            <a:ext cx="6771442" cy="900246"/>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Använd videorna på kommande sidor för att lära dig de individuella stegen för att utföra och implementera säkra förflyttningar.</a:t>
            </a:r>
            <a:endParaRPr lang="en-US" kern="0" spc="100" dirty="0"/>
          </a:p>
          <a:p>
            <a:pPr marL="17145" algn="ctr">
              <a:spcBef>
                <a:spcPts val="100"/>
              </a:spcBef>
            </a:pPr>
            <a:endParaRPr lang="en-US" kern="0" spc="100" dirty="0"/>
          </a:p>
          <a:p>
            <a:pPr marL="17145" algn="ctr">
              <a:spcBef>
                <a:spcPts val="100"/>
              </a:spcBef>
            </a:pPr>
            <a:endParaRPr lang="en-US" kern="0" spc="105" dirty="0"/>
          </a:p>
        </p:txBody>
      </p:sp>
      <p:pic>
        <p:nvPicPr>
          <p:cNvPr id="24" name="Slika 23">
            <a:hlinkClick r:id="rId4" action="ppaction://hlinksldjump"/>
            <a:extLst>
              <a:ext uri="{FF2B5EF4-FFF2-40B4-BE49-F238E27FC236}">
                <a16:creationId xmlns:a16="http://schemas.microsoft.com/office/drawing/2014/main" id="{277C486B-4FCD-4904-8373-B8883A4EA206}"/>
              </a:ext>
            </a:extLst>
          </p:cNvPr>
          <p:cNvPicPr>
            <a:picLocks noChangeAspect="1"/>
          </p:cNvPicPr>
          <p:nvPr/>
        </p:nvPicPr>
        <p:blipFill>
          <a:blip r:embed="rId5"/>
          <a:stretch>
            <a:fillRect/>
          </a:stretch>
        </p:blipFill>
        <p:spPr>
          <a:xfrm>
            <a:off x="3276600" y="8446740"/>
            <a:ext cx="457200" cy="527991"/>
          </a:xfrm>
          <a:prstGeom prst="rect">
            <a:avLst/>
          </a:prstGeom>
        </p:spPr>
      </p:pic>
      <p:sp>
        <p:nvSpPr>
          <p:cNvPr id="15" name="Rezervirano mjesto broja slajda 14">
            <a:extLst>
              <a:ext uri="{FF2B5EF4-FFF2-40B4-BE49-F238E27FC236}">
                <a16:creationId xmlns:a16="http://schemas.microsoft.com/office/drawing/2014/main" id="{1A2A0E7F-1392-4F5B-8F2B-53F2AC50A218}"/>
              </a:ext>
            </a:extLst>
          </p:cNvPr>
          <p:cNvSpPr>
            <a:spLocks noGrp="1"/>
          </p:cNvSpPr>
          <p:nvPr>
            <p:ph type="sldNum" sz="quarter" idx="7"/>
          </p:nvPr>
        </p:nvSpPr>
        <p:spPr/>
        <p:txBody>
          <a:bodyPr/>
          <a:lstStyle/>
          <a:p>
            <a:fld id="{B6F15528-21DE-4FAA-801E-634DDDAF4B2B}" type="slidenum">
              <a:rPr lang="hr-HR" smtClean="0"/>
              <a:t>22</a:t>
            </a:fld>
            <a:endParaRPr lang="hr-HR"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72699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hlinkClick r:id="rId2"/>
            <a:extLst>
              <a:ext uri="{FF2B5EF4-FFF2-40B4-BE49-F238E27FC236}">
                <a16:creationId xmlns:a16="http://schemas.microsoft.com/office/drawing/2014/main" id="{0794B4C8-2961-49A8-B80E-4F3A4BE2A7A9}"/>
              </a:ext>
            </a:extLst>
          </p:cNvPr>
          <p:cNvPicPr>
            <a:picLocks noChangeAspect="1"/>
          </p:cNvPicPr>
          <p:nvPr/>
        </p:nvPicPr>
        <p:blipFill>
          <a:blip r:embed="rId3"/>
          <a:stretch>
            <a:fillRect/>
          </a:stretch>
        </p:blipFill>
        <p:spPr>
          <a:xfrm>
            <a:off x="809282" y="3338466"/>
            <a:ext cx="1971206" cy="1102755"/>
          </a:xfrm>
          <a:prstGeom prst="rect">
            <a:avLst/>
          </a:prstGeom>
          <a:ln>
            <a:noFill/>
          </a:ln>
          <a:effectLst>
            <a:softEdge rad="112500"/>
          </a:effectLst>
        </p:spPr>
      </p:pic>
      <p:pic>
        <p:nvPicPr>
          <p:cNvPr id="9" name="Slika 8">
            <a:hlinkClick r:id="rId4"/>
            <a:extLst>
              <a:ext uri="{FF2B5EF4-FFF2-40B4-BE49-F238E27FC236}">
                <a16:creationId xmlns:a16="http://schemas.microsoft.com/office/drawing/2014/main" id="{24AD4ACC-27E1-4503-9A4E-CC77F72524B2}"/>
              </a:ext>
            </a:extLst>
          </p:cNvPr>
          <p:cNvPicPr>
            <a:picLocks noChangeAspect="1"/>
          </p:cNvPicPr>
          <p:nvPr/>
        </p:nvPicPr>
        <p:blipFill>
          <a:blip r:embed="rId5"/>
          <a:stretch>
            <a:fillRect/>
          </a:stretch>
        </p:blipFill>
        <p:spPr>
          <a:xfrm>
            <a:off x="6423177" y="3708000"/>
            <a:ext cx="527867" cy="609600"/>
          </a:xfrm>
          <a:prstGeom prst="rect">
            <a:avLst/>
          </a:prstGeom>
        </p:spPr>
      </p:pic>
      <p:pic>
        <p:nvPicPr>
          <p:cNvPr id="11" name="Slika 10">
            <a:extLst>
              <a:ext uri="{FF2B5EF4-FFF2-40B4-BE49-F238E27FC236}">
                <a16:creationId xmlns:a16="http://schemas.microsoft.com/office/drawing/2014/main" id="{8F91EFC6-87C8-4D1E-BEE6-0DB668A1119A}"/>
              </a:ext>
            </a:extLst>
          </p:cNvPr>
          <p:cNvPicPr>
            <a:picLocks noChangeAspect="1"/>
          </p:cNvPicPr>
          <p:nvPr/>
        </p:nvPicPr>
        <p:blipFill>
          <a:blip r:embed="rId6"/>
          <a:stretch>
            <a:fillRect/>
          </a:stretch>
        </p:blipFill>
        <p:spPr>
          <a:xfrm>
            <a:off x="847630" y="5698525"/>
            <a:ext cx="2024184" cy="1178476"/>
          </a:xfrm>
          <a:prstGeom prst="rect">
            <a:avLst/>
          </a:prstGeom>
          <a:ln>
            <a:noFill/>
          </a:ln>
          <a:effectLst>
            <a:softEdge rad="112500"/>
          </a:effectLst>
        </p:spPr>
      </p:pic>
      <p:pic>
        <p:nvPicPr>
          <p:cNvPr id="16" name="Slika 15">
            <a:hlinkClick r:id="rId7"/>
            <a:extLst>
              <a:ext uri="{FF2B5EF4-FFF2-40B4-BE49-F238E27FC236}">
                <a16:creationId xmlns:a16="http://schemas.microsoft.com/office/drawing/2014/main" id="{CC5E30F5-90B3-4F74-886C-2317C9282154}"/>
              </a:ext>
            </a:extLst>
          </p:cNvPr>
          <p:cNvPicPr>
            <a:picLocks noChangeAspect="1"/>
          </p:cNvPicPr>
          <p:nvPr/>
        </p:nvPicPr>
        <p:blipFill>
          <a:blip r:embed="rId5"/>
          <a:stretch>
            <a:fillRect/>
          </a:stretch>
        </p:blipFill>
        <p:spPr>
          <a:xfrm>
            <a:off x="6423177" y="6188515"/>
            <a:ext cx="527867" cy="609600"/>
          </a:xfrm>
          <a:prstGeom prst="rect">
            <a:avLst/>
          </a:prstGeom>
        </p:spPr>
      </p:pic>
      <p:sp>
        <p:nvSpPr>
          <p:cNvPr id="17" name="TekstniOkvir 16">
            <a:extLst>
              <a:ext uri="{FF2B5EF4-FFF2-40B4-BE49-F238E27FC236}">
                <a16:creationId xmlns:a16="http://schemas.microsoft.com/office/drawing/2014/main" id="{9E6179EA-89AB-44CB-8326-EBF9E842F104}"/>
              </a:ext>
            </a:extLst>
          </p:cNvPr>
          <p:cNvSpPr txBox="1"/>
          <p:nvPr/>
        </p:nvSpPr>
        <p:spPr>
          <a:xfrm>
            <a:off x="847630" y="6940576"/>
            <a:ext cx="2748895" cy="338554"/>
          </a:xfrm>
          <a:prstGeom prst="rect">
            <a:avLst/>
          </a:prstGeom>
          <a:noFill/>
        </p:spPr>
        <p:txBody>
          <a:bodyPr wrap="square" rtlCol="0">
            <a:spAutoFit/>
          </a:bodyPr>
          <a:lstStyle/>
          <a:p>
            <a:r>
              <a:rPr lang="sv-SE" sz="1600" b="1" dirty="0">
                <a:solidFill>
                  <a:schemeClr val="tx2">
                    <a:lumMod val="60000"/>
                    <a:lumOff val="40000"/>
                  </a:schemeClr>
                </a:solidFill>
              </a:rPr>
              <a:t>Gång</a:t>
            </a:r>
            <a:endParaRPr lang="hr-HR" sz="1600" b="1" dirty="0">
              <a:solidFill>
                <a:schemeClr val="tx2">
                  <a:lumMod val="60000"/>
                  <a:lumOff val="40000"/>
                </a:schemeClr>
              </a:solidFill>
            </a:endParaRPr>
          </a:p>
        </p:txBody>
      </p:sp>
      <p:sp>
        <p:nvSpPr>
          <p:cNvPr id="19" name="TekstniOkvir 18">
            <a:extLst>
              <a:ext uri="{FF2B5EF4-FFF2-40B4-BE49-F238E27FC236}">
                <a16:creationId xmlns:a16="http://schemas.microsoft.com/office/drawing/2014/main" id="{0E53AE8A-15B6-478D-AB0C-AF1D098FCD8B}"/>
              </a:ext>
            </a:extLst>
          </p:cNvPr>
          <p:cNvSpPr txBox="1"/>
          <p:nvPr/>
        </p:nvSpPr>
        <p:spPr>
          <a:xfrm>
            <a:off x="830458" y="4523202"/>
            <a:ext cx="2748895" cy="338554"/>
          </a:xfrm>
          <a:prstGeom prst="rect">
            <a:avLst/>
          </a:prstGeom>
          <a:noFill/>
        </p:spPr>
        <p:txBody>
          <a:bodyPr wrap="square" rtlCol="0">
            <a:spAutoFit/>
          </a:bodyPr>
          <a:lstStyle/>
          <a:p>
            <a:r>
              <a:rPr lang="sv-SE" sz="1600" b="1" dirty="0">
                <a:solidFill>
                  <a:schemeClr val="tx2">
                    <a:lumMod val="60000"/>
                    <a:lumOff val="40000"/>
                  </a:schemeClr>
                </a:solidFill>
              </a:rPr>
              <a:t>Resa sig upp från stol</a:t>
            </a:r>
            <a:endParaRPr lang="hr-HR" sz="1600" b="1" dirty="0">
              <a:solidFill>
                <a:schemeClr val="tx2">
                  <a:lumMod val="60000"/>
                  <a:lumOff val="40000"/>
                </a:schemeClr>
              </a:solidFill>
            </a:endParaRPr>
          </a:p>
        </p:txBody>
      </p:sp>
      <p:sp>
        <p:nvSpPr>
          <p:cNvPr id="20" name="TekstniOkvir 19">
            <a:extLst>
              <a:ext uri="{FF2B5EF4-FFF2-40B4-BE49-F238E27FC236}">
                <a16:creationId xmlns:a16="http://schemas.microsoft.com/office/drawing/2014/main" id="{7825A97C-90FE-4060-B64C-69D899F05202}"/>
              </a:ext>
            </a:extLst>
          </p:cNvPr>
          <p:cNvSpPr txBox="1"/>
          <p:nvPr/>
        </p:nvSpPr>
        <p:spPr>
          <a:xfrm>
            <a:off x="3107665" y="3589367"/>
            <a:ext cx="2988335" cy="523220"/>
          </a:xfrm>
          <a:prstGeom prst="rect">
            <a:avLst/>
          </a:prstGeom>
          <a:noFill/>
        </p:spPr>
        <p:txBody>
          <a:bodyPr wrap="square" rtlCol="0">
            <a:spAutoFit/>
          </a:bodyPr>
          <a:lstStyle/>
          <a:p>
            <a:pPr algn="just"/>
            <a:r>
              <a:rPr lang="sv-SE" sz="1400" dirty="0"/>
              <a:t>Dra eller tryck inte. Din uppgift är att guida med en hand.</a:t>
            </a:r>
            <a:endParaRPr lang="hr-HR" sz="1400" dirty="0"/>
          </a:p>
        </p:txBody>
      </p:sp>
      <p:sp>
        <p:nvSpPr>
          <p:cNvPr id="22" name="TekstniOkvir 21">
            <a:extLst>
              <a:ext uri="{FF2B5EF4-FFF2-40B4-BE49-F238E27FC236}">
                <a16:creationId xmlns:a16="http://schemas.microsoft.com/office/drawing/2014/main" id="{47A0EBB9-B978-4CF0-B014-3434C4962718}"/>
              </a:ext>
            </a:extLst>
          </p:cNvPr>
          <p:cNvSpPr txBox="1"/>
          <p:nvPr/>
        </p:nvSpPr>
        <p:spPr>
          <a:xfrm>
            <a:off x="3061606" y="5994785"/>
            <a:ext cx="3034394" cy="738664"/>
          </a:xfrm>
          <a:prstGeom prst="rect">
            <a:avLst/>
          </a:prstGeom>
          <a:noFill/>
        </p:spPr>
        <p:txBody>
          <a:bodyPr wrap="square" rtlCol="0">
            <a:spAutoFit/>
          </a:bodyPr>
          <a:lstStyle/>
          <a:p>
            <a:pPr algn="just"/>
            <a:r>
              <a:rPr lang="sv-SE" sz="1400" dirty="0"/>
              <a:t>Dra eller tryck inte. Din uppgift är att guida med lätt stöd under armbågen och axeln</a:t>
            </a:r>
            <a:r>
              <a:rPr lang="hr-HR" sz="1400" dirty="0"/>
              <a:t>.</a:t>
            </a:r>
          </a:p>
        </p:txBody>
      </p:sp>
      <p:sp>
        <p:nvSpPr>
          <p:cNvPr id="23" name="object 6">
            <a:extLst>
              <a:ext uri="{FF2B5EF4-FFF2-40B4-BE49-F238E27FC236}">
                <a16:creationId xmlns:a16="http://schemas.microsoft.com/office/drawing/2014/main" id="{14B132C9-B387-4F85-BB65-EC336083B1CD}"/>
              </a:ext>
            </a:extLst>
          </p:cNvPr>
          <p:cNvSpPr txBox="1">
            <a:spLocks/>
          </p:cNvSpPr>
          <p:nvPr/>
        </p:nvSpPr>
        <p:spPr>
          <a:xfrm>
            <a:off x="405205" y="1391745"/>
            <a:ext cx="6961990" cy="900246"/>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t>Använd videofilmerna för att lära dig de olika teknikerna för att göra säkra förflyttningar. Var uppmärksam på din arbetsställning. Använd ”Web visit spot” för att föra diskussion med andra.
</a:t>
            </a:r>
            <a:endParaRPr lang="en-US" kern="0" spc="105" dirty="0"/>
          </a:p>
        </p:txBody>
      </p:sp>
      <p:sp>
        <p:nvSpPr>
          <p:cNvPr id="5" name="Rezervirano mjesto broja slajda 4">
            <a:extLst>
              <a:ext uri="{FF2B5EF4-FFF2-40B4-BE49-F238E27FC236}">
                <a16:creationId xmlns:a16="http://schemas.microsoft.com/office/drawing/2014/main" id="{06B94CE6-AC78-409C-B3D1-3125D1C4FD07}"/>
              </a:ext>
            </a:extLst>
          </p:cNvPr>
          <p:cNvSpPr>
            <a:spLocks noGrp="1"/>
          </p:cNvSpPr>
          <p:nvPr>
            <p:ph type="sldNum" sz="quarter" idx="7"/>
          </p:nvPr>
        </p:nvSpPr>
        <p:spPr/>
        <p:txBody>
          <a:bodyPr/>
          <a:lstStyle/>
          <a:p>
            <a:fld id="{B6F15528-21DE-4FAA-801E-634DDDAF4B2B}" type="slidenum">
              <a:rPr lang="hr-HR" smtClean="0"/>
              <a:t>23</a:t>
            </a:fld>
            <a:endParaRPr lang="hr-H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36FD4E84-A5D6-48F7-9744-EEA94BFB84BA}"/>
              </a:ext>
            </a:extLst>
          </p:cNvPr>
          <p:cNvSpPr txBox="1">
            <a:spLocks/>
          </p:cNvSpPr>
          <p:nvPr/>
        </p:nvSpPr>
        <p:spPr>
          <a:xfrm>
            <a:off x="-92395" y="341325"/>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r>
              <a:rPr lang="hr-HR" kern="0" spc="100" dirty="0">
                <a:latin typeface="Open Sans"/>
              </a:rPr>
              <a:t>  </a:t>
            </a:r>
          </a:p>
          <a:p>
            <a:pPr marL="17145" algn="ctr">
              <a:spcBef>
                <a:spcPts val="100"/>
              </a:spcBef>
            </a:pPr>
            <a:r>
              <a:rPr lang="sv-SE" sz="1800" kern="0" spc="100" dirty="0">
                <a:latin typeface="Open Sans"/>
              </a:rPr>
              <a:t>Ställa sig upp från stol och gå</a:t>
            </a:r>
            <a:r>
              <a:rPr lang="hr-HR" sz="1800" kern="0" spc="100" dirty="0">
                <a:latin typeface="Open Sans"/>
              </a:rPr>
              <a:t> </a:t>
            </a:r>
            <a:endParaRPr lang="en-US" sz="1800" kern="0" spc="105" dirty="0">
              <a:latin typeface="Open Sans"/>
            </a:endParaRPr>
          </a:p>
        </p:txBody>
      </p:sp>
    </p:spTree>
    <p:extLst>
      <p:ext uri="{BB962C8B-B14F-4D97-AF65-F5344CB8AC3E}">
        <p14:creationId xmlns:p14="http://schemas.microsoft.com/office/powerpoint/2010/main" val="154243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hlinkClick r:id="rId2"/>
            <a:extLst>
              <a:ext uri="{FF2B5EF4-FFF2-40B4-BE49-F238E27FC236}">
                <a16:creationId xmlns:a16="http://schemas.microsoft.com/office/drawing/2014/main" id="{24AD4ACC-27E1-4503-9A4E-CC77F72524B2}"/>
              </a:ext>
            </a:extLst>
          </p:cNvPr>
          <p:cNvPicPr>
            <a:picLocks noChangeAspect="1"/>
          </p:cNvPicPr>
          <p:nvPr/>
        </p:nvPicPr>
        <p:blipFill>
          <a:blip r:embed="rId3"/>
          <a:stretch>
            <a:fillRect/>
          </a:stretch>
        </p:blipFill>
        <p:spPr>
          <a:xfrm>
            <a:off x="6471748" y="2562000"/>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72782" y="3292075"/>
            <a:ext cx="3342018" cy="584775"/>
          </a:xfrm>
          <a:prstGeom prst="rect">
            <a:avLst/>
          </a:prstGeom>
          <a:noFill/>
        </p:spPr>
        <p:txBody>
          <a:bodyPr wrap="square" rtlCol="0">
            <a:spAutoFit/>
          </a:bodyPr>
          <a:lstStyle/>
          <a:p>
            <a:r>
              <a:rPr lang="hr-HR" sz="1600" b="1" dirty="0">
                <a:solidFill>
                  <a:schemeClr val="tx2">
                    <a:lumMod val="60000"/>
                    <a:lumOff val="40000"/>
                  </a:schemeClr>
                </a:solidFill>
              </a:rPr>
              <a:t>Placera </a:t>
            </a:r>
            <a:r>
              <a:rPr lang="sv-SE" sz="1600" b="1" dirty="0">
                <a:solidFill>
                  <a:schemeClr val="tx2">
                    <a:lumMod val="60000"/>
                    <a:lumOff val="40000"/>
                  </a:schemeClr>
                </a:solidFill>
              </a:rPr>
              <a:t>segelduk</a:t>
            </a:r>
            <a:r>
              <a:rPr lang="hr-HR" sz="1600" b="1" dirty="0">
                <a:solidFill>
                  <a:schemeClr val="tx2">
                    <a:lumMod val="60000"/>
                    <a:lumOff val="40000"/>
                  </a:schemeClr>
                </a:solidFill>
              </a:rPr>
              <a:t> under kudden
</a:t>
            </a:r>
          </a:p>
        </p:txBody>
      </p:sp>
      <p:pic>
        <p:nvPicPr>
          <p:cNvPr id="12" name="Slika 11">
            <a:hlinkClick r:id="rId4"/>
            <a:extLst>
              <a:ext uri="{FF2B5EF4-FFF2-40B4-BE49-F238E27FC236}">
                <a16:creationId xmlns:a16="http://schemas.microsoft.com/office/drawing/2014/main" id="{FD95D1F2-7406-4BF1-A939-DC80817B68D7}"/>
              </a:ext>
            </a:extLst>
          </p:cNvPr>
          <p:cNvPicPr>
            <a:picLocks noChangeAspect="1"/>
          </p:cNvPicPr>
          <p:nvPr/>
        </p:nvPicPr>
        <p:blipFill>
          <a:blip r:embed="rId3"/>
          <a:stretch>
            <a:fillRect/>
          </a:stretch>
        </p:blipFill>
        <p:spPr>
          <a:xfrm>
            <a:off x="6524283" y="5086440"/>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33159" y="5598190"/>
            <a:ext cx="3544050" cy="584775"/>
          </a:xfrm>
          <a:prstGeom prst="rect">
            <a:avLst/>
          </a:prstGeom>
          <a:noFill/>
        </p:spPr>
        <p:txBody>
          <a:bodyPr wrap="square" rtlCol="0">
            <a:spAutoFit/>
          </a:bodyPr>
          <a:lstStyle/>
          <a:p>
            <a:r>
              <a:rPr lang="sv-SE" sz="1600" b="1" dirty="0">
                <a:solidFill>
                  <a:schemeClr val="tx2">
                    <a:lumMod val="60000"/>
                    <a:lumOff val="40000"/>
                  </a:schemeClr>
                </a:solidFill>
              </a:rPr>
              <a:t>Högre upp i säng med hjälp av segelduk
</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52390" y="8068981"/>
            <a:ext cx="4048210" cy="584775"/>
          </a:xfrm>
          <a:prstGeom prst="rect">
            <a:avLst/>
          </a:prstGeom>
          <a:noFill/>
        </p:spPr>
        <p:txBody>
          <a:bodyPr wrap="square" rtlCol="0">
            <a:spAutoFit/>
          </a:bodyPr>
          <a:lstStyle/>
          <a:p>
            <a:r>
              <a:rPr lang="sv-SE" sz="1600" b="1" dirty="0">
                <a:solidFill>
                  <a:schemeClr val="tx2">
                    <a:lumMod val="60000"/>
                    <a:lumOff val="40000"/>
                  </a:schemeClr>
                </a:solidFill>
              </a:rPr>
              <a:t>Placera segelduk under personen från sidan
</a:t>
            </a:r>
            <a:endParaRPr lang="hr-HR" sz="1600" b="1" dirty="0">
              <a:solidFill>
                <a:schemeClr val="tx2">
                  <a:lumMod val="60000"/>
                  <a:lumOff val="40000"/>
                </a:schemeClr>
              </a:solidFill>
            </a:endParaRPr>
          </a:p>
        </p:txBody>
      </p:sp>
      <p:pic>
        <p:nvPicPr>
          <p:cNvPr id="16" name="Slika 15">
            <a:hlinkClick r:id="rId5"/>
            <a:extLst>
              <a:ext uri="{FF2B5EF4-FFF2-40B4-BE49-F238E27FC236}">
                <a16:creationId xmlns:a16="http://schemas.microsoft.com/office/drawing/2014/main" id="{CC5E30F5-90B3-4F74-886C-2317C9282154}"/>
              </a:ext>
            </a:extLst>
          </p:cNvPr>
          <p:cNvPicPr>
            <a:picLocks noChangeAspect="1"/>
          </p:cNvPicPr>
          <p:nvPr/>
        </p:nvPicPr>
        <p:blipFill>
          <a:blip r:embed="rId3"/>
          <a:stretch>
            <a:fillRect/>
          </a:stretch>
        </p:blipFill>
        <p:spPr>
          <a:xfrm>
            <a:off x="6471748" y="7324396"/>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2979917" y="2207334"/>
            <a:ext cx="3081024" cy="738664"/>
          </a:xfrm>
          <a:prstGeom prst="rect">
            <a:avLst/>
          </a:prstGeom>
          <a:noFill/>
        </p:spPr>
        <p:txBody>
          <a:bodyPr wrap="square" rtlCol="0">
            <a:spAutoFit/>
          </a:bodyPr>
          <a:lstStyle/>
          <a:p>
            <a:pPr algn="just"/>
            <a:r>
              <a:rPr lang="sv-SE" sz="1400" dirty="0"/>
              <a:t>Vik segelduken. Placera. Gå runt vårdsängen - böj dig inte över personen</a:t>
            </a:r>
            <a:r>
              <a:rPr lang="hr-HR" sz="1400" dirty="0"/>
              <a:t>. </a:t>
            </a: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107682" y="4287835"/>
            <a:ext cx="3081024" cy="1384995"/>
          </a:xfrm>
          <a:prstGeom prst="rect">
            <a:avLst/>
          </a:prstGeom>
          <a:noFill/>
        </p:spPr>
        <p:txBody>
          <a:bodyPr wrap="square" rtlCol="0">
            <a:spAutoFit/>
          </a:bodyPr>
          <a:lstStyle/>
          <a:p>
            <a:pPr algn="just"/>
            <a:r>
              <a:rPr lang="sv-SE" sz="1400" dirty="0"/>
              <a:t>Be personen att rulla över lite på sidan. Placera segelduken. Gå runt vårdsängen - böj dig inte över personen. Höj fotänden innan du ber personen att lyfta bäckenet och skjuta sig uppåt.
</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09800" y="7090538"/>
            <a:ext cx="3349050" cy="738664"/>
          </a:xfrm>
          <a:prstGeom prst="rect">
            <a:avLst/>
          </a:prstGeom>
          <a:noFill/>
        </p:spPr>
        <p:txBody>
          <a:bodyPr wrap="square" rtlCol="0">
            <a:spAutoFit/>
          </a:bodyPr>
          <a:lstStyle/>
          <a:p>
            <a:r>
              <a:rPr lang="sv-SE" sz="1400" dirty="0"/>
              <a:t>Be personen att böja sina armar och ben för att skapa extra utrymme.
</a:t>
            </a:r>
            <a:endParaRPr lang="hr-HR" sz="1400" dirty="0"/>
          </a:p>
        </p:txBody>
      </p:sp>
      <p:pic>
        <p:nvPicPr>
          <p:cNvPr id="20" name="Slika 19">
            <a:extLst>
              <a:ext uri="{FF2B5EF4-FFF2-40B4-BE49-F238E27FC236}">
                <a16:creationId xmlns:a16="http://schemas.microsoft.com/office/drawing/2014/main" id="{42F5C849-7D0C-4A09-9C3A-4063E39D139A}"/>
              </a:ext>
            </a:extLst>
          </p:cNvPr>
          <p:cNvPicPr>
            <a:picLocks noChangeAspect="1"/>
          </p:cNvPicPr>
          <p:nvPr/>
        </p:nvPicPr>
        <p:blipFill>
          <a:blip r:embed="rId6"/>
          <a:stretch>
            <a:fillRect/>
          </a:stretch>
        </p:blipFill>
        <p:spPr>
          <a:xfrm>
            <a:off x="862696" y="2085985"/>
            <a:ext cx="1956247" cy="1089587"/>
          </a:xfrm>
          <a:prstGeom prst="rect">
            <a:avLst/>
          </a:prstGeom>
          <a:ln>
            <a:noFill/>
          </a:ln>
          <a:effectLst>
            <a:softEdge rad="112500"/>
          </a:effectLst>
        </p:spPr>
      </p:pic>
      <p:pic>
        <p:nvPicPr>
          <p:cNvPr id="21" name="Slika 20">
            <a:extLst>
              <a:ext uri="{FF2B5EF4-FFF2-40B4-BE49-F238E27FC236}">
                <a16:creationId xmlns:a16="http://schemas.microsoft.com/office/drawing/2014/main" id="{098CD555-6F37-40A1-98F0-4964F1EB4343}"/>
              </a:ext>
            </a:extLst>
          </p:cNvPr>
          <p:cNvPicPr>
            <a:picLocks noChangeAspect="1"/>
          </p:cNvPicPr>
          <p:nvPr/>
        </p:nvPicPr>
        <p:blipFill>
          <a:blip r:embed="rId7"/>
          <a:stretch>
            <a:fillRect/>
          </a:stretch>
        </p:blipFill>
        <p:spPr>
          <a:xfrm>
            <a:off x="772782" y="4321758"/>
            <a:ext cx="2055244" cy="1140345"/>
          </a:xfrm>
          <a:prstGeom prst="rect">
            <a:avLst/>
          </a:prstGeom>
          <a:ln>
            <a:noFill/>
          </a:ln>
          <a:effectLst>
            <a:softEdge rad="112500"/>
          </a:effectLst>
        </p:spPr>
      </p:pic>
      <p:pic>
        <p:nvPicPr>
          <p:cNvPr id="22" name="Slika 21">
            <a:extLst>
              <a:ext uri="{FF2B5EF4-FFF2-40B4-BE49-F238E27FC236}">
                <a16:creationId xmlns:a16="http://schemas.microsoft.com/office/drawing/2014/main" id="{4E1C205D-B557-4F81-9CBC-EF49D378D2C9}"/>
              </a:ext>
            </a:extLst>
          </p:cNvPr>
          <p:cNvPicPr>
            <a:picLocks noChangeAspect="1"/>
          </p:cNvPicPr>
          <p:nvPr/>
        </p:nvPicPr>
        <p:blipFill>
          <a:blip r:embed="rId8"/>
          <a:stretch>
            <a:fillRect/>
          </a:stretch>
        </p:blipFill>
        <p:spPr>
          <a:xfrm>
            <a:off x="733159" y="6788684"/>
            <a:ext cx="1995901" cy="1103736"/>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A90CBF00-C9DB-407D-8479-4FDE7A455DAE}"/>
              </a:ext>
            </a:extLst>
          </p:cNvPr>
          <p:cNvSpPr>
            <a:spLocks noGrp="1"/>
          </p:cNvSpPr>
          <p:nvPr>
            <p:ph type="sldNum" sz="quarter" idx="7"/>
          </p:nvPr>
        </p:nvSpPr>
        <p:spPr/>
        <p:txBody>
          <a:bodyPr/>
          <a:lstStyle/>
          <a:p>
            <a:fld id="{B6F15528-21DE-4FAA-801E-634DDDAF4B2B}" type="slidenum">
              <a:rPr lang="hr-HR" smtClean="0"/>
              <a:t>24</a:t>
            </a:fld>
            <a:endParaRPr lang="hr-H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5" name="object 6">
            <a:extLst>
              <a:ext uri="{FF2B5EF4-FFF2-40B4-BE49-F238E27FC236}">
                <a16:creationId xmlns:a16="http://schemas.microsoft.com/office/drawing/2014/main" id="{55DF6C2B-2B1C-4DDD-B275-996D730126B7}"/>
              </a:ext>
            </a:extLst>
          </p:cNvPr>
          <p:cNvSpPr txBox="1">
            <a:spLocks/>
          </p:cNvSpPr>
          <p:nvPr/>
        </p:nvSpPr>
        <p:spPr>
          <a:xfrm>
            <a:off x="-25758" y="457629"/>
            <a:ext cx="7772400" cy="11003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r>
              <a:rPr lang="hr-HR" kern="0" spc="100" dirty="0">
                <a:latin typeface="Open Sans"/>
              </a:rPr>
              <a:t>  </a:t>
            </a:r>
          </a:p>
          <a:p>
            <a:pPr marL="17145" algn="ctr">
              <a:spcBef>
                <a:spcPts val="100"/>
              </a:spcBef>
            </a:pPr>
            <a:r>
              <a:rPr lang="hr-HR" sz="1800" kern="0" spc="100" dirty="0">
                <a:latin typeface="Open Sans"/>
              </a:rPr>
              <a:t>Använda </a:t>
            </a:r>
            <a:r>
              <a:rPr lang="sv-SE" sz="1800" kern="0" spc="100" dirty="0">
                <a:latin typeface="Open Sans"/>
              </a:rPr>
              <a:t>segelduk</a:t>
            </a:r>
            <a:r>
              <a:rPr lang="hr-HR" sz="1800" kern="0" spc="100" dirty="0">
                <a:latin typeface="Open Sans"/>
              </a:rPr>
              <a:t> i sängen
</a:t>
            </a:r>
            <a:endParaRPr lang="en-US" sz="1800" kern="0" spc="105" dirty="0">
              <a:latin typeface="Open Sans"/>
            </a:endParaRPr>
          </a:p>
        </p:txBody>
      </p:sp>
    </p:spTree>
    <p:extLst>
      <p:ext uri="{BB962C8B-B14F-4D97-AF65-F5344CB8AC3E}">
        <p14:creationId xmlns:p14="http://schemas.microsoft.com/office/powerpoint/2010/main" val="168673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hlinkClick r:id="rId2"/>
            <a:extLst>
              <a:ext uri="{FF2B5EF4-FFF2-40B4-BE49-F238E27FC236}">
                <a16:creationId xmlns:a16="http://schemas.microsoft.com/office/drawing/2014/main" id="{24AD4ACC-27E1-4503-9A4E-CC77F72524B2}"/>
              </a:ext>
            </a:extLst>
          </p:cNvPr>
          <p:cNvPicPr>
            <a:picLocks noChangeAspect="1"/>
          </p:cNvPicPr>
          <p:nvPr/>
        </p:nvPicPr>
        <p:blipFill>
          <a:blip r:embed="rId3"/>
          <a:stretch>
            <a:fillRect/>
          </a:stretch>
        </p:blipFill>
        <p:spPr>
          <a:xfrm>
            <a:off x="6399616" y="2344153"/>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844917" y="3087598"/>
            <a:ext cx="3358495" cy="584775"/>
          </a:xfrm>
          <a:prstGeom prst="rect">
            <a:avLst/>
          </a:prstGeom>
          <a:noFill/>
        </p:spPr>
        <p:txBody>
          <a:bodyPr wrap="square" rtlCol="0">
            <a:spAutoFit/>
          </a:bodyPr>
          <a:lstStyle/>
          <a:p>
            <a:r>
              <a:rPr lang="sv-SE" sz="1600" b="1" dirty="0">
                <a:solidFill>
                  <a:schemeClr val="tx2">
                    <a:lumMod val="60000"/>
                    <a:lumOff val="40000"/>
                  </a:schemeClr>
                </a:solidFill>
              </a:rPr>
              <a:t>Vända person på sidan med segelduk
</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98621" y="5744299"/>
            <a:ext cx="4240238" cy="584775"/>
          </a:xfrm>
          <a:prstGeom prst="rect">
            <a:avLst/>
          </a:prstGeom>
          <a:noFill/>
        </p:spPr>
        <p:txBody>
          <a:bodyPr wrap="square" rtlCol="0">
            <a:spAutoFit/>
          </a:bodyPr>
          <a:lstStyle/>
          <a:p>
            <a:r>
              <a:rPr lang="sv-SE" sz="1600" b="1" dirty="0">
                <a:solidFill>
                  <a:schemeClr val="tx2">
                    <a:lumMod val="60000"/>
                    <a:lumOff val="40000"/>
                  </a:schemeClr>
                </a:solidFill>
              </a:rPr>
              <a:t>Placera segelduk under personen i sittande
</a:t>
            </a:r>
            <a:endParaRPr lang="hr-HR" sz="1600" b="1" dirty="0">
              <a:solidFill>
                <a:schemeClr val="tx2">
                  <a:lumMod val="60000"/>
                  <a:lumOff val="40000"/>
                </a:schemeClr>
              </a:solidFill>
            </a:endParaRPr>
          </a:p>
        </p:txBody>
      </p:sp>
      <p:pic>
        <p:nvPicPr>
          <p:cNvPr id="16" name="Slika 15">
            <a:hlinkClick r:id="rId4"/>
            <a:extLst>
              <a:ext uri="{FF2B5EF4-FFF2-40B4-BE49-F238E27FC236}">
                <a16:creationId xmlns:a16="http://schemas.microsoft.com/office/drawing/2014/main" id="{CC5E30F5-90B3-4F74-886C-2317C9282154}"/>
              </a:ext>
            </a:extLst>
          </p:cNvPr>
          <p:cNvPicPr>
            <a:picLocks noChangeAspect="1"/>
          </p:cNvPicPr>
          <p:nvPr/>
        </p:nvPicPr>
        <p:blipFill>
          <a:blip r:embed="rId3"/>
          <a:stretch>
            <a:fillRect/>
          </a:stretch>
        </p:blipFill>
        <p:spPr>
          <a:xfrm>
            <a:off x="6433605" y="5049522"/>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4976" y="1956456"/>
            <a:ext cx="3081024" cy="954107"/>
          </a:xfrm>
          <a:prstGeom prst="rect">
            <a:avLst/>
          </a:prstGeom>
          <a:noFill/>
        </p:spPr>
        <p:txBody>
          <a:bodyPr wrap="square" rtlCol="0">
            <a:spAutoFit/>
          </a:bodyPr>
          <a:lstStyle/>
          <a:p>
            <a:pPr algn="just"/>
            <a:r>
              <a:rPr lang="sv-SE" sz="1400" dirty="0"/>
              <a:t>Personen ligger på segelduken. Placera ett extra lakan ovanpå segelduken. Be personen att vända sig medan du utför en tyngdöverföring hållandes i lakanet</a:t>
            </a:r>
            <a:r>
              <a:rPr lang="hr-HR" sz="1400" dirty="0"/>
              <a:t>.</a:t>
            </a:r>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14976" y="4151785"/>
            <a:ext cx="3004824" cy="1600438"/>
          </a:xfrm>
          <a:prstGeom prst="rect">
            <a:avLst/>
          </a:prstGeom>
          <a:noFill/>
        </p:spPr>
        <p:txBody>
          <a:bodyPr wrap="square" rtlCol="0">
            <a:spAutoFit/>
          </a:bodyPr>
          <a:lstStyle/>
          <a:p>
            <a:pPr algn="just"/>
            <a:r>
              <a:rPr lang="sv-SE" sz="1400" dirty="0"/>
              <a:t>Höj vårdsängen till lämplig position. Om detta är osäkert för personen, arbetar du istället med böjda knän. Be personen att luta sig åt sidan. Se till att segelduken är placerad 20 cm från sängkanten för att undvika risk för fall.
</a:t>
            </a:r>
            <a:endParaRPr lang="hr-HR" sz="1400" dirty="0"/>
          </a:p>
        </p:txBody>
      </p:sp>
      <p:pic>
        <p:nvPicPr>
          <p:cNvPr id="4" name="Slika 3">
            <a:extLst>
              <a:ext uri="{FF2B5EF4-FFF2-40B4-BE49-F238E27FC236}">
                <a16:creationId xmlns:a16="http://schemas.microsoft.com/office/drawing/2014/main" id="{1CAE854C-F496-4296-9A3C-A67F0749BFF0}"/>
              </a:ext>
            </a:extLst>
          </p:cNvPr>
          <p:cNvPicPr>
            <a:picLocks noChangeAspect="1"/>
          </p:cNvPicPr>
          <p:nvPr/>
        </p:nvPicPr>
        <p:blipFill>
          <a:blip r:embed="rId5"/>
          <a:stretch>
            <a:fillRect/>
          </a:stretch>
        </p:blipFill>
        <p:spPr>
          <a:xfrm>
            <a:off x="844917" y="1801298"/>
            <a:ext cx="1988187" cy="1095274"/>
          </a:xfrm>
          <a:prstGeom prst="rect">
            <a:avLst/>
          </a:prstGeom>
          <a:ln>
            <a:noFill/>
          </a:ln>
          <a:effectLst>
            <a:softEdge rad="112500"/>
          </a:effectLst>
        </p:spPr>
      </p:pic>
      <p:pic>
        <p:nvPicPr>
          <p:cNvPr id="11" name="Slika 10">
            <a:extLst>
              <a:ext uri="{FF2B5EF4-FFF2-40B4-BE49-F238E27FC236}">
                <a16:creationId xmlns:a16="http://schemas.microsoft.com/office/drawing/2014/main" id="{61825F47-76A9-4048-835B-D53CEE99F155}"/>
              </a:ext>
            </a:extLst>
          </p:cNvPr>
          <p:cNvPicPr>
            <a:picLocks noChangeAspect="1"/>
          </p:cNvPicPr>
          <p:nvPr/>
        </p:nvPicPr>
        <p:blipFill>
          <a:blip r:embed="rId6"/>
          <a:stretch>
            <a:fillRect/>
          </a:stretch>
        </p:blipFill>
        <p:spPr>
          <a:xfrm flipH="1">
            <a:off x="810928" y="4259048"/>
            <a:ext cx="1967992" cy="1095274"/>
          </a:xfrm>
          <a:prstGeom prst="rect">
            <a:avLst/>
          </a:prstGeom>
          <a:ln>
            <a:noFill/>
          </a:ln>
          <a:effectLst>
            <a:softEdge rad="112500"/>
          </a:effectLst>
        </p:spPr>
      </p:pic>
      <p:pic>
        <p:nvPicPr>
          <p:cNvPr id="21" name="Slika 20">
            <a:extLst>
              <a:ext uri="{FF2B5EF4-FFF2-40B4-BE49-F238E27FC236}">
                <a16:creationId xmlns:a16="http://schemas.microsoft.com/office/drawing/2014/main" id="{0A86765C-3934-42A8-BD9A-003F024B1C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85" y="6946837"/>
            <a:ext cx="1972655" cy="1048640"/>
          </a:xfrm>
          <a:prstGeom prst="rect">
            <a:avLst/>
          </a:prstGeom>
          <a:effectLst>
            <a:softEdge rad="112522"/>
          </a:effectLst>
        </p:spPr>
      </p:pic>
      <p:sp>
        <p:nvSpPr>
          <p:cNvPr id="22" name="TekstniOkvir 21">
            <a:extLst>
              <a:ext uri="{FF2B5EF4-FFF2-40B4-BE49-F238E27FC236}">
                <a16:creationId xmlns:a16="http://schemas.microsoft.com/office/drawing/2014/main" id="{138398FC-1164-4F02-B3CA-FBCF765D03D5}"/>
              </a:ext>
            </a:extLst>
          </p:cNvPr>
          <p:cNvSpPr txBox="1"/>
          <p:nvPr/>
        </p:nvSpPr>
        <p:spPr>
          <a:xfrm>
            <a:off x="752139" y="8219177"/>
            <a:ext cx="3544050" cy="584775"/>
          </a:xfrm>
          <a:prstGeom prst="rect">
            <a:avLst/>
          </a:prstGeom>
          <a:noFill/>
        </p:spPr>
        <p:txBody>
          <a:bodyPr wrap="square" rtlCol="0">
            <a:spAutoFit/>
          </a:bodyPr>
          <a:lstStyle/>
          <a:p>
            <a:r>
              <a:rPr lang="sv-SE" sz="1600" b="1" dirty="0">
                <a:solidFill>
                  <a:schemeClr val="tx2">
                    <a:lumMod val="60000"/>
                    <a:lumOff val="40000"/>
                  </a:schemeClr>
                </a:solidFill>
              </a:rPr>
              <a:t>Hjälpa person att få upp benen i sängen
</a:t>
            </a:r>
            <a:endParaRPr lang="hr-HR" sz="1600" b="1" dirty="0">
              <a:solidFill>
                <a:schemeClr val="tx2">
                  <a:lumMod val="60000"/>
                  <a:lumOff val="40000"/>
                </a:schemeClr>
              </a:solidFill>
            </a:endParaRPr>
          </a:p>
        </p:txBody>
      </p:sp>
      <p:sp>
        <p:nvSpPr>
          <p:cNvPr id="23" name="TekstniOkvir 22">
            <a:extLst>
              <a:ext uri="{FF2B5EF4-FFF2-40B4-BE49-F238E27FC236}">
                <a16:creationId xmlns:a16="http://schemas.microsoft.com/office/drawing/2014/main" id="{F95F1279-CE19-44D4-A78C-07606299FD62}"/>
              </a:ext>
            </a:extLst>
          </p:cNvPr>
          <p:cNvSpPr txBox="1"/>
          <p:nvPr/>
        </p:nvSpPr>
        <p:spPr>
          <a:xfrm>
            <a:off x="3013077" y="7045254"/>
            <a:ext cx="3004824" cy="954107"/>
          </a:xfrm>
          <a:prstGeom prst="rect">
            <a:avLst/>
          </a:prstGeom>
          <a:noFill/>
        </p:spPr>
        <p:txBody>
          <a:bodyPr wrap="square" rtlCol="0">
            <a:spAutoFit/>
          </a:bodyPr>
          <a:lstStyle/>
          <a:p>
            <a:pPr algn="just"/>
            <a:r>
              <a:rPr lang="sv-SE" sz="1400" dirty="0"/>
              <a:t>Arbeta med sträckta armbågar. Var medveten om att inte lyfta upp benen, utan istället föra benen till sidan genom att gå.</a:t>
            </a:r>
            <a:r>
              <a:rPr lang="hr-HR" sz="1400" dirty="0"/>
              <a:t> </a:t>
            </a:r>
          </a:p>
        </p:txBody>
      </p:sp>
      <p:pic>
        <p:nvPicPr>
          <p:cNvPr id="24" name="Slika 23">
            <a:hlinkClick r:id="rId8"/>
            <a:extLst>
              <a:ext uri="{FF2B5EF4-FFF2-40B4-BE49-F238E27FC236}">
                <a16:creationId xmlns:a16="http://schemas.microsoft.com/office/drawing/2014/main" id="{51CEC5BE-F5E7-4A7D-932E-E752C518AB5E}"/>
              </a:ext>
            </a:extLst>
          </p:cNvPr>
          <p:cNvPicPr>
            <a:picLocks noChangeAspect="1"/>
          </p:cNvPicPr>
          <p:nvPr/>
        </p:nvPicPr>
        <p:blipFill>
          <a:blip r:embed="rId3"/>
          <a:stretch>
            <a:fillRect/>
          </a:stretch>
        </p:blipFill>
        <p:spPr>
          <a:xfrm>
            <a:off x="6433605" y="7522307"/>
            <a:ext cx="527867" cy="609600"/>
          </a:xfrm>
          <a:prstGeom prst="rect">
            <a:avLst/>
          </a:prstGeom>
        </p:spPr>
      </p:pic>
      <p:sp>
        <p:nvSpPr>
          <p:cNvPr id="25" name="Rezervirano mjesto broja slajda 24">
            <a:extLst>
              <a:ext uri="{FF2B5EF4-FFF2-40B4-BE49-F238E27FC236}">
                <a16:creationId xmlns:a16="http://schemas.microsoft.com/office/drawing/2014/main" id="{1D5945AF-B383-47A6-8938-0314632ACB17}"/>
              </a:ext>
            </a:extLst>
          </p:cNvPr>
          <p:cNvSpPr>
            <a:spLocks noGrp="1"/>
          </p:cNvSpPr>
          <p:nvPr>
            <p:ph type="sldNum" sz="quarter" idx="7"/>
          </p:nvPr>
        </p:nvSpPr>
        <p:spPr/>
        <p:txBody>
          <a:bodyPr/>
          <a:lstStyle/>
          <a:p>
            <a:fld id="{B6F15528-21DE-4FAA-801E-634DDDAF4B2B}" type="slidenum">
              <a:rPr lang="hr-HR" smtClean="0"/>
              <a:t>25</a:t>
            </a:fld>
            <a:endParaRPr lang="hr-H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7" name="object 6">
            <a:extLst>
              <a:ext uri="{FF2B5EF4-FFF2-40B4-BE49-F238E27FC236}">
                <a16:creationId xmlns:a16="http://schemas.microsoft.com/office/drawing/2014/main" id="{EBD345DA-F19E-4B82-93DA-E15330EE40AF}"/>
              </a:ext>
            </a:extLst>
          </p:cNvPr>
          <p:cNvSpPr txBox="1">
            <a:spLocks/>
          </p:cNvSpPr>
          <p:nvPr/>
        </p:nvSpPr>
        <p:spPr>
          <a:xfrm>
            <a:off x="-15025" y="437739"/>
            <a:ext cx="7772400" cy="11003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endParaRPr lang="hr-HR" kern="0" spc="100" dirty="0">
              <a:latin typeface="Open Sans"/>
            </a:endParaRPr>
          </a:p>
          <a:p>
            <a:pPr marL="17145" algn="ctr">
              <a:spcBef>
                <a:spcPts val="100"/>
              </a:spcBef>
            </a:pPr>
            <a:r>
              <a:rPr lang="hr-HR" sz="1800" kern="0" spc="100" dirty="0">
                <a:latin typeface="Open Sans"/>
              </a:rPr>
              <a:t>Använda </a:t>
            </a:r>
            <a:r>
              <a:rPr lang="sv-SE" sz="1800" kern="0" spc="100" dirty="0">
                <a:latin typeface="Open Sans"/>
              </a:rPr>
              <a:t>segelduk</a:t>
            </a:r>
            <a:r>
              <a:rPr lang="hr-HR" sz="1800" kern="0" spc="100" dirty="0">
                <a:latin typeface="Open Sans"/>
              </a:rPr>
              <a:t> i säng
</a:t>
            </a:r>
            <a:endParaRPr lang="en-US" sz="1800" kern="0" spc="105" dirty="0">
              <a:latin typeface="Open Sans"/>
            </a:endParaRPr>
          </a:p>
        </p:txBody>
      </p:sp>
    </p:spTree>
    <p:extLst>
      <p:ext uri="{BB962C8B-B14F-4D97-AF65-F5344CB8AC3E}">
        <p14:creationId xmlns:p14="http://schemas.microsoft.com/office/powerpoint/2010/main" val="290248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hlinkClick r:id="rId2"/>
            <a:extLst>
              <a:ext uri="{FF2B5EF4-FFF2-40B4-BE49-F238E27FC236}">
                <a16:creationId xmlns:a16="http://schemas.microsoft.com/office/drawing/2014/main" id="{24AD4ACC-27E1-4503-9A4E-CC77F72524B2}"/>
              </a:ext>
            </a:extLst>
          </p:cNvPr>
          <p:cNvPicPr>
            <a:picLocks noChangeAspect="1"/>
          </p:cNvPicPr>
          <p:nvPr/>
        </p:nvPicPr>
        <p:blipFill>
          <a:blip r:embed="rId3"/>
          <a:stretch>
            <a:fillRect/>
          </a:stretch>
        </p:blipFill>
        <p:spPr>
          <a:xfrm>
            <a:off x="6308207" y="2649294"/>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699762" y="3223276"/>
            <a:ext cx="3219708" cy="584775"/>
          </a:xfrm>
          <a:prstGeom prst="rect">
            <a:avLst/>
          </a:prstGeom>
          <a:noFill/>
        </p:spPr>
        <p:txBody>
          <a:bodyPr wrap="square" rtlCol="0">
            <a:spAutoFit/>
          </a:bodyPr>
          <a:lstStyle/>
          <a:p>
            <a:r>
              <a:rPr lang="hr-HR" sz="1600" b="1" dirty="0">
                <a:solidFill>
                  <a:schemeClr val="tx2">
                    <a:lumMod val="60000"/>
                    <a:lumOff val="40000"/>
                  </a:schemeClr>
                </a:solidFill>
              </a:rPr>
              <a:t>Placera en </a:t>
            </a:r>
            <a:r>
              <a:rPr lang="sv-SE" sz="1600" b="1" dirty="0">
                <a:solidFill>
                  <a:schemeClr val="tx2">
                    <a:lumMod val="60000"/>
                    <a:lumOff val="40000"/>
                  </a:schemeClr>
                </a:solidFill>
              </a:rPr>
              <a:t>lyftsele</a:t>
            </a:r>
            <a:r>
              <a:rPr lang="hr-HR" sz="1600" b="1" dirty="0">
                <a:solidFill>
                  <a:schemeClr val="tx2">
                    <a:lumMod val="60000"/>
                    <a:lumOff val="40000"/>
                  </a:schemeClr>
                </a:solidFill>
              </a:rPr>
              <a:t> med Z-metod</a:t>
            </a:r>
            <a:r>
              <a:rPr lang="sv-SE" sz="1600" b="1" dirty="0">
                <a:solidFill>
                  <a:schemeClr val="tx2">
                    <a:lumMod val="60000"/>
                    <a:lumOff val="40000"/>
                  </a:schemeClr>
                </a:solidFill>
              </a:rPr>
              <a:t>en</a:t>
            </a:r>
            <a:r>
              <a:rPr lang="hr-HR" sz="1600" b="1" dirty="0">
                <a:solidFill>
                  <a:schemeClr val="tx2">
                    <a:lumMod val="60000"/>
                    <a:lumOff val="40000"/>
                  </a:schemeClr>
                </a:solidFill>
              </a:rPr>
              <a:t>
</a:t>
            </a:r>
          </a:p>
        </p:txBody>
      </p:sp>
      <p:pic>
        <p:nvPicPr>
          <p:cNvPr id="12" name="Slika 11">
            <a:hlinkClick r:id="rId4"/>
            <a:extLst>
              <a:ext uri="{FF2B5EF4-FFF2-40B4-BE49-F238E27FC236}">
                <a16:creationId xmlns:a16="http://schemas.microsoft.com/office/drawing/2014/main" id="{FD95D1F2-7406-4BF1-A939-DC80817B68D7}"/>
              </a:ext>
            </a:extLst>
          </p:cNvPr>
          <p:cNvPicPr>
            <a:picLocks noChangeAspect="1"/>
          </p:cNvPicPr>
          <p:nvPr/>
        </p:nvPicPr>
        <p:blipFill>
          <a:blip r:embed="rId3"/>
          <a:stretch>
            <a:fillRect/>
          </a:stretch>
        </p:blipFill>
        <p:spPr>
          <a:xfrm>
            <a:off x="6336716" y="5184327"/>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838612" y="5635239"/>
            <a:ext cx="2134894" cy="338554"/>
          </a:xfrm>
          <a:prstGeom prst="rect">
            <a:avLst/>
          </a:prstGeom>
          <a:noFill/>
        </p:spPr>
        <p:txBody>
          <a:bodyPr wrap="square" rtlCol="0">
            <a:spAutoFit/>
          </a:bodyPr>
          <a:lstStyle/>
          <a:p>
            <a:r>
              <a:rPr lang="sv-SE" sz="1600" b="1" dirty="0">
                <a:solidFill>
                  <a:schemeClr val="tx2">
                    <a:lumMod val="60000"/>
                    <a:lumOff val="40000"/>
                  </a:schemeClr>
                </a:solidFill>
              </a:rPr>
              <a:t>Lyft</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803260" y="7880090"/>
            <a:ext cx="3544050" cy="584775"/>
          </a:xfrm>
          <a:prstGeom prst="rect">
            <a:avLst/>
          </a:prstGeom>
          <a:noFill/>
        </p:spPr>
        <p:txBody>
          <a:bodyPr wrap="square" rtlCol="0">
            <a:spAutoFit/>
          </a:bodyPr>
          <a:lstStyle/>
          <a:p>
            <a:r>
              <a:rPr lang="sv-SE" sz="1600" b="1" dirty="0">
                <a:solidFill>
                  <a:schemeClr val="tx2">
                    <a:lumMod val="60000"/>
                    <a:lumOff val="40000"/>
                  </a:schemeClr>
                </a:solidFill>
              </a:rPr>
              <a:t>Placera en person i en mobil hygienstol
</a:t>
            </a:r>
            <a:endParaRPr lang="hr-HR" sz="1600" b="1" dirty="0">
              <a:solidFill>
                <a:schemeClr val="tx2">
                  <a:lumMod val="60000"/>
                  <a:lumOff val="40000"/>
                </a:schemeClr>
              </a:solidFill>
            </a:endParaRPr>
          </a:p>
        </p:txBody>
      </p:sp>
      <p:pic>
        <p:nvPicPr>
          <p:cNvPr id="16" name="Slika 15">
            <a:hlinkClick r:id="rId5"/>
            <a:extLst>
              <a:ext uri="{FF2B5EF4-FFF2-40B4-BE49-F238E27FC236}">
                <a16:creationId xmlns:a16="http://schemas.microsoft.com/office/drawing/2014/main" id="{CC5E30F5-90B3-4F74-886C-2317C9282154}"/>
              </a:ext>
            </a:extLst>
          </p:cNvPr>
          <p:cNvPicPr>
            <a:picLocks noChangeAspect="1"/>
          </p:cNvPicPr>
          <p:nvPr/>
        </p:nvPicPr>
        <p:blipFill>
          <a:blip r:embed="rId3"/>
          <a:stretch>
            <a:fillRect/>
          </a:stretch>
        </p:blipFill>
        <p:spPr>
          <a:xfrm>
            <a:off x="6410358" y="7455494"/>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27736" y="2089343"/>
            <a:ext cx="3089490" cy="1169551"/>
          </a:xfrm>
          <a:prstGeom prst="rect">
            <a:avLst/>
          </a:prstGeom>
          <a:noFill/>
        </p:spPr>
        <p:txBody>
          <a:bodyPr wrap="square" rtlCol="0">
            <a:spAutoFit/>
          </a:bodyPr>
          <a:lstStyle/>
          <a:p>
            <a:pPr algn="just"/>
            <a:r>
              <a:rPr lang="sv-SE" sz="1400" dirty="0"/>
              <a:t>Rulla personen på sidan. Placera lyftselen med Z-metoden. Gå runt sängen för att få lyftselen på plats. Böj dig inte över personen.
</a:t>
            </a:r>
            <a:endParaRPr lang="hr-HR" sz="1400" dirty="0"/>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27736" y="4389916"/>
            <a:ext cx="3089490" cy="1384995"/>
          </a:xfrm>
          <a:prstGeom prst="rect">
            <a:avLst/>
          </a:prstGeom>
          <a:noFill/>
        </p:spPr>
        <p:txBody>
          <a:bodyPr wrap="square" rtlCol="0">
            <a:spAutoFit/>
          </a:bodyPr>
          <a:lstStyle/>
          <a:p>
            <a:pPr algn="just"/>
            <a:r>
              <a:rPr lang="sv-SE" sz="1400" dirty="0"/>
              <a:t>Placera lyftöglorna på lyftbygeln. Gå runt sängen. Böj dig inte över personen. Justera vårdsängen till sittande position innan du börjar lyfta. Höj lyften och sänk vårdsängen samtidigt.
</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60191" y="6954081"/>
            <a:ext cx="3349050" cy="738664"/>
          </a:xfrm>
          <a:prstGeom prst="rect">
            <a:avLst/>
          </a:prstGeom>
          <a:noFill/>
        </p:spPr>
        <p:txBody>
          <a:bodyPr wrap="square" rtlCol="0">
            <a:spAutoFit/>
          </a:bodyPr>
          <a:lstStyle/>
          <a:p>
            <a:r>
              <a:rPr lang="sv-SE" sz="1400" dirty="0"/>
              <a:t>Bromsa hygienstolen. Se till att personen placeras på rätt plats. Höj hygienstolen.
</a:t>
            </a:r>
            <a:endParaRPr lang="hr-HR" sz="1400" dirty="0"/>
          </a:p>
        </p:txBody>
      </p:sp>
      <p:pic>
        <p:nvPicPr>
          <p:cNvPr id="20" name="Slika 19">
            <a:extLst>
              <a:ext uri="{FF2B5EF4-FFF2-40B4-BE49-F238E27FC236}">
                <a16:creationId xmlns:a16="http://schemas.microsoft.com/office/drawing/2014/main" id="{16287260-DEBE-4A2C-B337-456E72E254E5}"/>
              </a:ext>
            </a:extLst>
          </p:cNvPr>
          <p:cNvPicPr>
            <a:picLocks noChangeAspect="1"/>
          </p:cNvPicPr>
          <p:nvPr/>
        </p:nvPicPr>
        <p:blipFill>
          <a:blip r:embed="rId6"/>
          <a:stretch>
            <a:fillRect/>
          </a:stretch>
        </p:blipFill>
        <p:spPr>
          <a:xfrm>
            <a:off x="834319" y="2071025"/>
            <a:ext cx="1903580" cy="1046726"/>
          </a:xfrm>
          <a:prstGeom prst="rect">
            <a:avLst/>
          </a:prstGeom>
          <a:ln>
            <a:noFill/>
          </a:ln>
          <a:effectLst>
            <a:softEdge rad="112500"/>
          </a:effectLst>
        </p:spPr>
      </p:pic>
      <p:pic>
        <p:nvPicPr>
          <p:cNvPr id="21" name="Slika 20">
            <a:extLst>
              <a:ext uri="{FF2B5EF4-FFF2-40B4-BE49-F238E27FC236}">
                <a16:creationId xmlns:a16="http://schemas.microsoft.com/office/drawing/2014/main" id="{2A696790-4225-4437-8FE0-5E3B9E0E8DDD}"/>
              </a:ext>
            </a:extLst>
          </p:cNvPr>
          <p:cNvPicPr>
            <a:picLocks noChangeAspect="1"/>
          </p:cNvPicPr>
          <p:nvPr/>
        </p:nvPicPr>
        <p:blipFill>
          <a:blip r:embed="rId7"/>
          <a:stretch>
            <a:fillRect/>
          </a:stretch>
        </p:blipFill>
        <p:spPr>
          <a:xfrm>
            <a:off x="763971" y="4386959"/>
            <a:ext cx="2044275" cy="1110049"/>
          </a:xfrm>
          <a:prstGeom prst="rect">
            <a:avLst/>
          </a:prstGeom>
          <a:ln>
            <a:noFill/>
          </a:ln>
          <a:effectLst>
            <a:softEdge rad="112500"/>
          </a:effectLst>
        </p:spPr>
      </p:pic>
      <p:pic>
        <p:nvPicPr>
          <p:cNvPr id="22" name="Slika 21">
            <a:extLst>
              <a:ext uri="{FF2B5EF4-FFF2-40B4-BE49-F238E27FC236}">
                <a16:creationId xmlns:a16="http://schemas.microsoft.com/office/drawing/2014/main" id="{E9E38DE7-6702-4855-8667-80A61AE83F9C}"/>
              </a:ext>
            </a:extLst>
          </p:cNvPr>
          <p:cNvPicPr>
            <a:picLocks noChangeAspect="1"/>
          </p:cNvPicPr>
          <p:nvPr/>
        </p:nvPicPr>
        <p:blipFill>
          <a:blip r:embed="rId8"/>
          <a:stretch>
            <a:fillRect/>
          </a:stretch>
        </p:blipFill>
        <p:spPr>
          <a:xfrm>
            <a:off x="834319" y="6578182"/>
            <a:ext cx="2044275" cy="1129663"/>
          </a:xfrm>
          <a:prstGeom prst="rect">
            <a:avLst/>
          </a:prstGeom>
          <a:ln>
            <a:noFill/>
          </a:ln>
          <a:effectLst>
            <a:softEdge rad="112500"/>
          </a:effectLst>
        </p:spPr>
      </p:pic>
      <p:sp>
        <p:nvSpPr>
          <p:cNvPr id="4" name="Rezervirano mjesto broja slajda 3">
            <a:extLst>
              <a:ext uri="{FF2B5EF4-FFF2-40B4-BE49-F238E27FC236}">
                <a16:creationId xmlns:a16="http://schemas.microsoft.com/office/drawing/2014/main" id="{C3D2DE2E-B2C8-4075-8DBD-55237698A85B}"/>
              </a:ext>
            </a:extLst>
          </p:cNvPr>
          <p:cNvSpPr>
            <a:spLocks noGrp="1"/>
          </p:cNvSpPr>
          <p:nvPr>
            <p:ph type="sldNum" sz="quarter" idx="7"/>
          </p:nvPr>
        </p:nvSpPr>
        <p:spPr>
          <a:xfrm>
            <a:off x="5596128" y="9354312"/>
            <a:ext cx="1787652" cy="502920"/>
          </a:xfrm>
        </p:spPr>
        <p:txBody>
          <a:bodyPr/>
          <a:lstStyle/>
          <a:p>
            <a:fld id="{B6F15528-21DE-4FAA-801E-634DDDAF4B2B}" type="slidenum">
              <a:rPr lang="hr-HR" smtClean="0"/>
              <a:t>26</a:t>
            </a:fld>
            <a:endParaRPr lang="hr-H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4" name="object 6">
            <a:extLst>
              <a:ext uri="{FF2B5EF4-FFF2-40B4-BE49-F238E27FC236}">
                <a16:creationId xmlns:a16="http://schemas.microsoft.com/office/drawing/2014/main" id="{8AE87EA5-6B9E-4D2A-B852-0BD82F621B2E}"/>
              </a:ext>
            </a:extLst>
          </p:cNvPr>
          <p:cNvSpPr txBox="1">
            <a:spLocks/>
          </p:cNvSpPr>
          <p:nvPr/>
        </p:nvSpPr>
        <p:spPr>
          <a:xfrm>
            <a:off x="-12879" y="527506"/>
            <a:ext cx="7772400" cy="11003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r>
              <a:rPr lang="hr-HR" kern="0" spc="100" dirty="0">
                <a:latin typeface="Open Sans"/>
              </a:rPr>
              <a:t>  </a:t>
            </a:r>
          </a:p>
          <a:p>
            <a:pPr marL="17145" algn="ctr">
              <a:spcBef>
                <a:spcPts val="100"/>
              </a:spcBef>
            </a:pPr>
            <a:r>
              <a:rPr lang="hr-HR" sz="1800" kern="0" spc="100" dirty="0">
                <a:latin typeface="Open Sans"/>
              </a:rPr>
              <a:t>Användning av hjälpmedel
</a:t>
            </a:r>
            <a:endParaRPr lang="en-US" sz="1800" kern="0" spc="105" dirty="0">
              <a:latin typeface="Open Sans"/>
            </a:endParaRPr>
          </a:p>
        </p:txBody>
      </p:sp>
    </p:spTree>
    <p:extLst>
      <p:ext uri="{BB962C8B-B14F-4D97-AF65-F5344CB8AC3E}">
        <p14:creationId xmlns:p14="http://schemas.microsoft.com/office/powerpoint/2010/main" val="197831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hlinkClick r:id="rId2"/>
            <a:extLst>
              <a:ext uri="{FF2B5EF4-FFF2-40B4-BE49-F238E27FC236}">
                <a16:creationId xmlns:a16="http://schemas.microsoft.com/office/drawing/2014/main" id="{24AD4ACC-27E1-4503-9A4E-CC77F72524B2}"/>
              </a:ext>
            </a:extLst>
          </p:cNvPr>
          <p:cNvPicPr>
            <a:picLocks noChangeAspect="1"/>
          </p:cNvPicPr>
          <p:nvPr/>
        </p:nvPicPr>
        <p:blipFill>
          <a:blip r:embed="rId3"/>
          <a:stretch>
            <a:fillRect/>
          </a:stretch>
        </p:blipFill>
        <p:spPr>
          <a:xfrm>
            <a:off x="6311491" y="2181015"/>
            <a:ext cx="527867" cy="609600"/>
          </a:xfrm>
          <a:prstGeom prst="rect">
            <a:avLst/>
          </a:prstGeom>
        </p:spPr>
      </p:pic>
      <p:sp>
        <p:nvSpPr>
          <p:cNvPr id="5" name="TekstniOkvir 4">
            <a:extLst>
              <a:ext uri="{FF2B5EF4-FFF2-40B4-BE49-F238E27FC236}">
                <a16:creationId xmlns:a16="http://schemas.microsoft.com/office/drawing/2014/main" id="{F15CCD79-C9E4-4C63-8967-B4B44FA18F1B}"/>
              </a:ext>
            </a:extLst>
          </p:cNvPr>
          <p:cNvSpPr txBox="1"/>
          <p:nvPr/>
        </p:nvSpPr>
        <p:spPr>
          <a:xfrm>
            <a:off x="758136" y="2712499"/>
            <a:ext cx="2977495" cy="584775"/>
          </a:xfrm>
          <a:prstGeom prst="rect">
            <a:avLst/>
          </a:prstGeom>
          <a:noFill/>
        </p:spPr>
        <p:txBody>
          <a:bodyPr wrap="square" rtlCol="0">
            <a:spAutoFit/>
          </a:bodyPr>
          <a:lstStyle/>
          <a:p>
            <a:r>
              <a:rPr lang="hr-HR" sz="1600" b="1" dirty="0">
                <a:solidFill>
                  <a:schemeClr val="tx2">
                    <a:lumMod val="60000"/>
                    <a:lumOff val="40000"/>
                  </a:schemeClr>
                </a:solidFill>
              </a:rPr>
              <a:t>Placera </a:t>
            </a:r>
            <a:r>
              <a:rPr lang="sv-SE" sz="1600" b="1" dirty="0">
                <a:solidFill>
                  <a:schemeClr val="tx2">
                    <a:lumMod val="60000"/>
                    <a:lumOff val="40000"/>
                  </a:schemeClr>
                </a:solidFill>
              </a:rPr>
              <a:t>lyftsele</a:t>
            </a:r>
            <a:r>
              <a:rPr lang="hr-HR" sz="1600" b="1" dirty="0">
                <a:solidFill>
                  <a:schemeClr val="tx2">
                    <a:lumMod val="60000"/>
                    <a:lumOff val="40000"/>
                  </a:schemeClr>
                </a:solidFill>
              </a:rPr>
              <a:t> i rullstol
</a:t>
            </a:r>
          </a:p>
        </p:txBody>
      </p:sp>
      <p:pic>
        <p:nvPicPr>
          <p:cNvPr id="12" name="Slika 11">
            <a:hlinkClick r:id="rId4"/>
            <a:extLst>
              <a:ext uri="{FF2B5EF4-FFF2-40B4-BE49-F238E27FC236}">
                <a16:creationId xmlns:a16="http://schemas.microsoft.com/office/drawing/2014/main" id="{FD95D1F2-7406-4BF1-A939-DC80817B68D7}"/>
              </a:ext>
            </a:extLst>
          </p:cNvPr>
          <p:cNvPicPr>
            <a:picLocks noChangeAspect="1"/>
          </p:cNvPicPr>
          <p:nvPr/>
        </p:nvPicPr>
        <p:blipFill>
          <a:blip r:embed="rId3"/>
          <a:stretch>
            <a:fillRect/>
          </a:stretch>
        </p:blipFill>
        <p:spPr>
          <a:xfrm>
            <a:off x="6311491" y="4125800"/>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761356" y="4813291"/>
            <a:ext cx="3544050" cy="830997"/>
          </a:xfrm>
          <a:prstGeom prst="rect">
            <a:avLst/>
          </a:prstGeom>
          <a:noFill/>
        </p:spPr>
        <p:txBody>
          <a:bodyPr wrap="square" rtlCol="0">
            <a:spAutoFit/>
          </a:bodyPr>
          <a:lstStyle/>
          <a:p>
            <a:r>
              <a:rPr lang="sv-SE" sz="1600" b="1" dirty="0">
                <a:solidFill>
                  <a:schemeClr val="tx2">
                    <a:lumMod val="60000"/>
                    <a:lumOff val="40000"/>
                  </a:schemeClr>
                </a:solidFill>
              </a:rPr>
              <a:t>Förflytta person från rullstol till vårdsäng med lyft
</a:t>
            </a:r>
            <a:endParaRPr lang="hr-HR" sz="1600" b="1" dirty="0">
              <a:solidFill>
                <a:schemeClr val="tx2">
                  <a:lumMod val="60000"/>
                  <a:lumOff val="40000"/>
                </a:schemeClr>
              </a:solidFill>
            </a:endParaRPr>
          </a:p>
        </p:txBody>
      </p:sp>
      <p:sp>
        <p:nvSpPr>
          <p:cNvPr id="15" name="TekstniOkvir 14">
            <a:extLst>
              <a:ext uri="{FF2B5EF4-FFF2-40B4-BE49-F238E27FC236}">
                <a16:creationId xmlns:a16="http://schemas.microsoft.com/office/drawing/2014/main" id="{4896E78A-DDE2-4B2D-8584-32AA8E7A3EE3}"/>
              </a:ext>
            </a:extLst>
          </p:cNvPr>
          <p:cNvSpPr txBox="1"/>
          <p:nvPr/>
        </p:nvSpPr>
        <p:spPr>
          <a:xfrm>
            <a:off x="761356" y="6605710"/>
            <a:ext cx="3544050" cy="584775"/>
          </a:xfrm>
          <a:prstGeom prst="rect">
            <a:avLst/>
          </a:prstGeom>
          <a:noFill/>
        </p:spPr>
        <p:txBody>
          <a:bodyPr wrap="square" rtlCol="0">
            <a:spAutoFit/>
          </a:bodyPr>
          <a:lstStyle/>
          <a:p>
            <a:r>
              <a:rPr lang="hr-HR" sz="1600" b="1" dirty="0">
                <a:solidFill>
                  <a:schemeClr val="tx2">
                    <a:lumMod val="60000"/>
                    <a:lumOff val="40000"/>
                  </a:schemeClr>
                </a:solidFill>
              </a:rPr>
              <a:t>Ta bort </a:t>
            </a:r>
            <a:r>
              <a:rPr lang="sv-SE" sz="1600" b="1" dirty="0">
                <a:solidFill>
                  <a:schemeClr val="tx2">
                    <a:lumMod val="60000"/>
                    <a:lumOff val="40000"/>
                  </a:schemeClr>
                </a:solidFill>
              </a:rPr>
              <a:t>lyftselen</a:t>
            </a:r>
            <a:r>
              <a:rPr lang="hr-HR" sz="1600" b="1" dirty="0">
                <a:solidFill>
                  <a:schemeClr val="tx2">
                    <a:lumMod val="60000"/>
                    <a:lumOff val="40000"/>
                  </a:schemeClr>
                </a:solidFill>
              </a:rPr>
              <a:t>
</a:t>
            </a:r>
          </a:p>
        </p:txBody>
      </p:sp>
      <p:pic>
        <p:nvPicPr>
          <p:cNvPr id="16" name="Slika 15">
            <a:hlinkClick r:id="rId5"/>
            <a:extLst>
              <a:ext uri="{FF2B5EF4-FFF2-40B4-BE49-F238E27FC236}">
                <a16:creationId xmlns:a16="http://schemas.microsoft.com/office/drawing/2014/main" id="{CC5E30F5-90B3-4F74-886C-2317C9282154}"/>
              </a:ext>
            </a:extLst>
          </p:cNvPr>
          <p:cNvPicPr>
            <a:picLocks noChangeAspect="1"/>
          </p:cNvPicPr>
          <p:nvPr/>
        </p:nvPicPr>
        <p:blipFill>
          <a:blip r:embed="rId3"/>
          <a:stretch>
            <a:fillRect/>
          </a:stretch>
        </p:blipFill>
        <p:spPr>
          <a:xfrm>
            <a:off x="6312167" y="6102126"/>
            <a:ext cx="527867" cy="609600"/>
          </a:xfrm>
          <a:prstGeom prst="rect">
            <a:avLst/>
          </a:prstGeom>
        </p:spPr>
      </p:pic>
      <p:sp>
        <p:nvSpPr>
          <p:cNvPr id="17" name="TekstniOkvir 16">
            <a:extLst>
              <a:ext uri="{FF2B5EF4-FFF2-40B4-BE49-F238E27FC236}">
                <a16:creationId xmlns:a16="http://schemas.microsoft.com/office/drawing/2014/main" id="{84CA32F9-E202-46B9-8A94-0BF4C5991434}"/>
              </a:ext>
            </a:extLst>
          </p:cNvPr>
          <p:cNvSpPr txBox="1"/>
          <p:nvPr/>
        </p:nvSpPr>
        <p:spPr>
          <a:xfrm>
            <a:off x="3011071" y="1729991"/>
            <a:ext cx="3148757" cy="1169551"/>
          </a:xfrm>
          <a:prstGeom prst="rect">
            <a:avLst/>
          </a:prstGeom>
          <a:noFill/>
        </p:spPr>
        <p:txBody>
          <a:bodyPr wrap="square" rtlCol="0">
            <a:spAutoFit/>
          </a:bodyPr>
          <a:lstStyle/>
          <a:p>
            <a:pPr algn="just"/>
            <a:r>
              <a:rPr lang="sv-SE" sz="1400" dirty="0"/>
              <a:t>Placera lyftselen bakom personens rygg. Be personen att luta sig åt motsatt sida. Placera vikt segelduk under personens lår. Var medveten om din arbetsställning.
</a:t>
            </a:r>
            <a:endParaRPr lang="hr-HR" sz="1400" dirty="0"/>
          </a:p>
        </p:txBody>
      </p:sp>
      <p:sp>
        <p:nvSpPr>
          <p:cNvPr id="18" name="TekstniOkvir 17">
            <a:extLst>
              <a:ext uri="{FF2B5EF4-FFF2-40B4-BE49-F238E27FC236}">
                <a16:creationId xmlns:a16="http://schemas.microsoft.com/office/drawing/2014/main" id="{F21F8EAE-EBDE-4302-80FE-C595227ABE2E}"/>
              </a:ext>
            </a:extLst>
          </p:cNvPr>
          <p:cNvSpPr txBox="1"/>
          <p:nvPr/>
        </p:nvSpPr>
        <p:spPr>
          <a:xfrm>
            <a:off x="3006510" y="3700153"/>
            <a:ext cx="3121121" cy="1169551"/>
          </a:xfrm>
          <a:prstGeom prst="rect">
            <a:avLst/>
          </a:prstGeom>
          <a:noFill/>
        </p:spPr>
        <p:txBody>
          <a:bodyPr wrap="square" rtlCol="0">
            <a:spAutoFit/>
          </a:bodyPr>
          <a:lstStyle/>
          <a:p>
            <a:pPr algn="just"/>
            <a:r>
              <a:rPr lang="sv-SE" sz="1400" dirty="0"/>
              <a:t>Placera lyftöglorna på  lyftbygeln. Be personen att hålla i lyftöglorna.  Höj lyften och förflytta till sängen. Sänk lyften och höj sängen samtidigt.
</a:t>
            </a:r>
            <a:endParaRPr lang="hr-HR" sz="1400" dirty="0"/>
          </a:p>
        </p:txBody>
      </p:sp>
      <p:sp>
        <p:nvSpPr>
          <p:cNvPr id="19" name="TekstniOkvir 18">
            <a:extLst>
              <a:ext uri="{FF2B5EF4-FFF2-40B4-BE49-F238E27FC236}">
                <a16:creationId xmlns:a16="http://schemas.microsoft.com/office/drawing/2014/main" id="{2C7D7054-58E9-4D1E-B126-EB8482DE2BD9}"/>
              </a:ext>
            </a:extLst>
          </p:cNvPr>
          <p:cNvSpPr txBox="1"/>
          <p:nvPr/>
        </p:nvSpPr>
        <p:spPr>
          <a:xfrm>
            <a:off x="3006510" y="5577708"/>
            <a:ext cx="3104188" cy="1169551"/>
          </a:xfrm>
          <a:prstGeom prst="rect">
            <a:avLst/>
          </a:prstGeom>
          <a:noFill/>
        </p:spPr>
        <p:txBody>
          <a:bodyPr wrap="square" rtlCol="0">
            <a:spAutoFit/>
          </a:bodyPr>
          <a:lstStyle/>
          <a:p>
            <a:pPr algn="just"/>
            <a:r>
              <a:rPr lang="sv-SE" sz="1400" dirty="0"/>
              <a:t>Följ instruktionerna på videon. Dra inte bort lyftselen förrän den är placerad så att den inte ger skav eller </a:t>
            </a:r>
            <a:r>
              <a:rPr lang="sv-SE" sz="1400" dirty="0" err="1"/>
              <a:t>skjuv</a:t>
            </a:r>
            <a:r>
              <a:rPr lang="sv-SE" sz="1400" dirty="0"/>
              <a:t> mot personens hud. 
</a:t>
            </a:r>
            <a:endParaRPr lang="hr-HR" sz="1400" dirty="0"/>
          </a:p>
        </p:txBody>
      </p:sp>
      <p:pic>
        <p:nvPicPr>
          <p:cNvPr id="8" name="Slika 7">
            <a:extLst>
              <a:ext uri="{FF2B5EF4-FFF2-40B4-BE49-F238E27FC236}">
                <a16:creationId xmlns:a16="http://schemas.microsoft.com/office/drawing/2014/main" id="{828E8E4C-639D-4FE4-BDD8-00409683B9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356" y="1598001"/>
            <a:ext cx="2098052" cy="1161709"/>
          </a:xfrm>
          <a:prstGeom prst="rect">
            <a:avLst/>
          </a:prstGeom>
          <a:ln>
            <a:noFill/>
          </a:ln>
          <a:effectLst>
            <a:softEdge rad="112500"/>
          </a:effectLst>
        </p:spPr>
      </p:pic>
      <p:pic>
        <p:nvPicPr>
          <p:cNvPr id="25" name="Slika 24">
            <a:extLst>
              <a:ext uri="{FF2B5EF4-FFF2-40B4-BE49-F238E27FC236}">
                <a16:creationId xmlns:a16="http://schemas.microsoft.com/office/drawing/2014/main" id="{B79601DE-ABE1-4594-992E-E5A32C4EC5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136" y="5493610"/>
            <a:ext cx="1949197" cy="1080128"/>
          </a:xfrm>
          <a:prstGeom prst="rect">
            <a:avLst/>
          </a:prstGeom>
          <a:ln>
            <a:noFill/>
          </a:ln>
          <a:effectLst>
            <a:softEdge rad="112500"/>
          </a:effectLst>
        </p:spPr>
      </p:pic>
      <p:sp>
        <p:nvSpPr>
          <p:cNvPr id="26" name="Rezervirano mjesto broja slajda 25">
            <a:extLst>
              <a:ext uri="{FF2B5EF4-FFF2-40B4-BE49-F238E27FC236}">
                <a16:creationId xmlns:a16="http://schemas.microsoft.com/office/drawing/2014/main" id="{F18FE36B-ECA4-40CA-B103-C2BBFD52EB37}"/>
              </a:ext>
            </a:extLst>
          </p:cNvPr>
          <p:cNvSpPr>
            <a:spLocks noGrp="1"/>
          </p:cNvSpPr>
          <p:nvPr>
            <p:ph type="sldNum" sz="quarter" idx="7"/>
          </p:nvPr>
        </p:nvSpPr>
        <p:spPr/>
        <p:txBody>
          <a:bodyPr/>
          <a:lstStyle/>
          <a:p>
            <a:fld id="{B6F15528-21DE-4FAA-801E-634DDDAF4B2B}" type="slidenum">
              <a:rPr lang="hr-HR" smtClean="0"/>
              <a:t>27</a:t>
            </a:fld>
            <a:endParaRPr lang="hr-H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2" name="Slika 1">
            <a:extLst>
              <a:ext uri="{FF2B5EF4-FFF2-40B4-BE49-F238E27FC236}">
                <a16:creationId xmlns:a16="http://schemas.microsoft.com/office/drawing/2014/main" id="{B0BF329A-C175-4344-AC22-4EAA4A567970}"/>
              </a:ext>
            </a:extLst>
          </p:cNvPr>
          <p:cNvPicPr>
            <a:picLocks noChangeAspect="1"/>
          </p:cNvPicPr>
          <p:nvPr/>
        </p:nvPicPr>
        <p:blipFill>
          <a:blip r:embed="rId9"/>
          <a:stretch>
            <a:fillRect/>
          </a:stretch>
        </p:blipFill>
        <p:spPr>
          <a:xfrm>
            <a:off x="761356" y="3580720"/>
            <a:ext cx="2082140" cy="1203288"/>
          </a:xfrm>
          <a:prstGeom prst="rect">
            <a:avLst/>
          </a:prstGeom>
          <a:ln>
            <a:noFill/>
          </a:ln>
          <a:effectLst>
            <a:softEdge rad="112500"/>
          </a:effectLst>
        </p:spPr>
      </p:pic>
      <p:sp>
        <p:nvSpPr>
          <p:cNvPr id="21" name="object 6">
            <a:extLst>
              <a:ext uri="{FF2B5EF4-FFF2-40B4-BE49-F238E27FC236}">
                <a16:creationId xmlns:a16="http://schemas.microsoft.com/office/drawing/2014/main" id="{10A5B322-CE61-42D9-B76A-8252A26AA23D}"/>
              </a:ext>
            </a:extLst>
          </p:cNvPr>
          <p:cNvSpPr txBox="1">
            <a:spLocks/>
          </p:cNvSpPr>
          <p:nvPr/>
        </p:nvSpPr>
        <p:spPr>
          <a:xfrm>
            <a:off x="-2146" y="259556"/>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endParaRPr lang="hr-HR" kern="0" spc="100" dirty="0">
              <a:latin typeface="Open Sans"/>
            </a:endParaRPr>
          </a:p>
          <a:p>
            <a:pPr marL="17145" algn="ctr">
              <a:spcBef>
                <a:spcPts val="100"/>
              </a:spcBef>
            </a:pPr>
            <a:r>
              <a:rPr lang="sv-SE" sz="1800" kern="0" spc="100" dirty="0">
                <a:latin typeface="Open Sans"/>
              </a:rPr>
              <a:t>Användning av hjälpmedel</a:t>
            </a:r>
            <a:endParaRPr lang="en-US" sz="1800" kern="0" spc="105" dirty="0">
              <a:latin typeface="Open Sans"/>
            </a:endParaRPr>
          </a:p>
        </p:txBody>
      </p:sp>
      <p:pic>
        <p:nvPicPr>
          <p:cNvPr id="22" name="Slika 10">
            <a:extLst>
              <a:ext uri="{FF2B5EF4-FFF2-40B4-BE49-F238E27FC236}">
                <a16:creationId xmlns:a16="http://schemas.microsoft.com/office/drawing/2014/main" id="{442B4CFE-936D-4D07-9D5A-DBAADCC72B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136" y="7298691"/>
            <a:ext cx="2101272" cy="1158118"/>
          </a:xfrm>
          <a:prstGeom prst="rect">
            <a:avLst/>
          </a:prstGeom>
          <a:ln>
            <a:noFill/>
          </a:ln>
          <a:effectLst>
            <a:softEdge rad="112500"/>
          </a:effectLst>
        </p:spPr>
      </p:pic>
      <p:sp>
        <p:nvSpPr>
          <p:cNvPr id="23" name="TekstniOkvir 19">
            <a:extLst>
              <a:ext uri="{FF2B5EF4-FFF2-40B4-BE49-F238E27FC236}">
                <a16:creationId xmlns:a16="http://schemas.microsoft.com/office/drawing/2014/main" id="{C145DE59-6E4A-48C0-996A-CB43D1E47774}"/>
              </a:ext>
            </a:extLst>
          </p:cNvPr>
          <p:cNvSpPr txBox="1"/>
          <p:nvPr/>
        </p:nvSpPr>
        <p:spPr>
          <a:xfrm>
            <a:off x="758136" y="8491381"/>
            <a:ext cx="3772796" cy="584775"/>
          </a:xfrm>
          <a:prstGeom prst="rect">
            <a:avLst/>
          </a:prstGeom>
          <a:noFill/>
        </p:spPr>
        <p:txBody>
          <a:bodyPr wrap="square" rtlCol="0">
            <a:spAutoFit/>
          </a:bodyPr>
          <a:lstStyle/>
          <a:p>
            <a:r>
              <a:rPr lang="sv-SE" sz="1600" b="1" dirty="0">
                <a:solidFill>
                  <a:schemeClr val="tx2">
                    <a:lumMod val="60000"/>
                    <a:lumOff val="40000"/>
                  </a:schemeClr>
                </a:solidFill>
              </a:rPr>
              <a:t>Vända person med lyft och vändlakan
</a:t>
            </a:r>
            <a:endParaRPr lang="hr-HR" sz="1600" b="1" dirty="0">
              <a:solidFill>
                <a:schemeClr val="tx2">
                  <a:lumMod val="60000"/>
                  <a:lumOff val="40000"/>
                </a:schemeClr>
              </a:solidFill>
            </a:endParaRPr>
          </a:p>
        </p:txBody>
      </p:sp>
      <p:sp>
        <p:nvSpPr>
          <p:cNvPr id="24" name="TekstniOkvir 23">
            <a:extLst>
              <a:ext uri="{FF2B5EF4-FFF2-40B4-BE49-F238E27FC236}">
                <a16:creationId xmlns:a16="http://schemas.microsoft.com/office/drawing/2014/main" id="{E1980185-3FC1-4C71-AA16-3AEFEDC6E6A1}"/>
              </a:ext>
            </a:extLst>
          </p:cNvPr>
          <p:cNvSpPr txBox="1"/>
          <p:nvPr/>
        </p:nvSpPr>
        <p:spPr>
          <a:xfrm>
            <a:off x="3006510" y="7222457"/>
            <a:ext cx="3299192" cy="1384995"/>
          </a:xfrm>
          <a:prstGeom prst="rect">
            <a:avLst/>
          </a:prstGeom>
          <a:noFill/>
        </p:spPr>
        <p:txBody>
          <a:bodyPr wrap="square" rtlCol="0">
            <a:spAutoFit/>
          </a:bodyPr>
          <a:lstStyle/>
          <a:p>
            <a:pPr algn="just"/>
            <a:r>
              <a:rPr lang="sv-SE" sz="1400" dirty="0"/>
              <a:t>Placera remmarna på vändlakanet på lyftbygeln. Placera positioneringskudden. Använd fjärrkontrollen med en hand medan du försiktigt positionerar personen med den andra handen.
</a:t>
            </a:r>
            <a:endParaRPr lang="hr-HR" sz="1400" dirty="0"/>
          </a:p>
        </p:txBody>
      </p:sp>
      <p:pic>
        <p:nvPicPr>
          <p:cNvPr id="27" name="Slika 25">
            <a:hlinkClick r:id="rId11"/>
            <a:extLst>
              <a:ext uri="{FF2B5EF4-FFF2-40B4-BE49-F238E27FC236}">
                <a16:creationId xmlns:a16="http://schemas.microsoft.com/office/drawing/2014/main" id="{12B3DD1B-84DB-4ABE-A7E8-A19A726C86F6}"/>
              </a:ext>
            </a:extLst>
          </p:cNvPr>
          <p:cNvPicPr>
            <a:picLocks noChangeAspect="1"/>
          </p:cNvPicPr>
          <p:nvPr/>
        </p:nvPicPr>
        <p:blipFill>
          <a:blip r:embed="rId3"/>
          <a:stretch>
            <a:fillRect/>
          </a:stretch>
        </p:blipFill>
        <p:spPr>
          <a:xfrm>
            <a:off x="6312167" y="7946340"/>
            <a:ext cx="527867" cy="609600"/>
          </a:xfrm>
          <a:prstGeom prst="rect">
            <a:avLst/>
          </a:prstGeom>
        </p:spPr>
      </p:pic>
    </p:spTree>
    <p:extLst>
      <p:ext uri="{BB962C8B-B14F-4D97-AF65-F5344CB8AC3E}">
        <p14:creationId xmlns:p14="http://schemas.microsoft.com/office/powerpoint/2010/main" val="268991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a:hlinkClick r:id="rId2"/>
            <a:extLst>
              <a:ext uri="{FF2B5EF4-FFF2-40B4-BE49-F238E27FC236}">
                <a16:creationId xmlns:a16="http://schemas.microsoft.com/office/drawing/2014/main" id="{FD95D1F2-7406-4BF1-A939-DC80817B68D7}"/>
              </a:ext>
            </a:extLst>
          </p:cNvPr>
          <p:cNvPicPr>
            <a:picLocks noChangeAspect="1"/>
          </p:cNvPicPr>
          <p:nvPr/>
        </p:nvPicPr>
        <p:blipFill>
          <a:blip r:embed="rId3"/>
          <a:stretch>
            <a:fillRect/>
          </a:stretch>
        </p:blipFill>
        <p:spPr>
          <a:xfrm>
            <a:off x="6226019" y="7186586"/>
            <a:ext cx="527867" cy="609600"/>
          </a:xfrm>
          <a:prstGeom prst="rect">
            <a:avLst/>
          </a:prstGeom>
        </p:spPr>
      </p:pic>
      <p:sp>
        <p:nvSpPr>
          <p:cNvPr id="14" name="TekstniOkvir 13">
            <a:extLst>
              <a:ext uri="{FF2B5EF4-FFF2-40B4-BE49-F238E27FC236}">
                <a16:creationId xmlns:a16="http://schemas.microsoft.com/office/drawing/2014/main" id="{B38E35DC-CE4D-422C-BA9B-9259261E34E1}"/>
              </a:ext>
            </a:extLst>
          </p:cNvPr>
          <p:cNvSpPr txBox="1"/>
          <p:nvPr/>
        </p:nvSpPr>
        <p:spPr>
          <a:xfrm>
            <a:off x="511449" y="7732939"/>
            <a:ext cx="2961112" cy="338554"/>
          </a:xfrm>
          <a:prstGeom prst="rect">
            <a:avLst/>
          </a:prstGeom>
          <a:noFill/>
        </p:spPr>
        <p:txBody>
          <a:bodyPr wrap="square" rtlCol="0">
            <a:spAutoFit/>
          </a:bodyPr>
          <a:lstStyle/>
          <a:p>
            <a:r>
              <a:rPr lang="sv-SE" sz="1600" b="1" dirty="0">
                <a:solidFill>
                  <a:schemeClr val="tx2">
                    <a:lumMod val="60000"/>
                    <a:lumOff val="40000"/>
                  </a:schemeClr>
                </a:solidFill>
              </a:rPr>
              <a:t>Hjälp en person upp med lyft</a:t>
            </a:r>
            <a:endParaRPr lang="hr-HR" sz="1600" b="1" dirty="0">
              <a:solidFill>
                <a:schemeClr val="tx2">
                  <a:lumMod val="60000"/>
                  <a:lumOff val="40000"/>
                </a:schemeClr>
              </a:solidFill>
            </a:endParaRPr>
          </a:p>
        </p:txBody>
      </p:sp>
      <p:sp>
        <p:nvSpPr>
          <p:cNvPr id="18" name="TekstniOkvir 17">
            <a:extLst>
              <a:ext uri="{FF2B5EF4-FFF2-40B4-BE49-F238E27FC236}">
                <a16:creationId xmlns:a16="http://schemas.microsoft.com/office/drawing/2014/main" id="{F21F8EAE-EBDE-4302-80FE-C595227ABE2E}"/>
              </a:ext>
            </a:extLst>
          </p:cNvPr>
          <p:cNvSpPr txBox="1"/>
          <p:nvPr/>
        </p:nvSpPr>
        <p:spPr>
          <a:xfrm>
            <a:off x="2707594" y="6624868"/>
            <a:ext cx="2961113" cy="1169551"/>
          </a:xfrm>
          <a:prstGeom prst="rect">
            <a:avLst/>
          </a:prstGeom>
          <a:noFill/>
        </p:spPr>
        <p:txBody>
          <a:bodyPr wrap="square" rtlCol="0">
            <a:spAutoFit/>
          </a:bodyPr>
          <a:lstStyle/>
          <a:p>
            <a:pPr algn="just"/>
            <a:r>
              <a:rPr lang="sv-SE" sz="1400" dirty="0"/>
              <a:t>Placera en kudde under personens huvud för att ge komfort. Placera lyftselen med Z-metoden. Ge stöd åt personens huvud när du lyfter.
</a:t>
            </a:r>
            <a:endParaRPr lang="hr-HR" sz="1400" dirty="0"/>
          </a:p>
        </p:txBody>
      </p:sp>
      <p:pic>
        <p:nvPicPr>
          <p:cNvPr id="23" name="Slika 22">
            <a:hlinkClick r:id="rId4"/>
            <a:extLst>
              <a:ext uri="{FF2B5EF4-FFF2-40B4-BE49-F238E27FC236}">
                <a16:creationId xmlns:a16="http://schemas.microsoft.com/office/drawing/2014/main" id="{0D8D0284-2549-4AD0-B13A-08AAC53B89D3}"/>
              </a:ext>
            </a:extLst>
          </p:cNvPr>
          <p:cNvPicPr>
            <a:picLocks noChangeAspect="1"/>
          </p:cNvPicPr>
          <p:nvPr/>
        </p:nvPicPr>
        <p:blipFill>
          <a:blip r:embed="rId3"/>
          <a:stretch>
            <a:fillRect/>
          </a:stretch>
        </p:blipFill>
        <p:spPr>
          <a:xfrm>
            <a:off x="6226020" y="4946630"/>
            <a:ext cx="527867" cy="609600"/>
          </a:xfrm>
          <a:prstGeom prst="rect">
            <a:avLst/>
          </a:prstGeom>
        </p:spPr>
      </p:pic>
      <p:sp>
        <p:nvSpPr>
          <p:cNvPr id="24" name="TekstniOkvir 23">
            <a:extLst>
              <a:ext uri="{FF2B5EF4-FFF2-40B4-BE49-F238E27FC236}">
                <a16:creationId xmlns:a16="http://schemas.microsoft.com/office/drawing/2014/main" id="{05A60A69-35F9-491F-9EC6-E700C1BF2458}"/>
              </a:ext>
            </a:extLst>
          </p:cNvPr>
          <p:cNvSpPr txBox="1"/>
          <p:nvPr/>
        </p:nvSpPr>
        <p:spPr>
          <a:xfrm>
            <a:off x="509269" y="5480061"/>
            <a:ext cx="3364638" cy="584775"/>
          </a:xfrm>
          <a:prstGeom prst="rect">
            <a:avLst/>
          </a:prstGeom>
          <a:noFill/>
        </p:spPr>
        <p:txBody>
          <a:bodyPr wrap="square" rtlCol="0">
            <a:spAutoFit/>
          </a:bodyPr>
          <a:lstStyle/>
          <a:p>
            <a:r>
              <a:rPr lang="sv-SE" sz="1600" b="1" dirty="0">
                <a:solidFill>
                  <a:schemeClr val="tx2">
                    <a:lumMod val="60000"/>
                    <a:lumOff val="40000"/>
                  </a:schemeClr>
                </a:solidFill>
              </a:rPr>
              <a:t>Hjälp personen upp med en </a:t>
            </a:r>
            <a:r>
              <a:rPr lang="sv-SE" sz="1600" b="1" dirty="0" err="1">
                <a:solidFill>
                  <a:schemeClr val="tx2">
                    <a:lumMod val="60000"/>
                    <a:lumOff val="40000"/>
                  </a:schemeClr>
                </a:solidFill>
              </a:rPr>
              <a:t>Raizer</a:t>
            </a:r>
            <a:r>
              <a:rPr lang="sv-SE" sz="1600" b="1" dirty="0">
                <a:solidFill>
                  <a:schemeClr val="tx2">
                    <a:lumMod val="60000"/>
                    <a:lumOff val="40000"/>
                  </a:schemeClr>
                </a:solidFill>
              </a:rPr>
              <a:t>
</a:t>
            </a:r>
            <a:endParaRPr lang="hr-HR" sz="1600" b="1" dirty="0">
              <a:solidFill>
                <a:schemeClr val="tx2">
                  <a:lumMod val="60000"/>
                  <a:lumOff val="40000"/>
                </a:schemeClr>
              </a:solidFill>
            </a:endParaRPr>
          </a:p>
        </p:txBody>
      </p:sp>
      <p:sp>
        <p:nvSpPr>
          <p:cNvPr id="25" name="TekstniOkvir 24">
            <a:extLst>
              <a:ext uri="{FF2B5EF4-FFF2-40B4-BE49-F238E27FC236}">
                <a16:creationId xmlns:a16="http://schemas.microsoft.com/office/drawing/2014/main" id="{4395EA3E-EB19-4AE5-83C6-014C4DC3414D}"/>
              </a:ext>
            </a:extLst>
          </p:cNvPr>
          <p:cNvSpPr txBox="1"/>
          <p:nvPr/>
        </p:nvSpPr>
        <p:spPr>
          <a:xfrm>
            <a:off x="2697570" y="4139821"/>
            <a:ext cx="3352800" cy="1600438"/>
          </a:xfrm>
          <a:prstGeom prst="rect">
            <a:avLst/>
          </a:prstGeom>
          <a:noFill/>
        </p:spPr>
        <p:txBody>
          <a:bodyPr wrap="square" rtlCol="0">
            <a:spAutoFit/>
          </a:bodyPr>
          <a:lstStyle/>
          <a:p>
            <a:pPr algn="just"/>
            <a:r>
              <a:rPr lang="sv-SE" sz="1400" dirty="0"/>
              <a:t>Placera en kudde under personens huvud. Placera </a:t>
            </a:r>
            <a:r>
              <a:rPr lang="sv-SE" sz="1400" dirty="0" err="1"/>
              <a:t>Raizern</a:t>
            </a:r>
            <a:r>
              <a:rPr lang="sv-SE" sz="1400" dirty="0"/>
              <a:t> och koppla ihop delarna. Be personen att korsa armarna för att undvika att bli klämd av </a:t>
            </a:r>
            <a:r>
              <a:rPr lang="sv-SE" sz="1400" dirty="0" err="1"/>
              <a:t>Raizern</a:t>
            </a:r>
            <a:r>
              <a:rPr lang="sv-SE" sz="1400" dirty="0"/>
              <a:t>. Lyft försiktigt upp personen genom att använda fjärrkontrollen.
</a:t>
            </a:r>
            <a:endParaRPr lang="hr-HR" sz="1400" dirty="0"/>
          </a:p>
        </p:txBody>
      </p:sp>
      <p:pic>
        <p:nvPicPr>
          <p:cNvPr id="26" name="Slika 25">
            <a:extLst>
              <a:ext uri="{FF2B5EF4-FFF2-40B4-BE49-F238E27FC236}">
                <a16:creationId xmlns:a16="http://schemas.microsoft.com/office/drawing/2014/main" id="{96CF135B-59D6-448A-BD3E-1D3EB7EA6D52}"/>
              </a:ext>
            </a:extLst>
          </p:cNvPr>
          <p:cNvPicPr>
            <a:picLocks noChangeAspect="1"/>
          </p:cNvPicPr>
          <p:nvPr/>
        </p:nvPicPr>
        <p:blipFill>
          <a:blip r:embed="rId5"/>
          <a:stretch>
            <a:fillRect/>
          </a:stretch>
        </p:blipFill>
        <p:spPr>
          <a:xfrm>
            <a:off x="618953" y="4275751"/>
            <a:ext cx="1963880" cy="1081923"/>
          </a:xfrm>
          <a:prstGeom prst="rect">
            <a:avLst/>
          </a:prstGeom>
          <a:ln>
            <a:noFill/>
          </a:ln>
          <a:effectLst>
            <a:softEdge rad="112500"/>
          </a:effectLst>
        </p:spPr>
      </p:pic>
      <p:pic>
        <p:nvPicPr>
          <p:cNvPr id="8" name="Slika 7">
            <a:extLst>
              <a:ext uri="{FF2B5EF4-FFF2-40B4-BE49-F238E27FC236}">
                <a16:creationId xmlns:a16="http://schemas.microsoft.com/office/drawing/2014/main" id="{D40DAB7F-5C19-4190-B486-F740070D5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07" y="6559821"/>
            <a:ext cx="1960804" cy="1087469"/>
          </a:xfrm>
          <a:prstGeom prst="rect">
            <a:avLst/>
          </a:prstGeom>
          <a:ln>
            <a:noFill/>
          </a:ln>
          <a:effectLst>
            <a:softEdge rad="112500"/>
          </a:effectLst>
        </p:spPr>
      </p:pic>
      <p:pic>
        <p:nvPicPr>
          <p:cNvPr id="27" name="Slika 26">
            <a:extLst>
              <a:ext uri="{FF2B5EF4-FFF2-40B4-BE49-F238E27FC236}">
                <a16:creationId xmlns:a16="http://schemas.microsoft.com/office/drawing/2014/main" id="{2278E053-A402-4312-B075-4C153BC286EC}"/>
              </a:ext>
            </a:extLst>
          </p:cNvPr>
          <p:cNvPicPr>
            <a:picLocks noChangeAspect="1"/>
          </p:cNvPicPr>
          <p:nvPr/>
        </p:nvPicPr>
        <p:blipFill>
          <a:blip r:embed="rId7"/>
          <a:stretch>
            <a:fillRect/>
          </a:stretch>
        </p:blipFill>
        <p:spPr>
          <a:xfrm>
            <a:off x="567101" y="1978076"/>
            <a:ext cx="2015732" cy="1037034"/>
          </a:xfrm>
          <a:prstGeom prst="rect">
            <a:avLst/>
          </a:prstGeom>
          <a:ln>
            <a:noFill/>
          </a:ln>
          <a:effectLst>
            <a:softEdge rad="112500"/>
          </a:effectLst>
        </p:spPr>
      </p:pic>
      <p:pic>
        <p:nvPicPr>
          <p:cNvPr id="28" name="Slika 27">
            <a:hlinkClick r:id="rId8"/>
            <a:extLst>
              <a:ext uri="{FF2B5EF4-FFF2-40B4-BE49-F238E27FC236}">
                <a16:creationId xmlns:a16="http://schemas.microsoft.com/office/drawing/2014/main" id="{BD79624E-0F22-4F59-8ECC-BF24BDAF1D9C}"/>
              </a:ext>
            </a:extLst>
          </p:cNvPr>
          <p:cNvPicPr>
            <a:picLocks noChangeAspect="1"/>
          </p:cNvPicPr>
          <p:nvPr/>
        </p:nvPicPr>
        <p:blipFill>
          <a:blip r:embed="rId3"/>
          <a:stretch>
            <a:fillRect/>
          </a:stretch>
        </p:blipFill>
        <p:spPr>
          <a:xfrm>
            <a:off x="6226020" y="2642720"/>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50539" y="3034594"/>
            <a:ext cx="4631061" cy="584775"/>
          </a:xfrm>
          <a:prstGeom prst="rect">
            <a:avLst/>
          </a:prstGeom>
          <a:noFill/>
        </p:spPr>
        <p:txBody>
          <a:bodyPr wrap="square" rtlCol="0">
            <a:spAutoFit/>
          </a:bodyPr>
          <a:lstStyle/>
          <a:p>
            <a:r>
              <a:rPr lang="sv-SE" sz="1600" b="1" dirty="0">
                <a:solidFill>
                  <a:schemeClr val="tx2">
                    <a:lumMod val="60000"/>
                    <a:lumOff val="40000"/>
                  </a:schemeClr>
                </a:solidFill>
              </a:rPr>
              <a:t>Att komma upp med hjälp av sjöjungfrumetoden
</a:t>
            </a:r>
            <a:endParaRPr lang="hr-HR" sz="1600" b="1" dirty="0">
              <a:solidFill>
                <a:schemeClr val="tx2">
                  <a:lumMod val="60000"/>
                  <a:lumOff val="40000"/>
                </a:schemeClr>
              </a:solidFill>
            </a:endParaRP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866069" y="2158980"/>
            <a:ext cx="3015802" cy="954107"/>
          </a:xfrm>
          <a:prstGeom prst="rect">
            <a:avLst/>
          </a:prstGeom>
          <a:noFill/>
        </p:spPr>
        <p:txBody>
          <a:bodyPr wrap="square" rtlCol="0">
            <a:spAutoFit/>
          </a:bodyPr>
          <a:lstStyle/>
          <a:p>
            <a:pPr algn="just"/>
            <a:r>
              <a:rPr lang="sv-SE" sz="1400" dirty="0"/>
              <a:t>Dra eller tryck inte. Din roll är att guida personen genom positionerna. Använd två stolar.
</a:t>
            </a:r>
            <a:endParaRPr lang="hr-HR" sz="1400" dirty="0"/>
          </a:p>
        </p:txBody>
      </p:sp>
      <p:sp>
        <p:nvSpPr>
          <p:cNvPr id="11" name="Rezervirano mjesto broja slajda 10">
            <a:extLst>
              <a:ext uri="{FF2B5EF4-FFF2-40B4-BE49-F238E27FC236}">
                <a16:creationId xmlns:a16="http://schemas.microsoft.com/office/drawing/2014/main" id="{BA0DEE8E-B0E0-405A-A75D-4A65BF784647}"/>
              </a:ext>
            </a:extLst>
          </p:cNvPr>
          <p:cNvSpPr>
            <a:spLocks noGrp="1"/>
          </p:cNvSpPr>
          <p:nvPr>
            <p:ph type="sldNum" sz="quarter" idx="7"/>
          </p:nvPr>
        </p:nvSpPr>
        <p:spPr/>
        <p:txBody>
          <a:bodyPr/>
          <a:lstStyle/>
          <a:p>
            <a:fld id="{B6F15528-21DE-4FAA-801E-634DDDAF4B2B}" type="slidenum">
              <a:rPr lang="hr-HR" smtClean="0"/>
              <a:t>28</a:t>
            </a:fld>
            <a:endParaRPr lang="hr-H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1" name="object 6">
            <a:extLst>
              <a:ext uri="{FF2B5EF4-FFF2-40B4-BE49-F238E27FC236}">
                <a16:creationId xmlns:a16="http://schemas.microsoft.com/office/drawing/2014/main" id="{7CFCF5E4-F6B6-4D5B-BEF5-1FA600F88DE6}"/>
              </a:ext>
            </a:extLst>
          </p:cNvPr>
          <p:cNvSpPr txBox="1">
            <a:spLocks/>
          </p:cNvSpPr>
          <p:nvPr/>
        </p:nvSpPr>
        <p:spPr>
          <a:xfrm>
            <a:off x="-152400" y="707909"/>
            <a:ext cx="7772400" cy="81047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sz="3300" kern="0" spc="100" dirty="0">
                <a:latin typeface="Open Sans"/>
              </a:rPr>
              <a:t> </a:t>
            </a:r>
            <a:r>
              <a:rPr lang="sv-SE" kern="0" spc="100" dirty="0">
                <a:latin typeface="Open Sans"/>
              </a:rPr>
              <a:t>Förflyttningstekniker</a:t>
            </a:r>
            <a:endParaRPr lang="hr-HR" kern="0" spc="100" dirty="0">
              <a:latin typeface="Open Sans"/>
            </a:endParaRPr>
          </a:p>
          <a:p>
            <a:pPr marL="17145" algn="ctr">
              <a:spcBef>
                <a:spcPts val="100"/>
              </a:spcBef>
            </a:pPr>
            <a:r>
              <a:rPr lang="hr-HR" sz="1800" kern="0" spc="100" dirty="0">
                <a:latin typeface="Open Sans"/>
              </a:rPr>
              <a:t>Fall</a:t>
            </a:r>
            <a:endParaRPr lang="en-US" sz="1800" kern="0" spc="105" dirty="0">
              <a:latin typeface="Open Sans"/>
            </a:endParaRPr>
          </a:p>
        </p:txBody>
      </p:sp>
    </p:spTree>
    <p:extLst>
      <p:ext uri="{BB962C8B-B14F-4D97-AF65-F5344CB8AC3E}">
        <p14:creationId xmlns:p14="http://schemas.microsoft.com/office/powerpoint/2010/main" val="134588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lika 27">
            <a:hlinkClick r:id="rId2"/>
            <a:extLst>
              <a:ext uri="{FF2B5EF4-FFF2-40B4-BE49-F238E27FC236}">
                <a16:creationId xmlns:a16="http://schemas.microsoft.com/office/drawing/2014/main" id="{BD79624E-0F22-4F59-8ECC-BF24BDAF1D9C}"/>
              </a:ext>
            </a:extLst>
          </p:cNvPr>
          <p:cNvPicPr>
            <a:picLocks noChangeAspect="1"/>
          </p:cNvPicPr>
          <p:nvPr/>
        </p:nvPicPr>
        <p:blipFill>
          <a:blip r:embed="rId3"/>
          <a:stretch>
            <a:fillRect/>
          </a:stretch>
        </p:blipFill>
        <p:spPr>
          <a:xfrm>
            <a:off x="6400800" y="3862224"/>
            <a:ext cx="527867" cy="609600"/>
          </a:xfrm>
          <a:prstGeom prst="rect">
            <a:avLst/>
          </a:prstGeom>
        </p:spPr>
      </p:pic>
      <p:sp>
        <p:nvSpPr>
          <p:cNvPr id="29" name="TekstniOkvir 28">
            <a:extLst>
              <a:ext uri="{FF2B5EF4-FFF2-40B4-BE49-F238E27FC236}">
                <a16:creationId xmlns:a16="http://schemas.microsoft.com/office/drawing/2014/main" id="{CDFF81DF-26A6-4D00-8D30-F8A579C44B25}"/>
              </a:ext>
            </a:extLst>
          </p:cNvPr>
          <p:cNvSpPr txBox="1"/>
          <p:nvPr/>
        </p:nvSpPr>
        <p:spPr>
          <a:xfrm>
            <a:off x="541782" y="5034789"/>
            <a:ext cx="2887218" cy="584775"/>
          </a:xfrm>
          <a:prstGeom prst="rect">
            <a:avLst/>
          </a:prstGeom>
          <a:noFill/>
        </p:spPr>
        <p:txBody>
          <a:bodyPr wrap="square" rtlCol="0">
            <a:spAutoFit/>
          </a:bodyPr>
          <a:lstStyle/>
          <a:p>
            <a:r>
              <a:rPr lang="sv-SE" sz="1600" b="1" dirty="0">
                <a:solidFill>
                  <a:schemeClr val="tx2">
                    <a:lumMod val="60000"/>
                    <a:lumOff val="40000"/>
                  </a:schemeClr>
                </a:solidFill>
              </a:rPr>
              <a:t>Skadad eller medvetslös person
</a:t>
            </a:r>
            <a:endParaRPr lang="hr-HR" sz="1600" b="1" dirty="0">
              <a:solidFill>
                <a:schemeClr val="tx2">
                  <a:lumMod val="60000"/>
                  <a:lumOff val="40000"/>
                </a:schemeClr>
              </a:solidFill>
            </a:endParaRPr>
          </a:p>
        </p:txBody>
      </p:sp>
      <p:sp>
        <p:nvSpPr>
          <p:cNvPr id="30" name="TekstniOkvir 29">
            <a:extLst>
              <a:ext uri="{FF2B5EF4-FFF2-40B4-BE49-F238E27FC236}">
                <a16:creationId xmlns:a16="http://schemas.microsoft.com/office/drawing/2014/main" id="{8102BA76-BDD8-4561-88F6-ED3CBE3FDA02}"/>
              </a:ext>
            </a:extLst>
          </p:cNvPr>
          <p:cNvSpPr txBox="1"/>
          <p:nvPr/>
        </p:nvSpPr>
        <p:spPr>
          <a:xfrm>
            <a:off x="2759875" y="3679262"/>
            <a:ext cx="3259925" cy="1384995"/>
          </a:xfrm>
          <a:prstGeom prst="rect">
            <a:avLst/>
          </a:prstGeom>
          <a:noFill/>
        </p:spPr>
        <p:txBody>
          <a:bodyPr wrap="square" rtlCol="0">
            <a:spAutoFit/>
          </a:bodyPr>
          <a:lstStyle/>
          <a:p>
            <a:pPr algn="just"/>
            <a:r>
              <a:rPr lang="sv-SE" sz="1400" dirty="0"/>
              <a:t>Personen är allvarligt skadad eller medvetslös. Kontrollera medvetande och andning. Larma 112 och ring efter en kollega. Om personen inte andas startar du hjärt- lungräddning.
</a:t>
            </a:r>
            <a:endParaRPr lang="hr-HR" sz="1400" dirty="0"/>
          </a:p>
        </p:txBody>
      </p:sp>
      <p:pic>
        <p:nvPicPr>
          <p:cNvPr id="5" name="Slika 4">
            <a:extLst>
              <a:ext uri="{FF2B5EF4-FFF2-40B4-BE49-F238E27FC236}">
                <a16:creationId xmlns:a16="http://schemas.microsoft.com/office/drawing/2014/main" id="{04D2ED4F-CB6D-4489-94B3-B8FAF6833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82" y="3625608"/>
            <a:ext cx="2110740" cy="1194450"/>
          </a:xfrm>
          <a:prstGeom prst="rect">
            <a:avLst/>
          </a:prstGeom>
          <a:ln>
            <a:noFill/>
          </a:ln>
          <a:effectLst>
            <a:softEdge rad="112500"/>
          </a:effectLst>
        </p:spPr>
      </p:pic>
      <p:sp>
        <p:nvSpPr>
          <p:cNvPr id="9" name="Rezervirano mjesto broja slajda 8">
            <a:extLst>
              <a:ext uri="{FF2B5EF4-FFF2-40B4-BE49-F238E27FC236}">
                <a16:creationId xmlns:a16="http://schemas.microsoft.com/office/drawing/2014/main" id="{C6B54303-C6C8-46C9-90F6-5B190251D13C}"/>
              </a:ext>
            </a:extLst>
          </p:cNvPr>
          <p:cNvSpPr>
            <a:spLocks noGrp="1"/>
          </p:cNvSpPr>
          <p:nvPr>
            <p:ph type="sldNum" sz="quarter" idx="7"/>
          </p:nvPr>
        </p:nvSpPr>
        <p:spPr/>
        <p:txBody>
          <a:bodyPr/>
          <a:lstStyle/>
          <a:p>
            <a:fld id="{B6F15528-21DE-4FAA-801E-634DDDAF4B2B}" type="slidenum">
              <a:rPr lang="hr-HR" smtClean="0"/>
              <a:t>29</a:t>
            </a:fld>
            <a:endParaRPr lang="hr-H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14" name="object 6">
            <a:extLst>
              <a:ext uri="{FF2B5EF4-FFF2-40B4-BE49-F238E27FC236}">
                <a16:creationId xmlns:a16="http://schemas.microsoft.com/office/drawing/2014/main" id="{117AB63E-D42D-4BC6-8C33-55D293E41A0E}"/>
              </a:ext>
            </a:extLst>
          </p:cNvPr>
          <p:cNvSpPr txBox="1">
            <a:spLocks/>
          </p:cNvSpPr>
          <p:nvPr/>
        </p:nvSpPr>
        <p:spPr>
          <a:xfrm>
            <a:off x="32197" y="687868"/>
            <a:ext cx="7772400" cy="1100301"/>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sv-SE" kern="0" spc="100" dirty="0">
                <a:latin typeface="Open Sans"/>
              </a:rPr>
              <a:t>Förflyttningstekniker</a:t>
            </a:r>
            <a:r>
              <a:rPr lang="hr-HR" sz="3300" kern="0" spc="100" dirty="0">
                <a:latin typeface="Open Sans"/>
              </a:rPr>
              <a:t> </a:t>
            </a:r>
            <a:r>
              <a:rPr lang="hr-HR" kern="0" spc="100" dirty="0">
                <a:latin typeface="Open Sans"/>
              </a:rPr>
              <a:t>  </a:t>
            </a:r>
          </a:p>
          <a:p>
            <a:pPr marL="17145" algn="ctr">
              <a:spcBef>
                <a:spcPts val="100"/>
              </a:spcBef>
            </a:pPr>
            <a:r>
              <a:rPr lang="sv-SE" sz="1800" kern="0" spc="100" dirty="0">
                <a:latin typeface="Open Sans"/>
              </a:rPr>
              <a:t>Skadad </a:t>
            </a:r>
            <a:r>
              <a:rPr lang="hr-HR" sz="1800" kern="0" spc="100" dirty="0">
                <a:latin typeface="Open Sans"/>
              </a:rPr>
              <a:t>eller medvetslös</a:t>
            </a:r>
            <a:r>
              <a:rPr lang="sv-SE" sz="1800" kern="0" spc="100" dirty="0">
                <a:latin typeface="Open Sans"/>
              </a:rPr>
              <a:t> person</a:t>
            </a:r>
            <a:r>
              <a:rPr lang="hr-HR" sz="1800" kern="0" spc="100" dirty="0">
                <a:latin typeface="Open Sans"/>
              </a:rPr>
              <a:t>
</a:t>
            </a:r>
            <a:endParaRPr lang="en-US" sz="1800" kern="0" spc="105" dirty="0">
              <a:latin typeface="Open Sans"/>
            </a:endParaRPr>
          </a:p>
        </p:txBody>
      </p:sp>
    </p:spTree>
    <p:extLst>
      <p:ext uri="{BB962C8B-B14F-4D97-AF65-F5344CB8AC3E}">
        <p14:creationId xmlns:p14="http://schemas.microsoft.com/office/powerpoint/2010/main" val="247725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39212" y="1195425"/>
            <a:ext cx="2986405" cy="817880"/>
          </a:xfrm>
          <a:prstGeom prst="rect">
            <a:avLst/>
          </a:prstGeom>
        </p:spPr>
        <p:txBody>
          <a:bodyPr vert="horz" wrap="square" lIns="0" tIns="12700" rIns="0" bIns="0" rtlCol="0">
            <a:spAutoFit/>
          </a:bodyPr>
          <a:lstStyle/>
          <a:p>
            <a:pPr marL="12700">
              <a:lnSpc>
                <a:spcPct val="100000"/>
              </a:lnSpc>
              <a:spcBef>
                <a:spcPts val="100"/>
              </a:spcBef>
            </a:pPr>
            <a:r>
              <a:rPr lang="sv-SE" sz="5200" dirty="0"/>
              <a:t>Innehåll</a:t>
            </a:r>
            <a:endParaRPr sz="5200" dirty="0"/>
          </a:p>
        </p:txBody>
      </p:sp>
      <p:sp>
        <p:nvSpPr>
          <p:cNvPr id="6" name="object 6"/>
          <p:cNvSpPr/>
          <p:nvPr/>
        </p:nvSpPr>
        <p:spPr>
          <a:xfrm>
            <a:off x="4524374" y="3045418"/>
            <a:ext cx="3120327" cy="451358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p:spPr>
        <p:txBody>
          <a:bodyPr wrap="square" lIns="0" tIns="0" rIns="0" bIns="0" rtlCol="0"/>
          <a:lstStyle/>
          <a:p>
            <a:endParaRPr/>
          </a:p>
        </p:txBody>
      </p:sp>
      <p:sp>
        <p:nvSpPr>
          <p:cNvPr id="8" name="object 8"/>
          <p:cNvSpPr txBox="1"/>
          <p:nvPr/>
        </p:nvSpPr>
        <p:spPr>
          <a:xfrm>
            <a:off x="533400" y="3776281"/>
            <a:ext cx="3990974" cy="3090590"/>
          </a:xfrm>
          <a:prstGeom prst="rect">
            <a:avLst/>
          </a:prstGeom>
        </p:spPr>
        <p:txBody>
          <a:bodyPr vert="horz" wrap="square" lIns="0" tIns="12700" rIns="0" bIns="0" rtlCol="0">
            <a:spAutoFit/>
          </a:bodyPr>
          <a:lstStyle/>
          <a:p>
            <a:pPr marL="461645" indent="-361950">
              <a:lnSpc>
                <a:spcPct val="100000"/>
              </a:lnSpc>
              <a:spcBef>
                <a:spcPts val="100"/>
              </a:spcBef>
              <a:buFont typeface="Roboto"/>
              <a:buAutoNum type="arabicPlain"/>
              <a:tabLst>
                <a:tab pos="461645" algn="l"/>
                <a:tab pos="462280" algn="l"/>
              </a:tabLst>
            </a:pPr>
            <a:r>
              <a:rPr lang="sv-SE" sz="1200" b="1" spc="-5" dirty="0">
                <a:latin typeface="Roboto"/>
                <a:cs typeface="Roboto"/>
                <a:hlinkClick r:id="rId2" action="ppaction://hlinksldjump">
                  <a:extLst>
                    <a:ext uri="{A12FA001-AC4F-418D-AE19-62706E023703}">
                      <ahyp:hlinkClr xmlns:ahyp="http://schemas.microsoft.com/office/drawing/2018/hyperlinkcolor" val="tx"/>
                    </a:ext>
                  </a:extLst>
                </a:hlinkClick>
              </a:rPr>
              <a:t>Kapitel</a:t>
            </a:r>
            <a:r>
              <a:rPr lang="hr-HR" sz="1200" b="1" spc="-5" dirty="0">
                <a:latin typeface="Roboto"/>
                <a:cs typeface="Roboto"/>
                <a:hlinkClick r:id="rId2" action="ppaction://hlinksldjump">
                  <a:extLst>
                    <a:ext uri="{A12FA001-AC4F-418D-AE19-62706E023703}">
                      <ahyp:hlinkClr xmlns:ahyp="http://schemas.microsoft.com/office/drawing/2018/hyperlinkcolor" val="tx"/>
                    </a:ext>
                  </a:extLst>
                </a:hlinkClick>
              </a:rPr>
              <a:t> 1 </a:t>
            </a:r>
            <a:r>
              <a:rPr lang="hr-HR" sz="1200" spc="-5" dirty="0">
                <a:latin typeface="Roboto"/>
                <a:cs typeface="Roboto"/>
                <a:hlinkClick r:id="rId2" action="ppaction://hlinksldjump">
                  <a:extLst>
                    <a:ext uri="{A12FA001-AC4F-418D-AE19-62706E023703}">
                      <ahyp:hlinkClr xmlns:ahyp="http://schemas.microsoft.com/office/drawing/2018/hyperlinkcolor" val="tx"/>
                    </a:ext>
                  </a:extLst>
                </a:hlinkClick>
              </a:rPr>
              <a:t>- Peer</a:t>
            </a:r>
            <a:r>
              <a:rPr lang="hr-HR" sz="1200" b="1" spc="-5" dirty="0">
                <a:latin typeface="Roboto"/>
                <a:cs typeface="Roboto"/>
                <a:hlinkClick r:id="rId2" action="ppaction://hlinksldjump">
                  <a:extLst>
                    <a:ext uri="{A12FA001-AC4F-418D-AE19-62706E023703}">
                      <ahyp:hlinkClr xmlns:ahyp="http://schemas.microsoft.com/office/drawing/2018/hyperlinkcolor" val="tx"/>
                    </a:ext>
                  </a:extLst>
                </a:hlinkClick>
              </a:rPr>
              <a:t> </a:t>
            </a:r>
            <a:r>
              <a:rPr lang="hr-HR" sz="1200" spc="-5" dirty="0">
                <a:latin typeface="Roboto"/>
                <a:cs typeface="Roboto"/>
                <a:hlinkClick r:id="rId2" action="ppaction://hlinksldjump">
                  <a:extLst>
                    <a:ext uri="{A12FA001-AC4F-418D-AE19-62706E023703}">
                      <ahyp:hlinkClr xmlns:ahyp="http://schemas.microsoft.com/office/drawing/2018/hyperlinkcolor" val="tx"/>
                    </a:ext>
                  </a:extLst>
                </a:hlinkClick>
              </a:rPr>
              <a:t>to peer l</a:t>
            </a:r>
            <a:r>
              <a:rPr lang="sv-SE" sz="1200" spc="-5" dirty="0">
                <a:latin typeface="Roboto"/>
                <a:cs typeface="Roboto"/>
                <a:hlinkClick r:id="rId2" action="ppaction://hlinksldjump">
                  <a:extLst>
                    <a:ext uri="{A12FA001-AC4F-418D-AE19-62706E023703}">
                      <ahyp:hlinkClr xmlns:ahyp="http://schemas.microsoft.com/office/drawing/2018/hyperlinkcolor" val="tx"/>
                    </a:ext>
                  </a:extLst>
                </a:hlinkClick>
              </a:rPr>
              <a:t>ä</a:t>
            </a:r>
            <a:r>
              <a:rPr lang="hr-HR" sz="1200" spc="-5" dirty="0">
                <a:latin typeface="Roboto"/>
                <a:cs typeface="Roboto"/>
                <a:hlinkClick r:id="rId2" action="ppaction://hlinksldjump">
                  <a:extLst>
                    <a:ext uri="{A12FA001-AC4F-418D-AE19-62706E023703}">
                      <ahyp:hlinkClr xmlns:ahyp="http://schemas.microsoft.com/office/drawing/2018/hyperlinkcolor" val="tx"/>
                    </a:ext>
                  </a:extLst>
                </a:hlinkClick>
              </a:rPr>
              <a:t>r</a:t>
            </a:r>
            <a:r>
              <a:rPr lang="sv-SE" sz="1200" spc="-5" dirty="0">
                <a:latin typeface="Roboto"/>
                <a:cs typeface="Roboto"/>
                <a:hlinkClick r:id="rId2" action="ppaction://hlinksldjump">
                  <a:extLst>
                    <a:ext uri="{A12FA001-AC4F-418D-AE19-62706E023703}">
                      <ahyp:hlinkClr xmlns:ahyp="http://schemas.microsoft.com/office/drawing/2018/hyperlinkcolor" val="tx"/>
                    </a:ext>
                  </a:extLst>
                </a:hlinkClick>
              </a:rPr>
              <a:t>ande</a:t>
            </a:r>
            <a:endParaRPr sz="1200"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sv-SE" sz="1200" b="1" dirty="0">
                <a:solidFill>
                  <a:srgbClr val="232323"/>
                </a:solidFill>
                <a:latin typeface="Roboto"/>
                <a:cs typeface="Roboto"/>
                <a:hlinkClick r:id="rId3" action="ppaction://hlinksldjump"/>
              </a:rPr>
              <a:t>Kapitel </a:t>
            </a:r>
            <a:r>
              <a:rPr sz="1200" b="1" dirty="0">
                <a:solidFill>
                  <a:srgbClr val="232323"/>
                </a:solidFill>
                <a:latin typeface="Roboto"/>
                <a:cs typeface="Roboto"/>
                <a:hlinkClick r:id="rId3" action="ppaction://hlinksldjump"/>
              </a:rPr>
              <a:t> </a:t>
            </a:r>
            <a:r>
              <a:rPr lang="hr-HR" sz="1200" b="1" dirty="0">
                <a:solidFill>
                  <a:srgbClr val="232323"/>
                </a:solidFill>
                <a:latin typeface="Roboto"/>
                <a:cs typeface="Roboto"/>
                <a:hlinkClick r:id="rId3" action="ppaction://hlinksldjump"/>
              </a:rPr>
              <a:t>2</a:t>
            </a:r>
            <a:r>
              <a:rPr lang="hr-HR" sz="1200" dirty="0">
                <a:solidFill>
                  <a:srgbClr val="232323"/>
                </a:solidFill>
                <a:latin typeface="Roboto"/>
                <a:cs typeface="Roboto"/>
                <a:hlinkClick r:id="rId3" action="ppaction://hlinksldjump"/>
              </a:rPr>
              <a:t> – Introdu</a:t>
            </a:r>
            <a:r>
              <a:rPr lang="sv-SE" sz="1200" dirty="0" err="1">
                <a:solidFill>
                  <a:srgbClr val="232323"/>
                </a:solidFill>
                <a:latin typeface="Roboto"/>
                <a:cs typeface="Roboto"/>
                <a:hlinkClick r:id="rId3" action="ppaction://hlinksldjump"/>
              </a:rPr>
              <a:t>ktion</a:t>
            </a:r>
            <a:r>
              <a:rPr lang="sv-SE" sz="1200" dirty="0">
                <a:solidFill>
                  <a:srgbClr val="232323"/>
                </a:solidFill>
                <a:latin typeface="Roboto"/>
                <a:cs typeface="Roboto"/>
                <a:hlinkClick r:id="rId3" action="ppaction://hlinksldjump"/>
              </a:rPr>
              <a:t> av</a:t>
            </a:r>
            <a:r>
              <a:rPr lang="hr-HR" sz="1200" dirty="0">
                <a:solidFill>
                  <a:srgbClr val="232323"/>
                </a:solidFill>
                <a:latin typeface="Roboto"/>
                <a:cs typeface="Roboto"/>
                <a:hlinkClick r:id="rId3" action="ppaction://hlinksldjump"/>
              </a:rPr>
              <a:t> </a:t>
            </a:r>
            <a:r>
              <a:rPr lang="sv-SE" sz="1200" dirty="0">
                <a:solidFill>
                  <a:srgbClr val="232323"/>
                </a:solidFill>
                <a:latin typeface="Roboto"/>
                <a:cs typeface="Roboto"/>
                <a:hlinkClick r:id="rId3" action="ppaction://hlinksldjump"/>
              </a:rPr>
              <a:t>förflyttningshjälpmedel</a:t>
            </a:r>
            <a:endParaRPr sz="1200"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sv-SE" sz="1200" b="1" u="sng" dirty="0">
                <a:solidFill>
                  <a:srgbClr val="232323"/>
                </a:solidFill>
                <a:latin typeface="Roboto"/>
                <a:cs typeface="Roboto"/>
                <a:hlinkClick r:id="rId4" action="ppaction://hlinksldjump"/>
              </a:rPr>
              <a:t>Kapitel</a:t>
            </a:r>
            <a:r>
              <a:rPr sz="1200" b="1" u="sng" dirty="0">
                <a:solidFill>
                  <a:srgbClr val="232323"/>
                </a:solidFill>
                <a:latin typeface="Roboto"/>
                <a:cs typeface="Roboto"/>
                <a:hlinkClick r:id="rId4" action="ppaction://hlinksldjump"/>
              </a:rPr>
              <a:t> </a:t>
            </a:r>
            <a:r>
              <a:rPr lang="hr-HR" sz="1200" b="1" u="sng" spc="-15" dirty="0">
                <a:solidFill>
                  <a:srgbClr val="232323"/>
                </a:solidFill>
                <a:latin typeface="Roboto"/>
                <a:cs typeface="Roboto"/>
                <a:hlinkClick r:id="rId4" action="ppaction://hlinksldjump"/>
              </a:rPr>
              <a:t>3 </a:t>
            </a:r>
            <a:r>
              <a:rPr lang="hr-HR" sz="1200" u="sng" spc="-15" dirty="0">
                <a:solidFill>
                  <a:srgbClr val="232323"/>
                </a:solidFill>
                <a:latin typeface="Roboto"/>
                <a:cs typeface="Roboto"/>
                <a:hlinkClick r:id="rId4" action="ppaction://hlinksldjump"/>
              </a:rPr>
              <a:t>– Introdu</a:t>
            </a:r>
            <a:r>
              <a:rPr lang="sv-SE" sz="1200" u="sng" spc="-15" dirty="0">
                <a:solidFill>
                  <a:srgbClr val="232323"/>
                </a:solidFill>
                <a:latin typeface="Roboto"/>
                <a:cs typeface="Roboto"/>
                <a:hlinkClick r:id="rId4" action="ppaction://hlinksldjump"/>
              </a:rPr>
              <a:t>k</a:t>
            </a:r>
            <a:r>
              <a:rPr lang="hr-HR" sz="1200" u="sng" spc="-15" dirty="0">
                <a:solidFill>
                  <a:srgbClr val="232323"/>
                </a:solidFill>
                <a:latin typeface="Roboto"/>
                <a:cs typeface="Roboto"/>
                <a:hlinkClick r:id="rId4" action="ppaction://hlinksldjump"/>
              </a:rPr>
              <a:t>tion</a:t>
            </a:r>
            <a:r>
              <a:rPr lang="sv-SE" sz="1200" u="sng" spc="-15" dirty="0">
                <a:solidFill>
                  <a:srgbClr val="232323"/>
                </a:solidFill>
                <a:latin typeface="Roboto"/>
                <a:cs typeface="Roboto"/>
                <a:hlinkClick r:id="rId4" action="ppaction://hlinksldjump"/>
              </a:rPr>
              <a:t> av</a:t>
            </a:r>
            <a:r>
              <a:rPr lang="hr-HR" sz="1200" u="sng" spc="-15" dirty="0">
                <a:solidFill>
                  <a:srgbClr val="232323"/>
                </a:solidFill>
                <a:latin typeface="Roboto"/>
                <a:cs typeface="Roboto"/>
                <a:hlinkClick r:id="rId4" action="ppaction://hlinksldjump"/>
              </a:rPr>
              <a:t> </a:t>
            </a:r>
            <a:r>
              <a:rPr lang="sv-SE" sz="1200" u="sng" spc="-15" dirty="0">
                <a:solidFill>
                  <a:srgbClr val="232323"/>
                </a:solidFill>
                <a:latin typeface="Roboto"/>
                <a:cs typeface="Roboto"/>
                <a:hlinkClick r:id="rId4" action="ppaction://hlinksldjump"/>
              </a:rPr>
              <a:t>förflyttnings</a:t>
            </a:r>
            <a:r>
              <a:rPr lang="hr-HR" sz="1200" u="sng" spc="-15" dirty="0">
                <a:solidFill>
                  <a:srgbClr val="232323"/>
                </a:solidFill>
                <a:latin typeface="Roboto"/>
                <a:cs typeface="Roboto"/>
                <a:hlinkClick r:id="rId4" action="ppaction://hlinksldjump"/>
              </a:rPr>
              <a:t>principe</a:t>
            </a:r>
            <a:r>
              <a:rPr lang="sv-SE" sz="1200" u="sng" spc="-15" dirty="0">
                <a:solidFill>
                  <a:srgbClr val="232323"/>
                </a:solidFill>
                <a:latin typeface="Roboto"/>
                <a:cs typeface="Roboto"/>
                <a:hlinkClick r:id="rId4" action="ppaction://hlinksldjump"/>
              </a:rPr>
              <a:t>r</a:t>
            </a:r>
            <a:r>
              <a:rPr lang="hr-HR" sz="1200" u="sng" spc="-15" dirty="0">
                <a:solidFill>
                  <a:srgbClr val="232323"/>
                </a:solidFill>
                <a:latin typeface="Roboto"/>
                <a:cs typeface="Roboto"/>
              </a:rPr>
              <a:t> </a:t>
            </a:r>
            <a:r>
              <a:rPr lang="sv-SE" sz="1200" u="sng" spc="-15" dirty="0">
                <a:solidFill>
                  <a:srgbClr val="232323"/>
                </a:solidFill>
                <a:latin typeface="Roboto"/>
                <a:cs typeface="Roboto"/>
              </a:rPr>
              <a:t>och</a:t>
            </a:r>
            <a:r>
              <a:rPr lang="hr-HR" sz="1200" u="sng" spc="-15" dirty="0">
                <a:solidFill>
                  <a:srgbClr val="232323"/>
                </a:solidFill>
                <a:latin typeface="Roboto"/>
                <a:cs typeface="Roboto"/>
              </a:rPr>
              <a:t> ergonom</a:t>
            </a:r>
            <a:r>
              <a:rPr lang="sv-SE" sz="1200" u="sng" spc="-15" dirty="0">
                <a:solidFill>
                  <a:srgbClr val="232323"/>
                </a:solidFill>
                <a:latin typeface="Roboto"/>
                <a:cs typeface="Roboto"/>
              </a:rPr>
              <a:t>i</a:t>
            </a:r>
            <a:endParaRPr sz="1200" u="sng" dirty="0">
              <a:latin typeface="Roboto"/>
              <a:cs typeface="Roboto"/>
            </a:endParaRPr>
          </a:p>
          <a:p>
            <a:pPr marL="461645" indent="-361950">
              <a:lnSpc>
                <a:spcPct val="100000"/>
              </a:lnSpc>
              <a:spcBef>
                <a:spcPts val="1160"/>
              </a:spcBef>
              <a:buFont typeface="Roboto"/>
              <a:buAutoNum type="arabicPlain"/>
              <a:tabLst>
                <a:tab pos="461645" algn="l"/>
                <a:tab pos="462280" algn="l"/>
              </a:tabLst>
            </a:pPr>
            <a:r>
              <a:rPr lang="sv-SE" sz="1200" b="1" dirty="0">
                <a:solidFill>
                  <a:srgbClr val="232323"/>
                </a:solidFill>
                <a:latin typeface="Roboto"/>
                <a:cs typeface="Roboto"/>
                <a:hlinkClick r:id="rId5" action="ppaction://hlinksldjump"/>
              </a:rPr>
              <a:t>Kapitel</a:t>
            </a:r>
            <a:r>
              <a:rPr sz="1200" b="1" dirty="0">
                <a:solidFill>
                  <a:srgbClr val="232323"/>
                </a:solidFill>
                <a:latin typeface="Roboto"/>
                <a:cs typeface="Roboto"/>
                <a:hlinkClick r:id="rId5" action="ppaction://hlinksldjump"/>
              </a:rPr>
              <a:t> </a:t>
            </a:r>
            <a:r>
              <a:rPr lang="hr-HR" sz="1200" b="1" spc="-5" dirty="0">
                <a:solidFill>
                  <a:srgbClr val="232323"/>
                </a:solidFill>
                <a:latin typeface="Roboto"/>
                <a:cs typeface="Roboto"/>
                <a:hlinkClick r:id="rId5" action="ppaction://hlinksldjump"/>
              </a:rPr>
              <a:t>4 </a:t>
            </a:r>
            <a:r>
              <a:rPr lang="hr-HR" sz="1200" spc="-5" dirty="0">
                <a:solidFill>
                  <a:srgbClr val="232323"/>
                </a:solidFill>
                <a:latin typeface="Roboto"/>
                <a:cs typeface="Roboto"/>
                <a:hlinkClick r:id="rId5" action="ppaction://hlinksldjump"/>
              </a:rPr>
              <a:t>– </a:t>
            </a:r>
            <a:r>
              <a:rPr lang="sv-SE" sz="1200" spc="-5" dirty="0">
                <a:solidFill>
                  <a:srgbClr val="232323"/>
                </a:solidFill>
                <a:latin typeface="Roboto"/>
                <a:cs typeface="Roboto"/>
                <a:hlinkClick r:id="rId5" action="ppaction://hlinksldjump"/>
              </a:rPr>
              <a:t>Funktions-</a:t>
            </a:r>
            <a:r>
              <a:rPr lang="hr-HR" sz="1200" spc="-5" dirty="0">
                <a:solidFill>
                  <a:srgbClr val="232323"/>
                </a:solidFill>
                <a:latin typeface="Roboto"/>
                <a:cs typeface="Roboto"/>
                <a:hlinkClick r:id="rId5" action="ppaction://hlinksldjump"/>
              </a:rPr>
              <a:t> </a:t>
            </a:r>
            <a:r>
              <a:rPr lang="sv-SE" sz="1200" spc="-5" dirty="0">
                <a:solidFill>
                  <a:srgbClr val="232323"/>
                </a:solidFill>
                <a:latin typeface="Roboto"/>
                <a:cs typeface="Roboto"/>
                <a:hlinkClick r:id="rId5" action="ppaction://hlinksldjump"/>
              </a:rPr>
              <a:t>och</a:t>
            </a:r>
            <a:r>
              <a:rPr lang="hr-HR" sz="1200" spc="-5" dirty="0">
                <a:solidFill>
                  <a:srgbClr val="232323"/>
                </a:solidFill>
                <a:latin typeface="Roboto"/>
                <a:cs typeface="Roboto"/>
                <a:hlinkClick r:id="rId5" action="ppaction://hlinksldjump"/>
              </a:rPr>
              <a:t> risk</a:t>
            </a:r>
            <a:r>
              <a:rPr lang="sv-SE" sz="1200" spc="-5" dirty="0">
                <a:solidFill>
                  <a:srgbClr val="232323"/>
                </a:solidFill>
                <a:latin typeface="Roboto"/>
                <a:cs typeface="Roboto"/>
                <a:hlinkClick r:id="rId5" action="ppaction://hlinksldjump"/>
              </a:rPr>
              <a:t>bedömning</a:t>
            </a:r>
            <a:endParaRPr lang="hr-HR" sz="1200" spc="-5" dirty="0">
              <a:solidFill>
                <a:srgbClr val="232323"/>
              </a:solidFill>
              <a:latin typeface="Roboto"/>
              <a:cs typeface="Roboto"/>
            </a:endParaRPr>
          </a:p>
          <a:p>
            <a:pPr marL="461645" indent="-361950">
              <a:lnSpc>
                <a:spcPct val="100000"/>
              </a:lnSpc>
              <a:spcBef>
                <a:spcPts val="1160"/>
              </a:spcBef>
              <a:buFont typeface="Roboto"/>
              <a:buAutoNum type="arabicPlain"/>
              <a:tabLst>
                <a:tab pos="461645" algn="l"/>
                <a:tab pos="462280" algn="l"/>
              </a:tabLst>
            </a:pPr>
            <a:r>
              <a:rPr lang="sv-SE" sz="1200" b="1" dirty="0">
                <a:solidFill>
                  <a:srgbClr val="232323"/>
                </a:solidFill>
                <a:latin typeface="Roboto"/>
                <a:hlinkClick r:id="rId6" action="ppaction://hlinksldjump"/>
              </a:rPr>
              <a:t>Kapitel</a:t>
            </a:r>
            <a:r>
              <a:rPr lang="hr-HR" sz="1200" b="1" dirty="0">
                <a:solidFill>
                  <a:srgbClr val="232323"/>
                </a:solidFill>
                <a:latin typeface="Roboto"/>
                <a:hlinkClick r:id="rId6" action="ppaction://hlinksldjump"/>
              </a:rPr>
              <a:t> 5 </a:t>
            </a:r>
            <a:r>
              <a:rPr lang="hr-HR" sz="1200" dirty="0">
                <a:solidFill>
                  <a:srgbClr val="232323"/>
                </a:solidFill>
                <a:latin typeface="Roboto"/>
                <a:hlinkClick r:id="rId6" action="ppaction://hlinksldjump"/>
              </a:rPr>
              <a:t>-</a:t>
            </a:r>
            <a:r>
              <a:rPr lang="sv-SE" sz="1200" dirty="0">
                <a:solidFill>
                  <a:srgbClr val="232323"/>
                </a:solidFill>
                <a:latin typeface="Roboto"/>
                <a:hlinkClick r:id="rId6" action="ppaction://hlinksldjump"/>
              </a:rPr>
              <a:t> Förflyttningstekniker</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sv-SE" sz="1200" b="1" dirty="0">
                <a:solidFill>
                  <a:srgbClr val="232323"/>
                </a:solidFill>
                <a:latin typeface="Roboto"/>
              </a:rPr>
              <a:t>Kapitel</a:t>
            </a:r>
            <a:r>
              <a:rPr lang="hr-HR" sz="1200" b="1" dirty="0">
                <a:solidFill>
                  <a:srgbClr val="232323"/>
                </a:solidFill>
                <a:latin typeface="Roboto"/>
              </a:rPr>
              <a:t> 6 </a:t>
            </a:r>
            <a:r>
              <a:rPr lang="hr-HR" sz="1200" dirty="0">
                <a:solidFill>
                  <a:srgbClr val="232323"/>
                </a:solidFill>
                <a:latin typeface="Roboto"/>
              </a:rPr>
              <a:t>- PAL session f</a:t>
            </a:r>
            <a:r>
              <a:rPr lang="sv-SE" sz="1200" dirty="0">
                <a:solidFill>
                  <a:srgbClr val="232323"/>
                </a:solidFill>
                <a:latin typeface="Roboto"/>
              </a:rPr>
              <a:t>ö</a:t>
            </a:r>
            <a:r>
              <a:rPr lang="hr-HR" sz="1200" dirty="0">
                <a:solidFill>
                  <a:srgbClr val="232323"/>
                </a:solidFill>
                <a:latin typeface="Roboto"/>
              </a:rPr>
              <a:t>r </a:t>
            </a:r>
            <a:r>
              <a:rPr lang="sv-SE" sz="1200" dirty="0">
                <a:solidFill>
                  <a:srgbClr val="232323"/>
                </a:solidFill>
                <a:latin typeface="Roboto"/>
              </a:rPr>
              <a:t>instruktörer</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hr-HR" sz="1200" dirty="0">
                <a:solidFill>
                  <a:srgbClr val="232323"/>
                </a:solidFill>
                <a:latin typeface="Roboto"/>
                <a:hlinkClick r:id="rId7" action="ppaction://hlinksldjump"/>
              </a:rPr>
              <a:t>Web </a:t>
            </a:r>
            <a:r>
              <a:rPr lang="hr-HR" sz="1200" dirty="0" err="1">
                <a:solidFill>
                  <a:srgbClr val="232323"/>
                </a:solidFill>
                <a:latin typeface="Roboto"/>
                <a:hlinkClick r:id="rId7" action="ppaction://hlinksldjump"/>
              </a:rPr>
              <a:t>visit</a:t>
            </a:r>
            <a:r>
              <a:rPr lang="hr-HR" sz="1200" dirty="0">
                <a:solidFill>
                  <a:srgbClr val="232323"/>
                </a:solidFill>
                <a:latin typeface="Roboto"/>
                <a:hlinkClick r:id="rId7" action="ppaction://hlinksldjump"/>
              </a:rPr>
              <a:t> spot</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sv-SE" sz="1200" dirty="0">
                <a:solidFill>
                  <a:srgbClr val="232323"/>
                </a:solidFill>
                <a:latin typeface="Roboto"/>
                <a:hlinkClick r:id="rId8" action="ppaction://hlinksldjump"/>
              </a:rPr>
              <a:t>Bilagor</a:t>
            </a:r>
            <a:endParaRPr lang="hr-HR" sz="1200" dirty="0">
              <a:solidFill>
                <a:srgbClr val="232323"/>
              </a:solidFill>
              <a:latin typeface="Roboto"/>
            </a:endParaRPr>
          </a:p>
          <a:p>
            <a:pPr marL="461645" indent="-361950">
              <a:lnSpc>
                <a:spcPct val="100000"/>
              </a:lnSpc>
              <a:spcBef>
                <a:spcPts val="1160"/>
              </a:spcBef>
              <a:buFont typeface="Roboto"/>
              <a:buAutoNum type="arabicPlain"/>
              <a:tabLst>
                <a:tab pos="461645" algn="l"/>
                <a:tab pos="462280" algn="l"/>
              </a:tabLst>
            </a:pPr>
            <a:r>
              <a:rPr lang="hr-HR" sz="1200" dirty="0">
                <a:solidFill>
                  <a:srgbClr val="232323"/>
                </a:solidFill>
                <a:latin typeface="Roboto"/>
                <a:hlinkClick r:id="rId9" action="ppaction://hlinksldjump"/>
              </a:rPr>
              <a:t>Refer</a:t>
            </a:r>
            <a:r>
              <a:rPr lang="sv-SE" sz="1200" dirty="0">
                <a:solidFill>
                  <a:srgbClr val="232323"/>
                </a:solidFill>
                <a:latin typeface="Roboto"/>
                <a:hlinkClick r:id="rId9" action="ppaction://hlinksldjump"/>
              </a:rPr>
              <a:t>enser</a:t>
            </a:r>
            <a:r>
              <a:rPr lang="hr-HR" sz="1200" dirty="0">
                <a:solidFill>
                  <a:srgbClr val="232323"/>
                </a:solidFill>
                <a:latin typeface="Roboto"/>
                <a:hlinkClick r:id="rId9" action="ppaction://hlinksldjump"/>
              </a:rPr>
              <a:t> </a:t>
            </a:r>
            <a:r>
              <a:rPr lang="sv-SE" sz="1200" dirty="0">
                <a:solidFill>
                  <a:srgbClr val="232323"/>
                </a:solidFill>
                <a:latin typeface="Roboto"/>
                <a:hlinkClick r:id="rId9" action="ppaction://hlinksldjump"/>
              </a:rPr>
              <a:t>och källor</a:t>
            </a:r>
            <a:endParaRPr lang="hr-HR" sz="1200" dirty="0">
              <a:solidFill>
                <a:srgbClr val="232323"/>
              </a:solidFill>
              <a:latin typeface="Roboto"/>
            </a:endParaRPr>
          </a:p>
        </p:txBody>
      </p:sp>
      <p:pic>
        <p:nvPicPr>
          <p:cNvPr id="4" name="Slika 3">
            <a:extLst>
              <a:ext uri="{FF2B5EF4-FFF2-40B4-BE49-F238E27FC236}">
                <a16:creationId xmlns:a16="http://schemas.microsoft.com/office/drawing/2014/main" id="{40656DD5-F825-4D76-8532-8AB85EA5D4B8}"/>
              </a:ext>
            </a:extLst>
          </p:cNvPr>
          <p:cNvPicPr>
            <a:picLocks noChangeAspect="1"/>
          </p:cNvPicPr>
          <p:nvPr/>
        </p:nvPicPr>
        <p:blipFill>
          <a:blip r:embed="rId10"/>
          <a:stretch>
            <a:fillRect/>
          </a:stretch>
        </p:blipFill>
        <p:spPr>
          <a:xfrm>
            <a:off x="4747769" y="3316637"/>
            <a:ext cx="2718443" cy="3971142"/>
          </a:xfrm>
          <a:prstGeom prst="rect">
            <a:avLst/>
          </a:prstGeom>
        </p:spPr>
      </p:pic>
      <p:pic>
        <p:nvPicPr>
          <p:cNvPr id="9" name="Slika 8">
            <a:extLst>
              <a:ext uri="{FF2B5EF4-FFF2-40B4-BE49-F238E27FC236}">
                <a16:creationId xmlns:a16="http://schemas.microsoft.com/office/drawing/2014/main" id="{A9D3FE06-6E81-44EC-A145-3F08656BFE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38600" y="1366925"/>
            <a:ext cx="394588" cy="538075"/>
          </a:xfrm>
          <a:prstGeom prst="rect">
            <a:avLst/>
          </a:prstGeom>
        </p:spPr>
      </p:pic>
      <p:sp>
        <p:nvSpPr>
          <p:cNvPr id="7" name="Rezervirano mjesto broja slajda 6">
            <a:extLst>
              <a:ext uri="{FF2B5EF4-FFF2-40B4-BE49-F238E27FC236}">
                <a16:creationId xmlns:a16="http://schemas.microsoft.com/office/drawing/2014/main" id="{DD937539-193D-4121-A269-F42E95BAD7F1}"/>
              </a:ext>
            </a:extLst>
          </p:cNvPr>
          <p:cNvSpPr>
            <a:spLocks noGrp="1"/>
          </p:cNvSpPr>
          <p:nvPr>
            <p:ph type="sldNum" sz="quarter" idx="7"/>
          </p:nvPr>
        </p:nvSpPr>
        <p:spPr/>
        <p:txBody>
          <a:bodyPr/>
          <a:lstStyle/>
          <a:p>
            <a:fld id="{B6F15528-21DE-4FAA-801E-634DDDAF4B2B}" type="slidenum">
              <a:rPr lang="hr-HR" smtClean="0"/>
              <a:t>3</a:t>
            </a:fld>
            <a:endParaRPr lang="hr-HR"/>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6C54EDC9-BCB7-4E7B-9625-D75D73199058}"/>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594"/>
          <a:stretch/>
        </p:blipFill>
        <p:spPr>
          <a:xfrm>
            <a:off x="0" y="-40863"/>
            <a:ext cx="7772400" cy="10140126"/>
          </a:xfrm>
          <a:prstGeom prst="rect">
            <a:avLst/>
          </a:prstGeom>
        </p:spPr>
      </p:pic>
      <p:sp>
        <p:nvSpPr>
          <p:cNvPr id="2" name="object 2"/>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4</a:t>
            </a:r>
            <a:endParaRPr sz="800">
              <a:latin typeface="Avenir Next"/>
              <a:cs typeface="Avenir Next"/>
            </a:endParaRPr>
          </a:p>
        </p:txBody>
      </p:sp>
      <p:sp>
        <p:nvSpPr>
          <p:cNvPr id="3" name="object 3"/>
          <p:cNvSpPr/>
          <p:nvPr/>
        </p:nvSpPr>
        <p:spPr>
          <a:xfrm>
            <a:off x="345440" y="9611868"/>
            <a:ext cx="927684" cy="1946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3623" y="5203031"/>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6</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1951622" y="5984357"/>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  </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247046" y="6151580"/>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600200" y="7498968"/>
            <a:ext cx="4670475" cy="443711"/>
          </a:xfrm>
          <a:prstGeom prst="rect">
            <a:avLst/>
          </a:prstGeom>
        </p:spPr>
        <p:txBody>
          <a:bodyPr vert="horz" wrap="square" lIns="0" tIns="12700" rIns="0" bIns="0" rtlCol="0">
            <a:spAutoFit/>
          </a:bodyPr>
          <a:lstStyle/>
          <a:p>
            <a:pPr marR="9525" algn="ctr">
              <a:lnSpc>
                <a:spcPct val="100000"/>
              </a:lnSpc>
              <a:spcBef>
                <a:spcPts val="100"/>
              </a:spcBef>
            </a:pPr>
            <a:r>
              <a:rPr lang="hr-HR" sz="2800" i="1" spc="-5" dirty="0">
                <a:solidFill>
                  <a:srgbClr val="1C61B3"/>
                </a:solidFill>
                <a:latin typeface="Open Sans"/>
                <a:cs typeface="Open Sans"/>
              </a:rPr>
              <a:t>PAL session f</a:t>
            </a:r>
            <a:r>
              <a:rPr lang="sv-SE" sz="2800" i="1" spc="-5" dirty="0">
                <a:solidFill>
                  <a:srgbClr val="1C61B3"/>
                </a:solidFill>
                <a:latin typeface="Open Sans"/>
                <a:cs typeface="Open Sans"/>
              </a:rPr>
              <a:t>ö</a:t>
            </a:r>
            <a:r>
              <a:rPr lang="hr-HR" sz="2800" i="1" spc="-5" dirty="0">
                <a:solidFill>
                  <a:srgbClr val="1C61B3"/>
                </a:solidFill>
                <a:latin typeface="Open Sans"/>
                <a:cs typeface="Open Sans"/>
              </a:rPr>
              <a:t>r </a:t>
            </a:r>
            <a:r>
              <a:rPr lang="sv-SE" sz="2800" i="1" spc="-5" dirty="0">
                <a:solidFill>
                  <a:srgbClr val="1C61B3"/>
                </a:solidFill>
                <a:latin typeface="Open Sans"/>
                <a:cs typeface="Open Sans"/>
              </a:rPr>
              <a:t>instruktörer </a:t>
            </a:r>
            <a:endParaRP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97EBDCE9-BE65-43C9-8240-99C026808DC9}"/>
              </a:ext>
            </a:extLst>
          </p:cNvPr>
          <p:cNvSpPr>
            <a:spLocks noGrp="1"/>
          </p:cNvSpPr>
          <p:nvPr>
            <p:ph type="sldNum" sz="quarter" idx="7"/>
          </p:nvPr>
        </p:nvSpPr>
        <p:spPr/>
        <p:txBody>
          <a:bodyPr/>
          <a:lstStyle/>
          <a:p>
            <a:fld id="{B6F15528-21DE-4FAA-801E-634DDDAF4B2B}" type="slidenum">
              <a:rPr lang="hr-HR" smtClean="0"/>
              <a:t>30</a:t>
            </a:fld>
            <a:endParaRPr lang="hr-HR"/>
          </a:p>
        </p:txBody>
      </p:sp>
    </p:spTree>
    <p:extLst>
      <p:ext uri="{BB962C8B-B14F-4D97-AF65-F5344CB8AC3E}">
        <p14:creationId xmlns:p14="http://schemas.microsoft.com/office/powerpoint/2010/main" val="401909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858911" y="160020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7BBCEA3A-A262-D54B-A122-1B2BF08716AB}"/>
              </a:ext>
            </a:extLst>
          </p:cNvPr>
          <p:cNvSpPr txBox="1">
            <a:spLocks/>
          </p:cNvSpPr>
          <p:nvPr/>
        </p:nvSpPr>
        <p:spPr>
          <a:xfrm>
            <a:off x="-85266" y="809690"/>
            <a:ext cx="7772400" cy="456535"/>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 </a:t>
            </a:r>
            <a:r>
              <a:rPr lang="hr-HR" b="1" kern="0" spc="100" dirty="0">
                <a:solidFill>
                  <a:srgbClr val="0070C0"/>
                </a:solidFill>
              </a:rPr>
              <a:t>PAL SESSION F</a:t>
            </a:r>
            <a:r>
              <a:rPr lang="sv-SE" b="1" kern="0" spc="100" dirty="0">
                <a:solidFill>
                  <a:srgbClr val="0070C0"/>
                </a:solidFill>
              </a:rPr>
              <a:t>Ö</a:t>
            </a:r>
            <a:r>
              <a:rPr lang="hr-HR" b="1" kern="0" spc="100" dirty="0">
                <a:solidFill>
                  <a:srgbClr val="0070C0"/>
                </a:solidFill>
              </a:rPr>
              <a:t>R </a:t>
            </a:r>
            <a:r>
              <a:rPr lang="sv-SE" b="1" kern="0" spc="100" dirty="0">
                <a:solidFill>
                  <a:srgbClr val="0070C0"/>
                </a:solidFill>
              </a:rPr>
              <a:t>INSTRUKTÖRER</a:t>
            </a:r>
            <a:endParaRPr lang="hr-HR" b="1" kern="0" spc="100" dirty="0">
              <a:solidFill>
                <a:srgbClr val="0070C0"/>
              </a:solidFill>
            </a:endParaRPr>
          </a:p>
          <a:p>
            <a:pPr marL="17145" algn="ctr">
              <a:spcBef>
                <a:spcPts val="100"/>
              </a:spcBef>
            </a:pPr>
            <a:r>
              <a:rPr lang="hr-HR" kern="0" spc="100" dirty="0">
                <a:solidFill>
                  <a:srgbClr val="0070C0"/>
                </a:solidFill>
              </a:rPr>
              <a:t>(</a:t>
            </a:r>
            <a:r>
              <a:rPr lang="hr-HR" kern="0" spc="100" dirty="0" err="1">
                <a:solidFill>
                  <a:srgbClr val="0070C0"/>
                </a:solidFill>
              </a:rPr>
              <a:t>PAL</a:t>
            </a:r>
            <a:r>
              <a:rPr lang="hr-HR" kern="0" spc="100" dirty="0">
                <a:solidFill>
                  <a:srgbClr val="0070C0"/>
                </a:solidFill>
              </a:rPr>
              <a:t>) </a:t>
            </a:r>
            <a:r>
              <a:rPr lang="hr-HR" kern="0" spc="100" dirty="0" err="1">
                <a:solidFill>
                  <a:srgbClr val="0070C0"/>
                </a:solidFill>
              </a:rPr>
              <a:t>Peer</a:t>
            </a:r>
            <a:r>
              <a:rPr lang="hr-HR" kern="0" spc="100" dirty="0">
                <a:solidFill>
                  <a:srgbClr val="0070C0"/>
                </a:solidFill>
              </a:rPr>
              <a:t>–</a:t>
            </a:r>
            <a:r>
              <a:rPr lang="hr-HR" kern="0" spc="100" dirty="0" err="1">
                <a:solidFill>
                  <a:srgbClr val="0070C0"/>
                </a:solidFill>
              </a:rPr>
              <a:t>Assisted</a:t>
            </a:r>
            <a:r>
              <a:rPr lang="hr-HR" kern="0" spc="100" dirty="0">
                <a:solidFill>
                  <a:srgbClr val="0070C0"/>
                </a:solidFill>
              </a:rPr>
              <a:t> </a:t>
            </a:r>
            <a:r>
              <a:rPr lang="hr-HR" kern="0" spc="100" dirty="0" err="1">
                <a:solidFill>
                  <a:srgbClr val="0070C0"/>
                </a:solidFill>
              </a:rPr>
              <a:t>Learning</a:t>
            </a:r>
            <a:endParaRPr lang="en-US" kern="0" spc="105" dirty="0">
              <a:solidFill>
                <a:srgbClr val="0070C0"/>
              </a:solidFill>
            </a:endParaRPr>
          </a:p>
        </p:txBody>
      </p:sp>
      <p:sp>
        <p:nvSpPr>
          <p:cNvPr id="8" name="Oblačić za govor: pravokutnik 7">
            <a:extLst>
              <a:ext uri="{FF2B5EF4-FFF2-40B4-BE49-F238E27FC236}">
                <a16:creationId xmlns:a16="http://schemas.microsoft.com/office/drawing/2014/main" id="{0702FA4C-EF4E-4F2D-922B-307B3340A545}"/>
              </a:ext>
            </a:extLst>
          </p:cNvPr>
          <p:cNvSpPr/>
          <p:nvPr/>
        </p:nvSpPr>
        <p:spPr>
          <a:xfrm>
            <a:off x="4605619" y="6248400"/>
            <a:ext cx="2813578" cy="2028148"/>
          </a:xfrm>
          <a:prstGeom prst="wedgeRectCallout">
            <a:avLst/>
          </a:prstGeom>
          <a:solidFill>
            <a:srgbClr val="E5BA3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hr-HR" sz="1200" b="1" dirty="0">
                <a:solidFill>
                  <a:schemeClr val="bg2">
                    <a:lumMod val="25000"/>
                  </a:schemeClr>
                </a:solidFill>
              </a:rPr>
              <a:t>Frågor till </a:t>
            </a:r>
            <a:r>
              <a:rPr lang="sv-SE" sz="1200" b="1" dirty="0" err="1">
                <a:solidFill>
                  <a:schemeClr val="bg2">
                    <a:lumMod val="25000"/>
                  </a:schemeClr>
                </a:solidFill>
              </a:rPr>
              <a:t>intruktören</a:t>
            </a:r>
            <a:r>
              <a:rPr lang="hr-HR" sz="1200" b="1" dirty="0">
                <a:solidFill>
                  <a:schemeClr val="bg2">
                    <a:lumMod val="25000"/>
                  </a:schemeClr>
                </a:solidFill>
              </a:rPr>
              <a:t>:
</a:t>
            </a:r>
          </a:p>
          <a:p>
            <a:pPr marL="228600" indent="-228600" algn="just">
              <a:buAutoNum type="arabicPeriod"/>
            </a:pPr>
            <a:r>
              <a:rPr lang="sv-SE" sz="1200" dirty="0">
                <a:solidFill>
                  <a:schemeClr val="bg2">
                    <a:lumMod val="25000"/>
                  </a:schemeClr>
                </a:solidFill>
              </a:rPr>
              <a:t>Vad är viktigast att fokusera på?
Vad gav deltagarna för feedback?
Vilka delar krävde mest ansträngning eller uppmärksamhet</a:t>
            </a:r>
            <a:r>
              <a:rPr lang="en-US" sz="1200" dirty="0">
                <a:solidFill>
                  <a:schemeClr val="bg2">
                    <a:lumMod val="25000"/>
                  </a:schemeClr>
                </a:solidFill>
              </a:rPr>
              <a:t>?</a:t>
            </a:r>
          </a:p>
        </p:txBody>
      </p:sp>
      <p:sp>
        <p:nvSpPr>
          <p:cNvPr id="9" name="Oblačić za govor: pravokutnik 8">
            <a:extLst>
              <a:ext uri="{FF2B5EF4-FFF2-40B4-BE49-F238E27FC236}">
                <a16:creationId xmlns:a16="http://schemas.microsoft.com/office/drawing/2014/main" id="{CCEC95ED-DF09-4B7C-8D6C-EDAC2A249438}"/>
              </a:ext>
            </a:extLst>
          </p:cNvPr>
          <p:cNvSpPr/>
          <p:nvPr/>
        </p:nvSpPr>
        <p:spPr>
          <a:xfrm>
            <a:off x="2491216" y="4828379"/>
            <a:ext cx="2619434" cy="2028149"/>
          </a:xfrm>
          <a:prstGeom prst="wedgeRectCallout">
            <a:avLst/>
          </a:prstGeom>
          <a:solidFill>
            <a:srgbClr val="EAB8E4"/>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solidFill>
                  <a:schemeClr val="bg2">
                    <a:lumMod val="25000"/>
                  </a:schemeClr>
                </a:solidFill>
              </a:rPr>
              <a:t>Frågor till </a:t>
            </a:r>
            <a:r>
              <a:rPr lang="sv-SE" sz="1200" b="1" dirty="0">
                <a:solidFill>
                  <a:schemeClr val="bg2">
                    <a:lumMod val="25000"/>
                  </a:schemeClr>
                </a:solidFill>
              </a:rPr>
              <a:t>personalen</a:t>
            </a:r>
            <a:r>
              <a:rPr lang="hr-HR" sz="1200" b="1" dirty="0">
                <a:solidFill>
                  <a:schemeClr val="bg2">
                    <a:lumMod val="25000"/>
                  </a:schemeClr>
                </a:solidFill>
              </a:rPr>
              <a:t>:
</a:t>
            </a:r>
          </a:p>
          <a:p>
            <a:pPr algn="ctr"/>
            <a:endParaRPr lang="hr-HR" sz="1200" b="1" dirty="0">
              <a:solidFill>
                <a:schemeClr val="bg2">
                  <a:lumMod val="25000"/>
                </a:schemeClr>
              </a:solidFill>
            </a:endParaRPr>
          </a:p>
          <a:p>
            <a:pPr marL="228600" indent="-228600" algn="just">
              <a:buAutoNum type="arabicPeriod"/>
            </a:pPr>
            <a:r>
              <a:rPr lang="sv-SE" sz="1200" dirty="0">
                <a:solidFill>
                  <a:schemeClr val="bg2">
                    <a:lumMod val="25000"/>
                  </a:schemeClr>
                </a:solidFill>
              </a:rPr>
              <a:t>Är du tydlig vid alla steg</a:t>
            </a:r>
            <a:r>
              <a:rPr lang="en-US" sz="1200" dirty="0">
                <a:solidFill>
                  <a:schemeClr val="bg2">
                    <a:lumMod val="25000"/>
                  </a:schemeClr>
                </a:solidFill>
              </a:rPr>
              <a:t>?</a:t>
            </a:r>
            <a:endParaRPr lang="hr-HR" sz="1200" dirty="0">
              <a:solidFill>
                <a:schemeClr val="bg2">
                  <a:lumMod val="25000"/>
                </a:schemeClr>
              </a:solidFill>
            </a:endParaRPr>
          </a:p>
          <a:p>
            <a:pPr marL="228600" indent="-228600" algn="just">
              <a:buAutoNum type="arabicPeriod"/>
            </a:pPr>
            <a:r>
              <a:rPr lang="sv-SE" sz="1200" dirty="0">
                <a:solidFill>
                  <a:schemeClr val="bg2">
                    <a:lumMod val="25000"/>
                  </a:schemeClr>
                </a:solidFill>
              </a:rPr>
              <a:t>Vad är ditt allmänna intryck som åskådare?</a:t>
            </a:r>
            <a:endParaRPr lang="hr-HR" sz="1200" dirty="0">
              <a:solidFill>
                <a:schemeClr val="bg2">
                  <a:lumMod val="25000"/>
                </a:schemeClr>
              </a:solidFill>
            </a:endParaRPr>
          </a:p>
          <a:p>
            <a:pPr marL="228600" indent="-228600" algn="just">
              <a:buAutoNum type="arabicPeriod"/>
            </a:pPr>
            <a:r>
              <a:rPr lang="sv-SE" sz="1200" dirty="0">
                <a:solidFill>
                  <a:schemeClr val="bg2">
                    <a:lumMod val="25000"/>
                  </a:schemeClr>
                </a:solidFill>
              </a:rPr>
              <a:t>Vad bör eventuellt vara i fokus eller förbättras</a:t>
            </a:r>
            <a:r>
              <a:rPr lang="en-US" sz="1200" dirty="0">
                <a:solidFill>
                  <a:schemeClr val="bg2">
                    <a:lumMod val="25000"/>
                  </a:schemeClr>
                </a:solidFill>
              </a:rPr>
              <a:t>?</a:t>
            </a:r>
            <a:endParaRPr lang="hr-HR" sz="1200" dirty="0">
              <a:solidFill>
                <a:schemeClr val="bg2">
                  <a:lumMod val="25000"/>
                </a:schemeClr>
              </a:solidFill>
            </a:endParaRPr>
          </a:p>
        </p:txBody>
      </p:sp>
      <p:sp>
        <p:nvSpPr>
          <p:cNvPr id="11" name="Oblačić za govor: pravokutnik 10">
            <a:extLst>
              <a:ext uri="{FF2B5EF4-FFF2-40B4-BE49-F238E27FC236}">
                <a16:creationId xmlns:a16="http://schemas.microsoft.com/office/drawing/2014/main" id="{A4B52BBD-EDC3-497D-B5A1-DB7FB47144BA}"/>
              </a:ext>
            </a:extLst>
          </p:cNvPr>
          <p:cNvSpPr/>
          <p:nvPr/>
        </p:nvSpPr>
        <p:spPr>
          <a:xfrm>
            <a:off x="345440" y="3288256"/>
            <a:ext cx="2590800" cy="2076508"/>
          </a:xfrm>
          <a:prstGeom prst="wedgeRectCallout">
            <a:avLst/>
          </a:prstGeom>
          <a:solidFill>
            <a:schemeClr val="accent5">
              <a:lumMod val="60000"/>
              <a:lumOff val="4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b="1" dirty="0">
                <a:solidFill>
                  <a:schemeClr val="bg2">
                    <a:lumMod val="25000"/>
                  </a:schemeClr>
                </a:solidFill>
              </a:rPr>
              <a:t>Frågor till </a:t>
            </a:r>
            <a:r>
              <a:rPr lang="sv-SE" sz="1200" b="1" dirty="0">
                <a:solidFill>
                  <a:schemeClr val="bg2">
                    <a:lumMod val="25000"/>
                  </a:schemeClr>
                </a:solidFill>
              </a:rPr>
              <a:t>den som har blivit förflyttad</a:t>
            </a:r>
            <a:r>
              <a:rPr lang="hr-HR" sz="1200" b="1" dirty="0">
                <a:solidFill>
                  <a:schemeClr val="bg2">
                    <a:lumMod val="25000"/>
                  </a:schemeClr>
                </a:solidFill>
              </a:rPr>
              <a:t>:</a:t>
            </a:r>
          </a:p>
          <a:p>
            <a:pPr algn="ctr"/>
            <a:endParaRPr lang="hr-HR" sz="1200" dirty="0">
              <a:solidFill>
                <a:schemeClr val="bg2">
                  <a:lumMod val="25000"/>
                </a:schemeClr>
              </a:solidFill>
            </a:endParaRPr>
          </a:p>
          <a:p>
            <a:pPr algn="ctr"/>
            <a:endParaRPr lang="hr-HR" sz="1200" dirty="0">
              <a:solidFill>
                <a:schemeClr val="bg2">
                  <a:lumMod val="25000"/>
                </a:schemeClr>
              </a:solidFill>
            </a:endParaRPr>
          </a:p>
          <a:p>
            <a:pPr marL="228600" indent="-228600" algn="just">
              <a:buAutoNum type="arabicPeriod"/>
            </a:pPr>
            <a:r>
              <a:rPr lang="en-US" sz="1200" dirty="0">
                <a:solidFill>
                  <a:schemeClr val="bg2">
                    <a:lumMod val="25000"/>
                  </a:schemeClr>
                </a:solidFill>
              </a:rPr>
              <a:t>Kände du dig trygg under förflyttningen?</a:t>
            </a:r>
            <a:endParaRPr lang="hr-HR" sz="1200" dirty="0">
              <a:solidFill>
                <a:schemeClr val="bg2">
                  <a:lumMod val="25000"/>
                </a:schemeClr>
              </a:solidFill>
            </a:endParaRPr>
          </a:p>
          <a:p>
            <a:pPr marL="228600" indent="-228600" algn="just">
              <a:buAutoNum type="arabicPeriod"/>
            </a:pPr>
            <a:r>
              <a:rPr lang="sv-SE" sz="1200" dirty="0">
                <a:solidFill>
                  <a:schemeClr val="bg2">
                    <a:lumMod val="25000"/>
                  </a:schemeClr>
                </a:solidFill>
              </a:rPr>
              <a:t>Vad är ditt allmänna intryck</a:t>
            </a:r>
            <a:r>
              <a:rPr lang="en-US" sz="1200" dirty="0">
                <a:solidFill>
                  <a:schemeClr val="bg2">
                    <a:lumMod val="25000"/>
                  </a:schemeClr>
                </a:solidFill>
              </a:rPr>
              <a:t>?</a:t>
            </a:r>
            <a:endParaRPr lang="hr-HR" sz="1200" dirty="0">
              <a:solidFill>
                <a:schemeClr val="bg2">
                  <a:lumMod val="25000"/>
                </a:schemeClr>
              </a:solidFill>
            </a:endParaRPr>
          </a:p>
          <a:p>
            <a:pPr algn="just"/>
            <a:r>
              <a:rPr lang="hr-HR" sz="1200" dirty="0">
                <a:solidFill>
                  <a:schemeClr val="bg2">
                    <a:lumMod val="25000"/>
                  </a:schemeClr>
                </a:solidFill>
              </a:rPr>
              <a:t>3. </a:t>
            </a:r>
            <a:r>
              <a:rPr lang="sv-SE" sz="1200" dirty="0">
                <a:solidFill>
                  <a:schemeClr val="bg2">
                    <a:lumMod val="25000"/>
                  </a:schemeClr>
                </a:solidFill>
              </a:rPr>
              <a:t>  Vad bör eventuellt vara i fokus eller förbättras?</a:t>
            </a:r>
            <a:endParaRPr lang="hr-HR" sz="1200" dirty="0">
              <a:solidFill>
                <a:schemeClr val="bg2">
                  <a:lumMod val="25000"/>
                </a:schemeClr>
              </a:solidFill>
            </a:endParaRPr>
          </a:p>
        </p:txBody>
      </p:sp>
      <p:sp>
        <p:nvSpPr>
          <p:cNvPr id="12" name="object 6">
            <a:extLst>
              <a:ext uri="{FF2B5EF4-FFF2-40B4-BE49-F238E27FC236}">
                <a16:creationId xmlns:a16="http://schemas.microsoft.com/office/drawing/2014/main" id="{FB3F2A0E-337B-481C-B7EC-28394CEB0212}"/>
              </a:ext>
            </a:extLst>
          </p:cNvPr>
          <p:cNvSpPr txBox="1">
            <a:spLocks/>
          </p:cNvSpPr>
          <p:nvPr/>
        </p:nvSpPr>
        <p:spPr>
          <a:xfrm>
            <a:off x="345440" y="1920298"/>
            <a:ext cx="6961989" cy="1133644"/>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just">
              <a:spcBef>
                <a:spcPts val="100"/>
              </a:spcBef>
            </a:pPr>
            <a:r>
              <a:rPr lang="sv-SE" sz="1200" kern="0" spc="100" dirty="0">
                <a:solidFill>
                  <a:schemeClr val="tx1"/>
                </a:solidFill>
              </a:rPr>
              <a:t>PAL-sessionen är ett tillfälle att diskutera viktiga aspekter av förflyttningen och upptäcka möjligheter till förbättringar. Det är nödvändigt att betona de steg som måste repeteras och beslutas. Alla tre rollerna bidrar till att förbättra inlärningsprocessen för säkra förflyttningar. PAL-sessioner kan göras efter varje video eller efter en enskild del. Web Visit Spot är avsedd att underlätta peer to peer-learning.
</a:t>
            </a:r>
            <a:endParaRPr lang="en-US" sz="1200" kern="0" spc="105" dirty="0">
              <a:solidFill>
                <a:schemeClr val="tx1"/>
              </a:solidFill>
            </a:endParaRPr>
          </a:p>
        </p:txBody>
      </p:sp>
      <p:sp>
        <p:nvSpPr>
          <p:cNvPr id="4" name="Rezervirano mjesto broja slajda 3">
            <a:extLst>
              <a:ext uri="{FF2B5EF4-FFF2-40B4-BE49-F238E27FC236}">
                <a16:creationId xmlns:a16="http://schemas.microsoft.com/office/drawing/2014/main" id="{408A9800-2E3F-42C7-9610-67739F67A9ED}"/>
              </a:ext>
            </a:extLst>
          </p:cNvPr>
          <p:cNvSpPr>
            <a:spLocks noGrp="1"/>
          </p:cNvSpPr>
          <p:nvPr>
            <p:ph type="sldNum" sz="quarter" idx="7"/>
          </p:nvPr>
        </p:nvSpPr>
        <p:spPr/>
        <p:txBody>
          <a:bodyPr/>
          <a:lstStyle/>
          <a:p>
            <a:fld id="{B6F15528-21DE-4FAA-801E-634DDDAF4B2B}" type="slidenum">
              <a:rPr lang="hr-HR" smtClean="0"/>
              <a:t>31</a:t>
            </a:fld>
            <a:endParaRPr lang="hr-HR" dirty="0"/>
          </a:p>
        </p:txBody>
      </p:sp>
      <p:sp>
        <p:nvSpPr>
          <p:cNvPr id="2" name="TekstniOkvir 1">
            <a:extLst>
              <a:ext uri="{FF2B5EF4-FFF2-40B4-BE49-F238E27FC236}">
                <a16:creationId xmlns:a16="http://schemas.microsoft.com/office/drawing/2014/main" id="{95DC926D-A752-4EA5-905E-9290EDB3ED58}"/>
              </a:ext>
            </a:extLst>
          </p:cNvPr>
          <p:cNvSpPr txBox="1"/>
          <p:nvPr/>
        </p:nvSpPr>
        <p:spPr>
          <a:xfrm>
            <a:off x="280903" y="8367674"/>
            <a:ext cx="4073056" cy="923330"/>
          </a:xfrm>
          <a:prstGeom prst="rect">
            <a:avLst/>
          </a:prstGeom>
          <a:noFill/>
        </p:spPr>
        <p:txBody>
          <a:bodyPr wrap="square" rtlCol="0">
            <a:spAutoFit/>
          </a:bodyPr>
          <a:lstStyle/>
          <a:p>
            <a:pPr algn="just"/>
            <a:r>
              <a:rPr lang="sv-SE" sz="1400" dirty="0"/>
              <a:t>Du kan lägga upp slutsatserna från diskussionen, förslagen och mer på FORUM- web visit spot så att andra kan få ta del av dina erfarenheter.</a:t>
            </a:r>
            <a:r>
              <a:rPr lang="sv-SE" sz="1200" dirty="0"/>
              <a:t>
</a:t>
            </a:r>
            <a:endParaRPr lang="hr-HR" sz="12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7042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74171" y="551566"/>
            <a:ext cx="7467600" cy="997709"/>
          </a:xfrm>
          <a:prstGeom prst="rect">
            <a:avLst/>
          </a:prstGeom>
        </p:spPr>
        <p:txBody>
          <a:bodyPr vert="horz" wrap="square" lIns="0" tIns="12700" rIns="0" bIns="0" rtlCol="0">
            <a:spAutoFit/>
          </a:bodyPr>
          <a:lstStyle/>
          <a:p>
            <a:pPr marL="12700" algn="ctr">
              <a:lnSpc>
                <a:spcPct val="100000"/>
              </a:lnSpc>
              <a:spcBef>
                <a:spcPts val="100"/>
              </a:spcBef>
            </a:pPr>
            <a:r>
              <a:rPr lang="hr-HR" sz="3200" dirty="0">
                <a:solidFill>
                  <a:srgbClr val="00B0F0"/>
                </a:solidFill>
              </a:rPr>
              <a:t>Web Visit Spot</a:t>
            </a:r>
            <a:br>
              <a:rPr lang="sv-SE" sz="3200" dirty="0">
                <a:solidFill>
                  <a:srgbClr val="00B0F0"/>
                </a:solidFill>
              </a:rPr>
            </a:br>
            <a:r>
              <a:rPr lang="sv-SE" sz="3200" dirty="0">
                <a:solidFill>
                  <a:srgbClr val="00B0F0"/>
                </a:solidFill>
              </a:rPr>
              <a:t>Diskussionsforum</a:t>
            </a:r>
            <a:endParaRPr sz="3200" dirty="0">
              <a:solidFill>
                <a:srgbClr val="00B0F0"/>
              </a:solidFill>
            </a:endParaRPr>
          </a:p>
        </p:txBody>
      </p:sp>
      <p:pic>
        <p:nvPicPr>
          <p:cNvPr id="10" name="Slika 9">
            <a:hlinkClick r:id="rId2"/>
            <a:extLst>
              <a:ext uri="{FF2B5EF4-FFF2-40B4-BE49-F238E27FC236}">
                <a16:creationId xmlns:a16="http://schemas.microsoft.com/office/drawing/2014/main" id="{0866CCA3-C831-437A-9E51-0791EA264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23" y="4271856"/>
            <a:ext cx="5423154" cy="1012410"/>
          </a:xfrm>
          <a:prstGeom prst="rect">
            <a:avLst/>
          </a:prstGeom>
        </p:spPr>
      </p:pic>
      <p:pic>
        <p:nvPicPr>
          <p:cNvPr id="11" name="Slika 10">
            <a:hlinkClick r:id="rId2"/>
            <a:extLst>
              <a:ext uri="{FF2B5EF4-FFF2-40B4-BE49-F238E27FC236}">
                <a16:creationId xmlns:a16="http://schemas.microsoft.com/office/drawing/2014/main" id="{545E0E1F-B0DB-4451-A7D0-078777B9D5F4}"/>
              </a:ext>
            </a:extLst>
          </p:cNvPr>
          <p:cNvPicPr>
            <a:picLocks noChangeAspect="1"/>
          </p:cNvPicPr>
          <p:nvPr/>
        </p:nvPicPr>
        <p:blipFill>
          <a:blip r:embed="rId4"/>
          <a:stretch>
            <a:fillRect/>
          </a:stretch>
        </p:blipFill>
        <p:spPr>
          <a:xfrm>
            <a:off x="0" y="6096000"/>
            <a:ext cx="7848600" cy="2647254"/>
          </a:xfrm>
          <a:prstGeom prst="rect">
            <a:avLst/>
          </a:prstGeom>
        </p:spPr>
      </p:pic>
      <p:pic>
        <p:nvPicPr>
          <p:cNvPr id="12" name="Slika 11">
            <a:hlinkClick r:id="rId2"/>
            <a:extLst>
              <a:ext uri="{FF2B5EF4-FFF2-40B4-BE49-F238E27FC236}">
                <a16:creationId xmlns:a16="http://schemas.microsoft.com/office/drawing/2014/main" id="{22B7D77F-4529-4AED-9A41-42ED0C46EB2D}"/>
              </a:ext>
            </a:extLst>
          </p:cNvPr>
          <p:cNvPicPr>
            <a:picLocks noChangeAspect="1"/>
          </p:cNvPicPr>
          <p:nvPr/>
        </p:nvPicPr>
        <p:blipFill>
          <a:blip r:embed="rId5"/>
          <a:stretch>
            <a:fillRect/>
          </a:stretch>
        </p:blipFill>
        <p:spPr>
          <a:xfrm>
            <a:off x="4800600" y="4875342"/>
            <a:ext cx="527867" cy="609600"/>
          </a:xfrm>
          <a:prstGeom prst="rect">
            <a:avLst/>
          </a:prstGeom>
        </p:spPr>
      </p:pic>
      <p:sp>
        <p:nvSpPr>
          <p:cNvPr id="13" name="Rezervirano mjesto broja slajda 12">
            <a:extLst>
              <a:ext uri="{FF2B5EF4-FFF2-40B4-BE49-F238E27FC236}">
                <a16:creationId xmlns:a16="http://schemas.microsoft.com/office/drawing/2014/main" id="{A989DA69-56BB-4B3B-A14A-DE0206B31DB7}"/>
              </a:ext>
            </a:extLst>
          </p:cNvPr>
          <p:cNvSpPr>
            <a:spLocks noGrp="1"/>
          </p:cNvSpPr>
          <p:nvPr>
            <p:ph type="sldNum" sz="quarter" idx="7"/>
          </p:nvPr>
        </p:nvSpPr>
        <p:spPr/>
        <p:txBody>
          <a:bodyPr/>
          <a:lstStyle/>
          <a:p>
            <a:fld id="{B6F15528-21DE-4FAA-801E-634DDDAF4B2B}" type="slidenum">
              <a:rPr lang="hr-HR" smtClean="0"/>
              <a:t>32</a:t>
            </a:fld>
            <a:endParaRPr lang="hr-H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
        <p:nvSpPr>
          <p:cNvPr id="2" name="TextBox 1"/>
          <p:cNvSpPr txBox="1"/>
          <p:nvPr/>
        </p:nvSpPr>
        <p:spPr>
          <a:xfrm>
            <a:off x="363279" y="1524552"/>
            <a:ext cx="7002780" cy="2339102"/>
          </a:xfrm>
          <a:prstGeom prst="rect">
            <a:avLst/>
          </a:prstGeom>
          <a:noFill/>
        </p:spPr>
        <p:txBody>
          <a:bodyPr wrap="square" rtlCol="0">
            <a:spAutoFit/>
          </a:bodyPr>
          <a:lstStyle/>
          <a:p>
            <a:endParaRPr lang="hr-HR" dirty="0"/>
          </a:p>
          <a:p>
            <a:pPr algn="just"/>
            <a:r>
              <a:rPr lang="sv-SE" sz="1600" dirty="0" err="1"/>
              <a:t>STTech</a:t>
            </a:r>
            <a:r>
              <a:rPr lang="sv-SE" sz="1600" dirty="0"/>
              <a:t> diskussionsforum är avsett för online interaktion mellan de som deltar i E-utbildningen, vårdgivare, akademiker och studenter som deltar i programmet för att utbyta erfarenheter, praxis och idéer och underlätta processen. </a:t>
            </a:r>
          </a:p>
          <a:p>
            <a:pPr algn="just"/>
            <a:r>
              <a:rPr lang="sv-SE" sz="1600" dirty="0"/>
              <a:t>Forumet är en integrerad del av denna interaktiva handbok. Huvudsyftet med forumet är att underlätta </a:t>
            </a:r>
            <a:r>
              <a:rPr lang="sv-SE" sz="1600" dirty="0" err="1"/>
              <a:t>peer</a:t>
            </a:r>
            <a:r>
              <a:rPr lang="sv-SE" sz="1600" dirty="0"/>
              <a:t> to </a:t>
            </a:r>
            <a:r>
              <a:rPr lang="sv-SE" sz="1600" dirty="0" err="1"/>
              <a:t>peer</a:t>
            </a:r>
            <a:r>
              <a:rPr lang="sv-SE" sz="1600" dirty="0"/>
              <a:t> </a:t>
            </a:r>
            <a:r>
              <a:rPr lang="sv-SE" sz="1600" dirty="0" err="1"/>
              <a:t>learning</a:t>
            </a:r>
            <a:r>
              <a:rPr lang="sv-SE" sz="1600" dirty="0"/>
              <a:t>- processen.</a:t>
            </a:r>
          </a:p>
          <a:p>
            <a:pPr algn="just"/>
            <a:endParaRPr lang="sv-SE" sz="1600" dirty="0"/>
          </a:p>
          <a:p>
            <a:pPr algn="just"/>
            <a:r>
              <a:rPr lang="sv-SE" sz="1600" dirty="0"/>
              <a:t>Forumets språk är engelska.</a:t>
            </a:r>
          </a:p>
          <a:p>
            <a:pPr algn="just"/>
            <a:r>
              <a:rPr lang="sv-SE" sz="1600" dirty="0"/>
              <a:t>Klicka på handen nedan för att direkt komma till forumet.</a:t>
            </a:r>
          </a:p>
        </p:txBody>
      </p:sp>
    </p:spTree>
    <p:extLst>
      <p:ext uri="{BB962C8B-B14F-4D97-AF65-F5344CB8AC3E}">
        <p14:creationId xmlns:p14="http://schemas.microsoft.com/office/powerpoint/2010/main" val="109289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sv-SE" sz="4000" dirty="0"/>
              <a:t>Bilaga</a:t>
            </a:r>
            <a:endParaRPr sz="4000" dirty="0"/>
          </a:p>
        </p:txBody>
      </p:sp>
      <p:sp>
        <p:nvSpPr>
          <p:cNvPr id="6" name="object 6"/>
          <p:cNvSpPr/>
          <p:nvPr/>
        </p:nvSpPr>
        <p:spPr>
          <a:xfrm>
            <a:off x="381001" y="2286000"/>
            <a:ext cx="6781799" cy="601980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8" name="object 8"/>
          <p:cNvSpPr txBox="1"/>
          <p:nvPr/>
        </p:nvSpPr>
        <p:spPr>
          <a:xfrm>
            <a:off x="609600" y="2667000"/>
            <a:ext cx="6553200" cy="5368136"/>
          </a:xfrm>
          <a:prstGeom prst="rect">
            <a:avLst/>
          </a:prstGeom>
        </p:spPr>
        <p:txBody>
          <a:bodyPr vert="horz" wrap="square" lIns="0" tIns="12700" rIns="0" bIns="0" rtlCol="0">
            <a:spAutoFit/>
          </a:bodyPr>
          <a:lstStyle/>
          <a:p>
            <a:r>
              <a:rPr lang="hr-HR" sz="1200" b="1" dirty="0"/>
              <a:t>M</a:t>
            </a:r>
            <a:r>
              <a:rPr lang="sv-SE" sz="1200" b="1" dirty="0" err="1"/>
              <a:t>odeller</a:t>
            </a:r>
            <a:r>
              <a:rPr lang="sv-SE" sz="1200" b="1" dirty="0"/>
              <a:t> för </a:t>
            </a:r>
            <a:r>
              <a:rPr lang="hr-HR" sz="1200" b="1" dirty="0"/>
              <a:t>Peer Learning</a:t>
            </a:r>
          </a:p>
          <a:p>
            <a:r>
              <a:rPr lang="hr-HR" sz="1200" dirty="0"/>
              <a:t> </a:t>
            </a:r>
          </a:p>
          <a:p>
            <a:r>
              <a:rPr lang="sv-SE" sz="1200" dirty="0"/>
              <a:t>Det finns</a:t>
            </a:r>
            <a:r>
              <a:rPr lang="hr-HR" sz="1200" dirty="0"/>
              <a:t> </a:t>
            </a:r>
            <a:r>
              <a:rPr lang="sv-SE" sz="1200" b="1" i="1" u="sng" dirty="0"/>
              <a:t>tio</a:t>
            </a:r>
            <a:r>
              <a:rPr lang="hr-HR" sz="1200" b="1" i="1" u="sng" dirty="0"/>
              <a:t> </a:t>
            </a:r>
            <a:r>
              <a:rPr lang="sv-SE" sz="1200" b="1" i="1" u="sng" dirty="0"/>
              <a:t>olika modeller av</a:t>
            </a:r>
            <a:r>
              <a:rPr lang="hr-HR" sz="1200" b="1" i="1" u="sng" dirty="0"/>
              <a:t> peer learning </a:t>
            </a:r>
            <a:r>
              <a:rPr lang="hr-HR" sz="1200" dirty="0"/>
              <a:t>(Griffiths, Housten &amp; Lazenbatt, 1995):</a:t>
            </a:r>
          </a:p>
          <a:p>
            <a:endParaRPr lang="hr-HR" sz="1200" dirty="0"/>
          </a:p>
          <a:p>
            <a:pPr lvl="0"/>
            <a:r>
              <a:rPr lang="hr-HR" sz="1200" dirty="0"/>
              <a:t>1. Procto</a:t>
            </a:r>
            <a:r>
              <a:rPr lang="sv-SE" sz="1200" dirty="0"/>
              <a:t>r m</a:t>
            </a:r>
            <a:r>
              <a:rPr lang="hr-HR" sz="1200" dirty="0"/>
              <a:t>odel</a:t>
            </a:r>
            <a:r>
              <a:rPr lang="sv-SE" sz="1200" dirty="0"/>
              <a:t>len</a:t>
            </a:r>
            <a:r>
              <a:rPr lang="hr-HR" sz="1200" dirty="0"/>
              <a:t> – </a:t>
            </a:r>
            <a:r>
              <a:rPr lang="sv-SE" sz="1200" dirty="0"/>
              <a:t>seniora elever undervisar juniorelever.</a:t>
            </a:r>
            <a:endParaRPr lang="hr-HR" sz="1200" dirty="0"/>
          </a:p>
          <a:p>
            <a:pPr lvl="0"/>
            <a:r>
              <a:rPr lang="hr-HR" sz="1200" dirty="0"/>
              <a:t>2. Learning Cells – </a:t>
            </a:r>
            <a:r>
              <a:rPr lang="sv-SE" sz="1200" dirty="0"/>
              <a:t>elever på samma nivå bildar partnerskap för att hjälpa varandra med kursinnehåll och personliga problem.</a:t>
            </a:r>
            <a:r>
              <a:rPr lang="hr-HR" sz="1200" dirty="0"/>
              <a:t> </a:t>
            </a:r>
            <a:endParaRPr lang="sv-SE" sz="1200" dirty="0"/>
          </a:p>
          <a:p>
            <a:pPr lvl="0"/>
            <a:r>
              <a:rPr lang="hr-HR" sz="1200" dirty="0"/>
              <a:t>3. Dis</a:t>
            </a:r>
            <a:r>
              <a:rPr lang="sv-SE" sz="1200" dirty="0"/>
              <a:t>k</a:t>
            </a:r>
            <a:r>
              <a:rPr lang="hr-HR" sz="1200" dirty="0"/>
              <a:t>ussio</a:t>
            </a:r>
            <a:r>
              <a:rPr lang="sv-SE" sz="1200" dirty="0" err="1"/>
              <a:t>nssemiarier</a:t>
            </a:r>
            <a:r>
              <a:rPr lang="hr-HR" sz="1200" dirty="0"/>
              <a:t>;</a:t>
            </a:r>
          </a:p>
          <a:p>
            <a:pPr lvl="0"/>
            <a:r>
              <a:rPr lang="hr-HR" sz="1200" dirty="0"/>
              <a:t>4. </a:t>
            </a:r>
            <a:r>
              <a:rPr lang="sv-SE" sz="1200" dirty="0"/>
              <a:t>Privata studiegrupper;</a:t>
            </a:r>
            <a:endParaRPr lang="hr-HR" sz="1200" dirty="0"/>
          </a:p>
          <a:p>
            <a:pPr lvl="0"/>
            <a:r>
              <a:rPr lang="hr-HR" sz="1200" dirty="0"/>
              <a:t>5. Parrainage – </a:t>
            </a:r>
            <a:r>
              <a:rPr lang="sv-SE" sz="1200" dirty="0"/>
              <a:t>ett kompis system eller rådgivning;</a:t>
            </a:r>
            <a:endParaRPr lang="hr-HR" sz="1200" dirty="0"/>
          </a:p>
          <a:p>
            <a:pPr lvl="0"/>
            <a:r>
              <a:rPr lang="hr-HR" sz="1200" dirty="0"/>
              <a:t>6. </a:t>
            </a:r>
            <a:r>
              <a:rPr lang="sv-SE" sz="1200" dirty="0"/>
              <a:t>System för inbördes utvärdering</a:t>
            </a:r>
            <a:r>
              <a:rPr lang="hr-HR" sz="1200" dirty="0"/>
              <a:t>;</a:t>
            </a:r>
          </a:p>
          <a:p>
            <a:pPr lvl="0"/>
            <a:r>
              <a:rPr lang="hr-HR" sz="1200" dirty="0"/>
              <a:t>7. </a:t>
            </a:r>
            <a:r>
              <a:rPr lang="sv-SE" sz="1200" dirty="0"/>
              <a:t>Samarbetsprojekt eller laborationer</a:t>
            </a:r>
            <a:r>
              <a:rPr lang="hr-HR" sz="1200" dirty="0"/>
              <a:t>;</a:t>
            </a:r>
          </a:p>
          <a:p>
            <a:pPr lvl="0"/>
            <a:r>
              <a:rPr lang="hr-HR" sz="1200" dirty="0"/>
              <a:t>8. </a:t>
            </a:r>
            <a:r>
              <a:rPr lang="sv-SE" sz="1200" dirty="0"/>
              <a:t>Projekt i olika storlekar (kaskadgrupper)</a:t>
            </a:r>
            <a:r>
              <a:rPr lang="hr-HR" sz="1200" dirty="0"/>
              <a:t>;</a:t>
            </a:r>
          </a:p>
          <a:p>
            <a:pPr lvl="0"/>
            <a:r>
              <a:rPr lang="hr-HR" sz="1200" dirty="0"/>
              <a:t>9. </a:t>
            </a:r>
            <a:r>
              <a:rPr lang="sv-SE" sz="1200" dirty="0"/>
              <a:t>Mentorskap på arbetsplatsen</a:t>
            </a:r>
            <a:r>
              <a:rPr lang="hr-HR" sz="1200" dirty="0"/>
              <a:t>;</a:t>
            </a:r>
          </a:p>
          <a:p>
            <a:r>
              <a:rPr lang="hr-HR" sz="1200" dirty="0"/>
              <a:t>10.</a:t>
            </a:r>
            <a:r>
              <a:rPr lang="sv-SE" sz="1200" dirty="0"/>
              <a:t>Gemenskapsverksamhet</a:t>
            </a:r>
            <a:r>
              <a:rPr lang="hr-HR" sz="1200" dirty="0"/>
              <a:t>.</a:t>
            </a:r>
          </a:p>
          <a:p>
            <a:endParaRPr lang="hr-HR" sz="1200" dirty="0"/>
          </a:p>
          <a:p>
            <a:r>
              <a:rPr lang="hr-HR" sz="1200" b="1" dirty="0"/>
              <a:t>Peer Learning </a:t>
            </a:r>
            <a:r>
              <a:rPr lang="sv-SE" sz="1200" b="1" dirty="0"/>
              <a:t>principer</a:t>
            </a:r>
            <a:endParaRPr lang="hr-HR" sz="1200" b="1" dirty="0"/>
          </a:p>
          <a:p>
            <a:r>
              <a:rPr lang="hr-HR" sz="1200" dirty="0"/>
              <a:t> </a:t>
            </a:r>
          </a:p>
          <a:p>
            <a:r>
              <a:rPr lang="sv-SE" sz="1200" dirty="0"/>
              <a:t>Det finns</a:t>
            </a:r>
            <a:r>
              <a:rPr lang="hr-HR" sz="1200" dirty="0"/>
              <a:t> </a:t>
            </a:r>
            <a:r>
              <a:rPr lang="sv-SE" sz="1200" b="1" i="1" u="sng" dirty="0"/>
              <a:t>åtta</a:t>
            </a:r>
            <a:r>
              <a:rPr lang="hr-HR" sz="1200" b="1" i="1" u="sng" dirty="0"/>
              <a:t> peer learning </a:t>
            </a:r>
            <a:r>
              <a:rPr lang="sv-SE" sz="1200" b="1" i="1" u="sng" dirty="0"/>
              <a:t>principer</a:t>
            </a:r>
            <a:r>
              <a:rPr lang="hr-HR" sz="1200" b="1" i="1" u="sng" dirty="0"/>
              <a:t> </a:t>
            </a:r>
            <a:r>
              <a:rPr lang="hr-HR" sz="1200" dirty="0"/>
              <a:t>(Arendale &amp; Lilly, 2014):</a:t>
            </a:r>
          </a:p>
          <a:p>
            <a:r>
              <a:rPr lang="hr-HR" sz="1200" dirty="0"/>
              <a:t> </a:t>
            </a:r>
            <a:endParaRPr lang="sv-SE" sz="1200" dirty="0"/>
          </a:p>
          <a:p>
            <a:r>
              <a:rPr lang="sv-SE" sz="1200" dirty="0"/>
              <a:t>1. Utbildningsteori vägleder valet av effektiva inlärningsaktiviteter</a:t>
            </a:r>
          </a:p>
          <a:p>
            <a:r>
              <a:rPr lang="sv-SE" sz="1200" dirty="0"/>
              <a:t>2. Mångkulturell kompetens är en lärd och uppskattad process som förbättrar inlärningsmiljön</a:t>
            </a:r>
          </a:p>
          <a:p>
            <a:r>
              <a:rPr lang="sv-SE" sz="1200" dirty="0"/>
              <a:t>3. Peer </a:t>
            </a:r>
            <a:r>
              <a:rPr lang="sv-SE" sz="1200" dirty="0" err="1"/>
              <a:t>learning</a:t>
            </a:r>
            <a:r>
              <a:rPr lang="sv-SE" sz="1200" dirty="0"/>
              <a:t>-sessioner är utformade med specifika inlärningsmål i åtanke</a:t>
            </a:r>
          </a:p>
          <a:p>
            <a:r>
              <a:rPr lang="sv-SE" sz="1200" dirty="0"/>
              <a:t>4. Verksamheten varierar beroende på ämnets </a:t>
            </a:r>
            <a:r>
              <a:rPr lang="sv-SE" sz="1200" dirty="0" err="1"/>
              <a:t>inlärningsuppgifter</a:t>
            </a:r>
            <a:r>
              <a:rPr lang="sv-SE" sz="1200" dirty="0"/>
              <a:t> </a:t>
            </a:r>
          </a:p>
          <a:p>
            <a:r>
              <a:rPr lang="sv-SE" sz="1200" dirty="0"/>
              <a:t>5. Sessioner ger möjligheter till att modellera, dela och öva produktiva inlärningsbeteenden</a:t>
            </a:r>
          </a:p>
          <a:p>
            <a:r>
              <a:rPr lang="sv-SE" sz="1200" dirty="0"/>
              <a:t>6. Deltagarna är aktivt engagerade i kursmaterialet och med varandra</a:t>
            </a:r>
          </a:p>
          <a:p>
            <a:r>
              <a:rPr lang="sv-SE" sz="1200" dirty="0"/>
              <a:t>7. Studenter utvecklar större färdighet i att </a:t>
            </a:r>
            <a:r>
              <a:rPr lang="sv-SE" sz="1200" dirty="0" err="1"/>
              <a:t>monitorera</a:t>
            </a:r>
            <a:r>
              <a:rPr lang="sv-SE" sz="1200" dirty="0"/>
              <a:t> sitt eget lärande</a:t>
            </a:r>
          </a:p>
          <a:p>
            <a:r>
              <a:rPr lang="sv-SE" sz="1200" dirty="0"/>
              <a:t>8. Ägandet av sessionen övergår från </a:t>
            </a:r>
            <a:r>
              <a:rPr lang="sv-SE" sz="1200" dirty="0" err="1"/>
              <a:t>facilitator</a:t>
            </a:r>
            <a:r>
              <a:rPr lang="sv-SE" sz="1200" dirty="0"/>
              <a:t> till deltagare allteftersom den akademiska terminen fortskrider.</a:t>
            </a:r>
            <a:endParaRPr lang="hr-HR" sz="1200" b="1" dirty="0"/>
          </a:p>
        </p:txBody>
      </p:sp>
      <p:sp>
        <p:nvSpPr>
          <p:cNvPr id="2" name="Slide Number Placeholder 1"/>
          <p:cNvSpPr>
            <a:spLocks noGrp="1"/>
          </p:cNvSpPr>
          <p:nvPr>
            <p:ph type="sldNum" sz="quarter" idx="7"/>
          </p:nvPr>
        </p:nvSpPr>
        <p:spPr/>
        <p:txBody>
          <a:bodyPr/>
          <a:lstStyle/>
          <a:p>
            <a:fld id="{B6F15528-21DE-4FAA-801E-634DDDAF4B2B}" type="slidenum">
              <a:rPr lang="en-GB" smtClean="0"/>
              <a:t>33</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88416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sv-SE" sz="4000" dirty="0"/>
              <a:t>Bilaga</a:t>
            </a:r>
            <a:endParaRPr sz="4000" dirty="0"/>
          </a:p>
        </p:txBody>
      </p:sp>
      <p:sp>
        <p:nvSpPr>
          <p:cNvPr id="8" name="object 8"/>
          <p:cNvSpPr txBox="1"/>
          <p:nvPr/>
        </p:nvSpPr>
        <p:spPr>
          <a:xfrm>
            <a:off x="609600" y="2133600"/>
            <a:ext cx="6553200" cy="6845464"/>
          </a:xfrm>
          <a:prstGeom prst="rect">
            <a:avLst/>
          </a:prstGeom>
        </p:spPr>
        <p:txBody>
          <a:bodyPr vert="horz" wrap="square" lIns="0" tIns="12700" rIns="0" bIns="0" rtlCol="0">
            <a:spAutoFit/>
          </a:bodyPr>
          <a:lstStyle/>
          <a:p>
            <a:r>
              <a:rPr lang="sv-SE" sz="1200" b="1" dirty="0"/>
              <a:t>HUR UNDERLÄTTAR MAN IMPLEMENTERINGEN AV DE ÅTTA PRINCIPERNA FÖR PEER LEARNING?</a:t>
            </a:r>
            <a:endParaRPr lang="hr-HR" sz="1200" b="1" dirty="0"/>
          </a:p>
          <a:p>
            <a:endParaRPr lang="sv-SE" sz="1200" dirty="0"/>
          </a:p>
          <a:p>
            <a:endParaRPr lang="sv-SE" sz="1200" dirty="0"/>
          </a:p>
          <a:p>
            <a:r>
              <a:rPr lang="sv-SE" sz="1200" b="1" dirty="0"/>
              <a:t>Princip 1: Utbildningsteori vägleder valet av effektiva inlärningsaktiviteter</a:t>
            </a:r>
          </a:p>
          <a:p>
            <a:endParaRPr lang="sv-SE" sz="1200" dirty="0"/>
          </a:p>
          <a:p>
            <a:r>
              <a:rPr lang="sv-SE" sz="1200" dirty="0"/>
              <a:t>	-Urval av aktiviteter bör väljas för att vara bäst lämpat för aktuella studenter att 	behärska innehållet</a:t>
            </a:r>
          </a:p>
          <a:p>
            <a:r>
              <a:rPr lang="sv-SE" sz="1200" dirty="0"/>
              <a:t>	-Affektiv domän och socialt lärande är lika viktigt som den kognitiva domänen</a:t>
            </a:r>
          </a:p>
          <a:p>
            <a:r>
              <a:rPr lang="sv-SE" sz="1200" dirty="0"/>
              <a:t>	-Den avgörande delen av att bli expert på inlärning är metakognition</a:t>
            </a:r>
          </a:p>
          <a:p>
            <a:pPr lvl="0"/>
            <a:endParaRPr lang="sv-SE" sz="1200" b="1" dirty="0"/>
          </a:p>
          <a:p>
            <a:r>
              <a:rPr lang="sv-SE" sz="1200" b="1" dirty="0"/>
              <a:t>Princip 2: Mångkulturell kompetens är en lärd och uppskattad process som förbättrar inlärningsmiljön</a:t>
            </a:r>
          </a:p>
          <a:p>
            <a:endParaRPr lang="sv-SE" sz="1200" dirty="0"/>
          </a:p>
          <a:p>
            <a:r>
              <a:rPr lang="sv-SE" sz="1200" dirty="0"/>
              <a:t>	-Kultur finns som en uppsättning överlappande och ibland motstridiga identiteter</a:t>
            </a:r>
          </a:p>
          <a:p>
            <a:r>
              <a:rPr lang="sv-SE" sz="1200" dirty="0"/>
              <a:t>	-Aktivt lyssnande bör användas för att känna av kulturens inverkan på kommunikation</a:t>
            </a:r>
          </a:p>
          <a:p>
            <a:r>
              <a:rPr lang="sv-SE" sz="1200" dirty="0"/>
              <a:t>	-Ett brett utbud av kulturellt känsliga aktiviteter bör användas</a:t>
            </a:r>
            <a:endParaRPr lang="hr-HR" sz="1200" dirty="0"/>
          </a:p>
          <a:p>
            <a:r>
              <a:rPr lang="hr-HR" sz="1200" dirty="0"/>
              <a:t>	</a:t>
            </a:r>
            <a:endParaRPr lang="sv-SE" sz="1200" dirty="0"/>
          </a:p>
          <a:p>
            <a:r>
              <a:rPr lang="sv-SE" sz="1200" b="1" dirty="0"/>
              <a:t>Princip 3: Peer </a:t>
            </a:r>
            <a:r>
              <a:rPr lang="sv-SE" sz="1200" b="1" dirty="0" err="1"/>
              <a:t>learning</a:t>
            </a:r>
            <a:r>
              <a:rPr lang="sv-SE" sz="1200" b="1" dirty="0"/>
              <a:t>-sessioner är utformade med specifika inlärningsmål i åtanke</a:t>
            </a:r>
          </a:p>
          <a:p>
            <a:endParaRPr lang="sv-SE" sz="1200" dirty="0"/>
          </a:p>
          <a:p>
            <a:r>
              <a:rPr lang="sv-SE" sz="1200" dirty="0"/>
              <a:t>	-Välj aktiviteter baserat på målen för sessionen</a:t>
            </a:r>
          </a:p>
          <a:p>
            <a:r>
              <a:rPr lang="sv-SE" sz="1200" dirty="0"/>
              <a:t>	-Svårigheten bör anpassas till innehållet</a:t>
            </a:r>
          </a:p>
          <a:p>
            <a:r>
              <a:rPr lang="sv-SE" sz="1200" dirty="0"/>
              <a:t>	-Planerna för lärande bör vara flexibelt</a:t>
            </a:r>
          </a:p>
          <a:p>
            <a:r>
              <a:rPr lang="sv-SE" sz="1200" dirty="0"/>
              <a:t>	-Använda informella bedömningar för att mäta elevernas lärande</a:t>
            </a:r>
          </a:p>
          <a:p>
            <a:r>
              <a:rPr lang="sv-SE" sz="1200" dirty="0"/>
              <a:t>	-Reflektera över tidigare sessioner</a:t>
            </a:r>
            <a:endParaRPr lang="hr-HR" sz="1200" dirty="0"/>
          </a:p>
          <a:p>
            <a:endParaRPr lang="sv-SE" sz="1200" dirty="0"/>
          </a:p>
          <a:p>
            <a:r>
              <a:rPr lang="sv-SE" sz="1200" b="1" dirty="0"/>
              <a:t>Princip 4: Aktiviteterna varierar beroende på ämnets </a:t>
            </a:r>
            <a:r>
              <a:rPr lang="sv-SE" sz="1200" b="1" dirty="0" err="1"/>
              <a:t>inlärningsuppgifter</a:t>
            </a:r>
            <a:endParaRPr lang="sv-SE" sz="1200" b="1" dirty="0"/>
          </a:p>
          <a:p>
            <a:endParaRPr lang="sv-SE" sz="1200" dirty="0"/>
          </a:p>
          <a:p>
            <a:r>
              <a:rPr lang="sv-SE" sz="1200" dirty="0"/>
              <a:t>	-Sessioner skall drivas olika beroende på innehållet</a:t>
            </a:r>
          </a:p>
          <a:p>
            <a:r>
              <a:rPr lang="sv-SE" sz="1200" dirty="0"/>
              <a:t>	-Välj olika aktiviteter så som problemlösning, tillämpa begrepp, analysera texter av 	</a:t>
            </a:r>
            <a:r>
              <a:rPr lang="sv-SE" sz="1200" dirty="0" err="1"/>
              <a:t>demonstationer</a:t>
            </a:r>
            <a:endParaRPr lang="sv-SE" sz="1200" dirty="0"/>
          </a:p>
          <a:p>
            <a:pPr lvl="0"/>
            <a:endParaRPr lang="sv-SE" sz="1200" dirty="0"/>
          </a:p>
          <a:p>
            <a:pPr lvl="0"/>
            <a:r>
              <a:rPr lang="sv-SE" sz="1200" b="1" dirty="0">
                <a:cs typeface="Roboto"/>
              </a:rPr>
              <a:t>Princip 5: Sessioner ger möjligheter till att modellera, dela och öva produktiva inlärningsbeteenden</a:t>
            </a:r>
          </a:p>
          <a:p>
            <a:pPr lvl="0"/>
            <a:endParaRPr lang="sv-SE" sz="1200" dirty="0">
              <a:cs typeface="Roboto"/>
            </a:endParaRPr>
          </a:p>
          <a:p>
            <a:pPr lvl="0"/>
            <a:r>
              <a:rPr lang="sv-SE" sz="1200" dirty="0">
                <a:cs typeface="Roboto"/>
              </a:rPr>
              <a:t>	-Använda personlig erfarenhet för att förplanera inlärningsstrategier</a:t>
            </a:r>
          </a:p>
          <a:p>
            <a:pPr lvl="0"/>
            <a:r>
              <a:rPr lang="sv-SE" sz="1200" dirty="0">
                <a:cs typeface="Roboto"/>
              </a:rPr>
              <a:t>	-Leta efter "</a:t>
            </a:r>
            <a:r>
              <a:rPr lang="sv-SE" sz="1200" dirty="0" err="1">
                <a:cs typeface="Roboto"/>
              </a:rPr>
              <a:t>lärbara</a:t>
            </a:r>
            <a:r>
              <a:rPr lang="sv-SE" sz="1200" dirty="0">
                <a:cs typeface="Roboto"/>
              </a:rPr>
              <a:t> stunder" för att demonstrera och tillämpa inlärningsstrategier</a:t>
            </a:r>
          </a:p>
          <a:p>
            <a:pPr lvl="0"/>
            <a:r>
              <a:rPr lang="sv-SE" sz="1200" dirty="0">
                <a:cs typeface="Roboto"/>
              </a:rPr>
              <a:t>	-Skapa möjligheter för studenter att öva och dela</a:t>
            </a:r>
          </a:p>
          <a:p>
            <a:pPr lvl="0"/>
            <a:endParaRPr lang="hr-HR" sz="12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34</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2117431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a:extLst>
              <a:ext uri="{FF2B5EF4-FFF2-40B4-BE49-F238E27FC236}">
                <a16:creationId xmlns:a16="http://schemas.microsoft.com/office/drawing/2014/main" id="{F3878489-EBDB-486D-9728-4D60A8426A51}"/>
              </a:ext>
            </a:extLst>
          </p:cNvPr>
          <p:cNvSpPr/>
          <p:nvPr/>
        </p:nvSpPr>
        <p:spPr>
          <a:xfrm>
            <a:off x="381001" y="6324600"/>
            <a:ext cx="6781799" cy="2362200"/>
          </a:xfrm>
          <a:custGeom>
            <a:avLst/>
            <a:gdLst/>
            <a:ahLst/>
            <a:cxnLst/>
            <a:rect l="l" t="t" r="r" b="b"/>
            <a:pathLst>
              <a:path w="3914775" h="4513580">
                <a:moveTo>
                  <a:pt x="0" y="4513580"/>
                </a:moveTo>
                <a:lnTo>
                  <a:pt x="3914648" y="4513580"/>
                </a:lnTo>
                <a:lnTo>
                  <a:pt x="3914648" y="0"/>
                </a:lnTo>
                <a:lnTo>
                  <a:pt x="0" y="0"/>
                </a:lnTo>
                <a:lnTo>
                  <a:pt x="0" y="4513580"/>
                </a:lnTo>
                <a:close/>
              </a:path>
            </a:pathLst>
          </a:custGeom>
          <a:solidFill>
            <a:srgbClr val="B93E6F">
              <a:alpha val="9999"/>
            </a:srgbClr>
          </a:solidFill>
          <a:effectLst>
            <a:outerShdw blurRad="50800" dist="38100" dir="18900000" algn="bl" rotWithShape="0">
              <a:prstClr val="black">
                <a:alpha val="40000"/>
              </a:prstClr>
            </a:outerShdw>
          </a:effectLst>
        </p:spPr>
        <p:txBody>
          <a:bodyPr wrap="square" lIns="0" tIns="0" rIns="0" bIns="0" rtlCol="0"/>
          <a:lstStyle/>
          <a:p>
            <a:endParaRPr/>
          </a:p>
        </p:txBody>
      </p:sp>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sv-SE" sz="4000" dirty="0"/>
              <a:t>Bilaga</a:t>
            </a:r>
            <a:endParaRPr sz="4000" dirty="0"/>
          </a:p>
        </p:txBody>
      </p:sp>
      <p:sp>
        <p:nvSpPr>
          <p:cNvPr id="8" name="object 8"/>
          <p:cNvSpPr txBox="1"/>
          <p:nvPr/>
        </p:nvSpPr>
        <p:spPr>
          <a:xfrm>
            <a:off x="609600" y="2323282"/>
            <a:ext cx="6553200" cy="6476132"/>
          </a:xfrm>
          <a:prstGeom prst="rect">
            <a:avLst/>
          </a:prstGeom>
        </p:spPr>
        <p:txBody>
          <a:bodyPr vert="horz" wrap="square" lIns="0" tIns="12700" rIns="0" bIns="0" rtlCol="0">
            <a:spAutoFit/>
          </a:bodyPr>
          <a:lstStyle/>
          <a:p>
            <a:r>
              <a:rPr lang="hr-HR" sz="1200" b="1" i="1" dirty="0"/>
              <a:t> </a:t>
            </a:r>
            <a:endParaRPr lang="hr-HR" sz="1200" dirty="0"/>
          </a:p>
          <a:p>
            <a:r>
              <a:rPr lang="hr-HR" sz="1200" dirty="0"/>
              <a:t> </a:t>
            </a:r>
            <a:r>
              <a:rPr lang="sv-SE" sz="1200" b="1" dirty="0"/>
              <a:t>Princip 6: Deltagarna är aktivt engagerade i kursmaterialet och med varandra</a:t>
            </a:r>
          </a:p>
          <a:p>
            <a:endParaRPr lang="sv-SE" sz="1200" dirty="0"/>
          </a:p>
          <a:p>
            <a:r>
              <a:rPr lang="sv-SE" sz="1200" dirty="0"/>
              <a:t>	-Använd samarbetsaktiviteter där studenterna arbetar med varandra</a:t>
            </a:r>
          </a:p>
          <a:p>
            <a:r>
              <a:rPr lang="sv-SE" sz="1200" dirty="0"/>
              <a:t>	-Observera eleverna aktivt</a:t>
            </a:r>
          </a:p>
          <a:p>
            <a:r>
              <a:rPr lang="sv-SE" sz="1200" dirty="0"/>
              <a:t>	-Övervaka förloppet inom små grupper</a:t>
            </a:r>
          </a:p>
          <a:p>
            <a:r>
              <a:rPr lang="sv-SE" sz="1200" dirty="0"/>
              <a:t> </a:t>
            </a:r>
          </a:p>
          <a:p>
            <a:r>
              <a:rPr lang="sv-SE" sz="1200" b="1" dirty="0"/>
              <a:t>Princip 7: Studenter utvecklar större skicklighet i att övervaka sitt eget lärande</a:t>
            </a:r>
          </a:p>
          <a:p>
            <a:endParaRPr lang="sv-SE" sz="1200" dirty="0"/>
          </a:p>
          <a:p>
            <a:r>
              <a:rPr lang="sv-SE" sz="1200" dirty="0"/>
              <a:t>	-Be eleverna reflektera över sina tentor och bedöma varandra</a:t>
            </a:r>
          </a:p>
          <a:p>
            <a:r>
              <a:rPr lang="sv-SE" sz="1200" dirty="0"/>
              <a:t>	-Hitta felaktiga mönster </a:t>
            </a:r>
          </a:p>
          <a:p>
            <a:r>
              <a:rPr lang="sv-SE" sz="1200" dirty="0"/>
              <a:t>	-Visa självövervakningsförmåga </a:t>
            </a:r>
          </a:p>
          <a:p>
            <a:endParaRPr lang="hr-HR" sz="1200" dirty="0"/>
          </a:p>
          <a:p>
            <a:pPr lvl="0"/>
            <a:r>
              <a:rPr lang="sv-SE" sz="1200" b="1" dirty="0"/>
              <a:t>Princip 8: Ägandet av sessionen skiftar från </a:t>
            </a:r>
            <a:r>
              <a:rPr lang="sv-SE" sz="1200" b="1" dirty="0" err="1"/>
              <a:t>facilitator</a:t>
            </a:r>
            <a:r>
              <a:rPr lang="sv-SE" sz="1200" b="1" dirty="0"/>
              <a:t> till deltagare allteftersom terminen fortskrider</a:t>
            </a:r>
          </a:p>
          <a:p>
            <a:pPr lvl="0"/>
            <a:endParaRPr lang="sv-SE" sz="1200" dirty="0"/>
          </a:p>
          <a:p>
            <a:pPr lvl="0"/>
            <a:r>
              <a:rPr lang="sv-SE" sz="1200" dirty="0"/>
              <a:t>	-Använd frågor för att uppmana eleverna att lära sig</a:t>
            </a:r>
          </a:p>
          <a:p>
            <a:pPr lvl="0"/>
            <a:r>
              <a:rPr lang="sv-SE" sz="1200" dirty="0"/>
              <a:t>	-Minska elevernas beroende av lärare</a:t>
            </a:r>
          </a:p>
          <a:p>
            <a:pPr lvl="0"/>
            <a:r>
              <a:rPr lang="sv-SE" sz="1200" dirty="0"/>
              <a:t>	-Upprätta rutiner som leder eleverna till varandra</a:t>
            </a:r>
          </a:p>
          <a:p>
            <a:pPr lvl="0"/>
            <a:r>
              <a:rPr lang="sv-SE" sz="1200" dirty="0"/>
              <a:t>	-Observera eleverna som delar med sig av sina kunskaper utan vägledning</a:t>
            </a:r>
          </a:p>
          <a:p>
            <a:pPr lvl="0"/>
            <a:endParaRPr lang="hr-HR" sz="1200" dirty="0"/>
          </a:p>
          <a:p>
            <a:pPr lvl="0"/>
            <a:endParaRPr lang="hr-HR" sz="1200" dirty="0"/>
          </a:p>
          <a:p>
            <a:pPr lvl="0"/>
            <a:endParaRPr lang="hr-HR" sz="1200" dirty="0"/>
          </a:p>
          <a:p>
            <a:pPr lvl="0"/>
            <a:endParaRPr lang="hr-HR" sz="1200" dirty="0"/>
          </a:p>
          <a:p>
            <a:r>
              <a:rPr lang="sv-SE" sz="1200" b="1" dirty="0"/>
              <a:t>Frågor för självreflektering</a:t>
            </a:r>
            <a:endParaRPr lang="hr-HR" sz="1200" b="1" dirty="0"/>
          </a:p>
          <a:p>
            <a:endParaRPr lang="sv-SE" sz="1200" dirty="0"/>
          </a:p>
          <a:p>
            <a:r>
              <a:rPr lang="sv-SE" sz="1200" dirty="0"/>
              <a:t>1. Vilka är fördelarna med </a:t>
            </a:r>
            <a:r>
              <a:rPr lang="sv-SE" sz="1200" dirty="0" err="1"/>
              <a:t>peer</a:t>
            </a:r>
            <a:r>
              <a:rPr lang="sv-SE" sz="1200" dirty="0"/>
              <a:t> </a:t>
            </a:r>
            <a:r>
              <a:rPr lang="sv-SE" sz="1200" dirty="0" err="1"/>
              <a:t>assisted</a:t>
            </a:r>
            <a:r>
              <a:rPr lang="sv-SE" sz="1200" dirty="0"/>
              <a:t> </a:t>
            </a:r>
            <a:r>
              <a:rPr lang="sv-SE" sz="1200" dirty="0" err="1"/>
              <a:t>learning</a:t>
            </a:r>
            <a:r>
              <a:rPr lang="sv-SE" sz="1200" dirty="0"/>
              <a:t>? Vad skulle kunna vara nackdelar?</a:t>
            </a:r>
          </a:p>
          <a:p>
            <a:r>
              <a:rPr lang="sv-SE" sz="1200" dirty="0"/>
              <a:t>2. Vilken av de tio modellerna för </a:t>
            </a:r>
            <a:r>
              <a:rPr lang="sv-SE" sz="1200" dirty="0" err="1"/>
              <a:t>peer</a:t>
            </a:r>
            <a:r>
              <a:rPr lang="sv-SE" sz="1200" dirty="0"/>
              <a:t> </a:t>
            </a:r>
            <a:r>
              <a:rPr lang="sv-SE" sz="1200" dirty="0" err="1"/>
              <a:t>learning</a:t>
            </a:r>
            <a:r>
              <a:rPr lang="sv-SE" sz="1200" dirty="0"/>
              <a:t> skulle vara mest lämpad för undervisning i förflyttningskunskap?</a:t>
            </a:r>
          </a:p>
          <a:p>
            <a:r>
              <a:rPr lang="sv-SE" sz="1200" dirty="0"/>
              <a:t>3. Vilka av de åtta principerna för </a:t>
            </a:r>
            <a:r>
              <a:rPr lang="sv-SE" sz="1200" dirty="0" err="1"/>
              <a:t>peer</a:t>
            </a:r>
            <a:r>
              <a:rPr lang="sv-SE" sz="1200" dirty="0"/>
              <a:t> </a:t>
            </a:r>
            <a:r>
              <a:rPr lang="sv-SE" sz="1200" dirty="0" err="1"/>
              <a:t>learning</a:t>
            </a:r>
            <a:r>
              <a:rPr lang="sv-SE" sz="1200" dirty="0"/>
              <a:t> skulle vara mest lämpade för undervisning i förflyttningskunskap?</a:t>
            </a:r>
          </a:p>
          <a:p>
            <a:r>
              <a:rPr lang="sv-SE" sz="1200" dirty="0"/>
              <a:t>4. Vilka potentiella hinder är bra att känna igen inför användandet av </a:t>
            </a:r>
            <a:r>
              <a:rPr lang="sv-SE" sz="1200" dirty="0" err="1"/>
              <a:t>peer</a:t>
            </a:r>
            <a:r>
              <a:rPr lang="sv-SE" sz="1200" dirty="0"/>
              <a:t> </a:t>
            </a:r>
            <a:r>
              <a:rPr lang="sv-SE" sz="1200" dirty="0" err="1"/>
              <a:t>learning</a:t>
            </a:r>
            <a:r>
              <a:rPr lang="sv-SE" sz="1200" dirty="0"/>
              <a:t> i undervisningen av förflyttningskunskap?</a:t>
            </a:r>
          </a:p>
          <a:p>
            <a:r>
              <a:rPr lang="sv-SE" sz="1200" dirty="0"/>
              <a:t>5. Vilka möjliga sätt kan </a:t>
            </a:r>
            <a:r>
              <a:rPr lang="sv-SE" sz="1200" dirty="0" err="1"/>
              <a:t>peer</a:t>
            </a:r>
            <a:r>
              <a:rPr lang="sv-SE" sz="1200" dirty="0"/>
              <a:t> feedback användas för att lära ut förflyttningskunskap?</a:t>
            </a:r>
          </a:p>
          <a:p>
            <a:endParaRPr lang="hr-HR" sz="1200" dirty="0"/>
          </a:p>
        </p:txBody>
      </p:sp>
      <p:sp>
        <p:nvSpPr>
          <p:cNvPr id="2" name="Slide Number Placeholder 1"/>
          <p:cNvSpPr>
            <a:spLocks noGrp="1"/>
          </p:cNvSpPr>
          <p:nvPr>
            <p:ph type="sldNum" sz="quarter" idx="7"/>
          </p:nvPr>
        </p:nvSpPr>
        <p:spPr/>
        <p:txBody>
          <a:bodyPr/>
          <a:lstStyle/>
          <a:p>
            <a:fld id="{B6F15528-21DE-4FAA-801E-634DDDAF4B2B}" type="slidenum">
              <a:rPr lang="en-GB" smtClean="0"/>
              <a:t>35</a:t>
            </a:fld>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157616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73934" y="1195425"/>
            <a:ext cx="6512666" cy="628377"/>
          </a:xfrm>
          <a:prstGeom prst="rect">
            <a:avLst/>
          </a:prstGeom>
        </p:spPr>
        <p:txBody>
          <a:bodyPr vert="horz" wrap="square" lIns="0" tIns="12700" rIns="0" bIns="0" rtlCol="0">
            <a:spAutoFit/>
          </a:bodyPr>
          <a:lstStyle/>
          <a:p>
            <a:pPr marL="12700">
              <a:lnSpc>
                <a:spcPct val="100000"/>
              </a:lnSpc>
              <a:spcBef>
                <a:spcPts val="100"/>
              </a:spcBef>
            </a:pPr>
            <a:r>
              <a:rPr lang="hr-HR" sz="4000" dirty="0"/>
              <a:t>Refer</a:t>
            </a:r>
            <a:r>
              <a:rPr lang="sv-SE" sz="4000" dirty="0"/>
              <a:t>enser</a:t>
            </a:r>
            <a:r>
              <a:rPr lang="hr-HR" sz="4000" dirty="0"/>
              <a:t> </a:t>
            </a:r>
            <a:r>
              <a:rPr lang="sv-SE" sz="4000" dirty="0"/>
              <a:t>och källor</a:t>
            </a:r>
            <a:endParaRPr sz="4000" dirty="0"/>
          </a:p>
        </p:txBody>
      </p:sp>
      <p:sp>
        <p:nvSpPr>
          <p:cNvPr id="8" name="object 8"/>
          <p:cNvSpPr txBox="1"/>
          <p:nvPr/>
        </p:nvSpPr>
        <p:spPr>
          <a:xfrm>
            <a:off x="609600" y="2286000"/>
            <a:ext cx="6553200" cy="6660798"/>
          </a:xfrm>
          <a:prstGeom prst="rect">
            <a:avLst/>
          </a:prstGeom>
        </p:spPr>
        <p:txBody>
          <a:bodyPr vert="horz" wrap="square" lIns="0" tIns="12700" rIns="0" bIns="0" rtlCol="0">
            <a:spAutoFit/>
          </a:bodyPr>
          <a:lstStyle/>
          <a:p>
            <a:endParaRPr lang="hr-HR" sz="1200" dirty="0"/>
          </a:p>
          <a:p>
            <a:endParaRPr lang="hr-HR" sz="1200" dirty="0"/>
          </a:p>
          <a:p>
            <a:r>
              <a:rPr lang="hr-HR" sz="1200" dirty="0"/>
              <a:t>1. </a:t>
            </a:r>
            <a:r>
              <a:rPr lang="hr-HR" sz="1200" dirty="0" err="1"/>
              <a:t>Arendale</a:t>
            </a:r>
            <a:r>
              <a:rPr lang="hr-HR" sz="1200" dirty="0"/>
              <a:t>, D. R., Lilly, M. (2014). </a:t>
            </a:r>
            <a:r>
              <a:rPr lang="hr-HR" sz="1200" dirty="0" err="1"/>
              <a:t>Guide</a:t>
            </a:r>
            <a:r>
              <a:rPr lang="hr-HR" sz="1200" dirty="0"/>
              <a:t> for </a:t>
            </a:r>
            <a:r>
              <a:rPr lang="hr-HR" sz="1200" dirty="0" err="1"/>
              <a:t>Peer</a:t>
            </a:r>
            <a:r>
              <a:rPr lang="hr-HR" sz="1200" dirty="0"/>
              <a:t> </a:t>
            </a:r>
            <a:r>
              <a:rPr lang="hr-HR" sz="1200" dirty="0" err="1"/>
              <a:t>Assisted</a:t>
            </a:r>
            <a:r>
              <a:rPr lang="hr-HR" sz="1200" dirty="0"/>
              <a:t> </a:t>
            </a:r>
            <a:r>
              <a:rPr lang="hr-HR" sz="1200" dirty="0" err="1"/>
              <a:t>Learning</a:t>
            </a:r>
            <a:r>
              <a:rPr lang="hr-HR" sz="1200" dirty="0"/>
              <a:t> (</a:t>
            </a:r>
            <a:r>
              <a:rPr lang="hr-HR" sz="1200" dirty="0" err="1"/>
              <a:t>PAL</a:t>
            </a:r>
            <a:r>
              <a:rPr lang="hr-HR" sz="1200" dirty="0"/>
              <a:t>) </a:t>
            </a:r>
            <a:r>
              <a:rPr lang="hr-HR" sz="1200" dirty="0" err="1"/>
              <a:t>group</a:t>
            </a:r>
            <a:r>
              <a:rPr lang="hr-HR" sz="1200" dirty="0"/>
              <a:t> </a:t>
            </a:r>
            <a:r>
              <a:rPr lang="hr-HR" sz="1200" dirty="0" err="1"/>
              <a:t>facilitators</a:t>
            </a:r>
            <a:r>
              <a:rPr lang="hr-HR" sz="1200" dirty="0"/>
              <a:t>. University </a:t>
            </a:r>
            <a:r>
              <a:rPr lang="hr-HR" sz="1200" dirty="0" err="1"/>
              <a:t>of</a:t>
            </a:r>
            <a:r>
              <a:rPr lang="hr-HR" sz="1200" dirty="0"/>
              <a:t> </a:t>
            </a:r>
            <a:r>
              <a:rPr lang="hr-HR" sz="1200" dirty="0" err="1"/>
              <a:t>Minnesota</a:t>
            </a:r>
            <a:r>
              <a:rPr lang="hr-HR" sz="1200" dirty="0"/>
              <a:t>. </a:t>
            </a:r>
            <a:r>
              <a:rPr lang="hr-HR" sz="1200" dirty="0" err="1"/>
              <a:t>Available</a:t>
            </a:r>
            <a:r>
              <a:rPr lang="hr-HR" sz="1200" dirty="0"/>
              <a:t> at: </a:t>
            </a:r>
            <a:r>
              <a:rPr lang="hr-HR" sz="1200" dirty="0" err="1"/>
              <a:t>https</a:t>
            </a:r>
            <a:r>
              <a:rPr lang="hr-HR" sz="1200" dirty="0"/>
              <a:t>://</a:t>
            </a:r>
            <a:r>
              <a:rPr lang="hr-HR" sz="1200" dirty="0" err="1"/>
              <a:t>conservancy.umn.edu</a:t>
            </a:r>
            <a:r>
              <a:rPr lang="hr-HR" sz="1200" dirty="0"/>
              <a:t>/</a:t>
            </a:r>
            <a:r>
              <a:rPr lang="hr-HR" sz="1200" dirty="0" err="1"/>
              <a:t>handle</a:t>
            </a:r>
            <a:r>
              <a:rPr lang="hr-HR" sz="1200" dirty="0"/>
              <a:t>/11299/200395 (07/01/2022)</a:t>
            </a:r>
          </a:p>
          <a:p>
            <a:endParaRPr lang="hr-HR" sz="1200" dirty="0"/>
          </a:p>
          <a:p>
            <a:r>
              <a:rPr lang="hr-HR" sz="1200" dirty="0"/>
              <a:t>2. </a:t>
            </a:r>
            <a:r>
              <a:rPr lang="hr-HR" sz="1200" dirty="0" err="1"/>
              <a:t>Griffiths</a:t>
            </a:r>
            <a:r>
              <a:rPr lang="hr-HR" sz="1200" dirty="0"/>
              <a:t>, S., </a:t>
            </a:r>
            <a:r>
              <a:rPr lang="hr-HR" sz="1200" dirty="0" err="1"/>
              <a:t>Housten</a:t>
            </a:r>
            <a:r>
              <a:rPr lang="hr-HR" sz="1200" dirty="0"/>
              <a:t>, K., </a:t>
            </a:r>
            <a:r>
              <a:rPr lang="hr-HR" sz="1200" dirty="0" err="1"/>
              <a:t>Lazenbatt</a:t>
            </a:r>
            <a:r>
              <a:rPr lang="hr-HR" sz="1200" dirty="0"/>
              <a:t>, A. (1995). </a:t>
            </a:r>
            <a:r>
              <a:rPr lang="hr-HR" sz="1200" dirty="0" err="1"/>
              <a:t>Peer</a:t>
            </a:r>
            <a:r>
              <a:rPr lang="hr-HR" sz="1200" dirty="0"/>
              <a:t> </a:t>
            </a:r>
            <a:r>
              <a:rPr lang="hr-HR" sz="1200" dirty="0" err="1"/>
              <a:t>Tutoring</a:t>
            </a:r>
            <a:r>
              <a:rPr lang="hr-HR" sz="1200" dirty="0"/>
              <a:t>: </a:t>
            </a:r>
            <a:r>
              <a:rPr lang="hr-HR" sz="1200" dirty="0" err="1"/>
              <a:t>Enhancing</a:t>
            </a:r>
            <a:r>
              <a:rPr lang="hr-HR" sz="1200" dirty="0"/>
              <a:t> Student </a:t>
            </a:r>
            <a:r>
              <a:rPr lang="hr-HR" sz="1200" dirty="0" err="1"/>
              <a:t>Learning</a:t>
            </a:r>
            <a:r>
              <a:rPr lang="hr-HR" sz="1200" dirty="0"/>
              <a:t> </a:t>
            </a:r>
            <a:r>
              <a:rPr lang="hr-HR" sz="1200" dirty="0" err="1"/>
              <a:t>Through</a:t>
            </a:r>
            <a:r>
              <a:rPr lang="hr-HR" sz="1200" dirty="0"/>
              <a:t> </a:t>
            </a:r>
            <a:r>
              <a:rPr lang="hr-HR" sz="1200" dirty="0" err="1"/>
              <a:t>Peer</a:t>
            </a:r>
            <a:r>
              <a:rPr lang="hr-HR" sz="1200" dirty="0"/>
              <a:t> </a:t>
            </a:r>
            <a:r>
              <a:rPr lang="hr-HR" sz="1200" dirty="0" err="1"/>
              <a:t>Tutoring</a:t>
            </a:r>
            <a:r>
              <a:rPr lang="hr-HR" sz="1200" dirty="0"/>
              <a:t> </a:t>
            </a:r>
            <a:r>
              <a:rPr lang="hr-HR" sz="1200" dirty="0" err="1"/>
              <a:t>in</a:t>
            </a:r>
            <a:r>
              <a:rPr lang="hr-HR" sz="1200" dirty="0"/>
              <a:t> </a:t>
            </a:r>
            <a:r>
              <a:rPr lang="hr-HR" sz="1200" dirty="0" err="1"/>
              <a:t>Higher</a:t>
            </a:r>
            <a:r>
              <a:rPr lang="hr-HR" sz="1200" dirty="0"/>
              <a:t> </a:t>
            </a:r>
            <a:r>
              <a:rPr lang="hr-HR" sz="1200" dirty="0" err="1"/>
              <a:t>Education</a:t>
            </a:r>
            <a:r>
              <a:rPr lang="hr-HR" sz="1200" dirty="0"/>
              <a:t>. University </a:t>
            </a:r>
            <a:r>
              <a:rPr lang="hr-HR" sz="1200" dirty="0" err="1"/>
              <a:t>of</a:t>
            </a:r>
            <a:r>
              <a:rPr lang="hr-HR" sz="1200" dirty="0"/>
              <a:t> Ulster </a:t>
            </a:r>
            <a:r>
              <a:rPr lang="hr-HR" sz="1200" dirty="0" err="1"/>
              <a:t>Publishing</a:t>
            </a:r>
            <a:r>
              <a:rPr lang="hr-HR" sz="1200" dirty="0"/>
              <a:t>.</a:t>
            </a:r>
          </a:p>
          <a:p>
            <a:endParaRPr lang="hr-HR" sz="1200" dirty="0"/>
          </a:p>
          <a:p>
            <a:r>
              <a:rPr lang="hr-HR" sz="1200" dirty="0"/>
              <a:t>3. Sands, J., Lilly, M. (2019). Guide for Peer Learning Facilitatiors. University of Minnesota. Available at: </a:t>
            </a:r>
          </a:p>
          <a:p>
            <a:r>
              <a:rPr lang="hr-HR" sz="1200" dirty="0"/>
              <a:t>https://conservancy.umn.edu/bitstream/handle/11299/202627/Guide%20for%20Peer%20Learning%20Facilitators.pdf?sequence=1&amp;isAllowed=y (07/01/2022)</a:t>
            </a:r>
          </a:p>
          <a:p>
            <a:endParaRPr lang="hr-HR" sz="1200" dirty="0"/>
          </a:p>
          <a:p>
            <a:r>
              <a:rPr lang="hr-HR" sz="1200" dirty="0"/>
              <a:t>4. Sevenhuysen, S., Nickson, W., Farlie, M. K., Raitman, L., Keating, J. L. (2013). The development of a peer assisted learning model for the clinical education of physiotherapy students. Journal of Peer Learning, 6(1), 30-45</a:t>
            </a:r>
          </a:p>
          <a:p>
            <a:endParaRPr lang="hr-HR" sz="1200" dirty="0"/>
          </a:p>
          <a:p>
            <a:r>
              <a:rPr lang="hr-HR" sz="1200" dirty="0"/>
              <a:t>5. </a:t>
            </a:r>
            <a:r>
              <a:rPr lang="en-GB" sz="1200" dirty="0" err="1"/>
              <a:t>Smærup</a:t>
            </a:r>
            <a:r>
              <a:rPr lang="hr-HR" sz="1200" dirty="0"/>
              <a:t>, M., </a:t>
            </a:r>
            <a:r>
              <a:rPr lang="en-GB" sz="1200" dirty="0" err="1"/>
              <a:t>Sørensen</a:t>
            </a:r>
            <a:r>
              <a:rPr lang="hr-HR" sz="1200" dirty="0"/>
              <a:t>, B. (2021). Handbook Safe Transfer Techniques. Available at: https://velfaerdsteknologi.aarhus.dk/eu/safe-transfer-techniques/handbook-in-different-languages/handbook-in-english/#1 (07/01/2022).</a:t>
            </a:r>
          </a:p>
          <a:p>
            <a:endParaRPr lang="hr-HR" sz="1200" dirty="0"/>
          </a:p>
          <a:p>
            <a:r>
              <a:rPr lang="hr-HR" sz="1200" dirty="0"/>
              <a:t>6. E-learning Safe Transfer Techniques. Available at: https://velfaerdsteknologi.aarhus.dk/eu/safe-transfer-techniques/e-learning-in-different-languages/ (07/01/2022).</a:t>
            </a:r>
          </a:p>
          <a:p>
            <a:endParaRPr lang="hr-HR" sz="1200" dirty="0"/>
          </a:p>
          <a:p>
            <a:endParaRPr lang="hr-HR" sz="1200" dirty="0"/>
          </a:p>
          <a:p>
            <a:endParaRPr lang="hr-HR" sz="1200" dirty="0"/>
          </a:p>
          <a:p>
            <a:endParaRPr lang="hr-HR" sz="1200" dirty="0"/>
          </a:p>
          <a:p>
            <a:endParaRPr lang="hr-HR" sz="1200" dirty="0"/>
          </a:p>
          <a:p>
            <a:endParaRPr lang="hr-HR" sz="1200" dirty="0"/>
          </a:p>
          <a:p>
            <a:r>
              <a:rPr lang="sv-SE" sz="1200" dirty="0"/>
              <a:t>Använda bilder i den interaktiva handboken är tagna från projektets e-utbildningsmaterial.</a:t>
            </a:r>
          </a:p>
          <a:p>
            <a:r>
              <a:rPr lang="hr-HR" sz="1200" dirty="0">
                <a:hlinkClick r:id="rId2"/>
              </a:rPr>
              <a:t>L</a:t>
            </a:r>
            <a:r>
              <a:rPr lang="sv-SE" sz="1200" dirty="0" err="1">
                <a:hlinkClick r:id="rId2"/>
              </a:rPr>
              <a:t>änk</a:t>
            </a:r>
            <a:r>
              <a:rPr lang="hr-HR" sz="1200" dirty="0">
                <a:hlinkClick r:id="rId2"/>
              </a:rPr>
              <a:t>:</a:t>
            </a:r>
            <a:r>
              <a:rPr lang="sv-SE" sz="1200" dirty="0">
                <a:hlinkClick r:id="rId2"/>
              </a:rPr>
              <a:t> </a:t>
            </a:r>
            <a:r>
              <a:rPr lang="hr-HR" sz="1200" dirty="0">
                <a:hlinkClick r:id="rId2"/>
              </a:rPr>
              <a:t>http://www.elaer.dk/stt/#/lessons/wQTSE3U1gpjWLQDWu9ZS_64tMZ4NPe7I</a:t>
            </a:r>
            <a:endParaRPr lang="hr-HR" sz="1200" dirty="0"/>
          </a:p>
          <a:p>
            <a:endParaRPr lang="hr-HR" sz="1200" dirty="0"/>
          </a:p>
          <a:p>
            <a:endParaRPr lang="hr-HR" sz="1200" dirty="0">
              <a:latin typeface="Roboto"/>
              <a:cs typeface="Roboto"/>
            </a:endParaRPr>
          </a:p>
          <a:p>
            <a:endParaRPr lang="hr-HR" sz="1200" dirty="0">
              <a:latin typeface="Roboto"/>
              <a:cs typeface="Roboto"/>
            </a:endParaRPr>
          </a:p>
          <a:p>
            <a:endParaRPr lang="hr-HR" sz="1200" dirty="0">
              <a:latin typeface="Roboto"/>
              <a:cs typeface="Roboto"/>
            </a:endParaRPr>
          </a:p>
          <a:p>
            <a:endParaRPr sz="1200" dirty="0">
              <a:latin typeface="Roboto"/>
              <a:cs typeface="Roboto"/>
            </a:endParaRPr>
          </a:p>
        </p:txBody>
      </p:sp>
      <p:sp>
        <p:nvSpPr>
          <p:cNvPr id="2" name="Slide Number Placeholder 1"/>
          <p:cNvSpPr>
            <a:spLocks noGrp="1"/>
          </p:cNvSpPr>
          <p:nvPr>
            <p:ph type="sldNum" sz="quarter" idx="7"/>
          </p:nvPr>
        </p:nvSpPr>
        <p:spPr/>
        <p:txBody>
          <a:bodyPr/>
          <a:lstStyle/>
          <a:p>
            <a:fld id="{B6F15528-21DE-4FAA-801E-634DDDAF4B2B}" type="slidenum">
              <a:rPr lang="en-GB" smtClean="0"/>
              <a:t>36</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37972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3" name="object 3"/>
          <p:cNvSpPr txBox="1"/>
          <p:nvPr/>
        </p:nvSpPr>
        <p:spPr>
          <a:xfrm>
            <a:off x="7320129" y="9634931"/>
            <a:ext cx="59055" cy="139065"/>
          </a:xfrm>
          <a:prstGeom prst="rect">
            <a:avLst/>
          </a:prstGeom>
        </p:spPr>
        <p:txBody>
          <a:bodyPr vert="horz" wrap="square" lIns="0" tIns="0" rIns="0" bIns="0" rtlCol="0">
            <a:spAutoFit/>
          </a:bodyPr>
          <a:lstStyle/>
          <a:p>
            <a:pPr>
              <a:lnSpc>
                <a:spcPct val="100000"/>
              </a:lnSpc>
            </a:pPr>
            <a:r>
              <a:rPr sz="800" dirty="0">
                <a:latin typeface="Avenir Next"/>
                <a:cs typeface="Avenir Next"/>
              </a:rPr>
              <a:t>2</a:t>
            </a:r>
            <a:endParaRPr sz="800">
              <a:latin typeface="Avenir Next"/>
              <a:cs typeface="Avenir Next"/>
            </a:endParaRPr>
          </a:p>
        </p:txBody>
      </p:sp>
      <p:sp>
        <p:nvSpPr>
          <p:cNvPr id="5" name="object 5"/>
          <p:cNvSpPr txBox="1"/>
          <p:nvPr/>
        </p:nvSpPr>
        <p:spPr>
          <a:xfrm>
            <a:off x="573934" y="2247976"/>
            <a:ext cx="5240855" cy="6660798"/>
          </a:xfrm>
          <a:prstGeom prst="rect">
            <a:avLst/>
          </a:prstGeom>
        </p:spPr>
        <p:txBody>
          <a:bodyPr vert="horz" wrap="square" lIns="0" tIns="12700" rIns="0" bIns="0" rtlCol="0">
            <a:spAutoFit/>
          </a:bodyPr>
          <a:lstStyle/>
          <a:p>
            <a:pPr algn="just"/>
            <a:r>
              <a:rPr lang="hr-HR" sz="1200" dirty="0"/>
              <a:t>Denna interaktiva handbok representerar slutresultatet av </a:t>
            </a:r>
            <a:r>
              <a:rPr lang="hr-HR" sz="1200" i="1" dirty="0"/>
              <a:t>intelectual output 3 </a:t>
            </a:r>
            <a:r>
              <a:rPr lang="hr-HR" sz="1200" dirty="0"/>
              <a:t>av Erasmus+ </a:t>
            </a:r>
            <a:r>
              <a:rPr lang="sv-SE" sz="1200" dirty="0"/>
              <a:t>p</a:t>
            </a:r>
            <a:r>
              <a:rPr lang="hr-HR" sz="1200" dirty="0"/>
              <a:t>roje</a:t>
            </a:r>
            <a:r>
              <a:rPr lang="sv-SE" sz="1200" dirty="0"/>
              <a:t>ktet</a:t>
            </a:r>
            <a:r>
              <a:rPr lang="hr-HR" sz="1200" dirty="0"/>
              <a:t> </a:t>
            </a:r>
            <a:r>
              <a:rPr lang="sv-SE" sz="1200" dirty="0"/>
              <a:t>digitala verktyg och</a:t>
            </a:r>
            <a:r>
              <a:rPr lang="hr-HR" sz="1200" dirty="0"/>
              <a:t> </a:t>
            </a:r>
            <a:r>
              <a:rPr lang="sv-SE" sz="1200" dirty="0"/>
              <a:t>metoder</a:t>
            </a:r>
            <a:r>
              <a:rPr lang="hr-HR" sz="1200" dirty="0"/>
              <a:t> f</a:t>
            </a:r>
            <a:r>
              <a:rPr lang="sv-SE" sz="1200" dirty="0"/>
              <a:t>ö</a:t>
            </a:r>
            <a:r>
              <a:rPr lang="hr-HR" sz="1200" dirty="0"/>
              <a:t>r </a:t>
            </a:r>
            <a:r>
              <a:rPr lang="sv-SE" sz="1200" dirty="0"/>
              <a:t>säkra förflyttningar </a:t>
            </a:r>
            <a:r>
              <a:rPr lang="hr-HR" sz="1200" dirty="0"/>
              <a:t>f</a:t>
            </a:r>
            <a:r>
              <a:rPr lang="sv-SE" sz="1200" dirty="0"/>
              <a:t>ö</a:t>
            </a:r>
            <a:r>
              <a:rPr lang="hr-HR" sz="1200" dirty="0"/>
              <a:t>r </a:t>
            </a:r>
            <a:r>
              <a:rPr lang="sv-SE" sz="1200" dirty="0"/>
              <a:t>vårdgivare</a:t>
            </a:r>
            <a:r>
              <a:rPr lang="hr-HR" sz="1200" dirty="0"/>
              <a:t> </a:t>
            </a:r>
            <a:r>
              <a:rPr lang="sv-SE" sz="1200" dirty="0"/>
              <a:t>inom dagens hälso- och sjukvårdssektor </a:t>
            </a:r>
            <a:r>
              <a:rPr lang="hr-HR" sz="1200" dirty="0"/>
              <a:t>–</a:t>
            </a:r>
            <a:r>
              <a:rPr lang="sv-SE" sz="1200" dirty="0"/>
              <a:t> </a:t>
            </a:r>
            <a:r>
              <a:rPr lang="hr-HR" sz="1200" dirty="0"/>
              <a:t>STTech Erasmus+ KA204 strategiska partnerskapsprojekt 2020-1-DK01-KA204-075155. </a:t>
            </a:r>
            <a:r>
              <a:rPr lang="hr-HR" sz="1200" i="1" dirty="0"/>
              <a:t>Intelectual Output 3 </a:t>
            </a:r>
            <a:r>
              <a:rPr lang="hr-HR" sz="1200" dirty="0"/>
              <a:t>leddes av College of Applied Sciences "Lavoslav Ružička" i Vukovar, Kroatien.</a:t>
            </a:r>
          </a:p>
          <a:p>
            <a:endParaRPr lang="hr-HR" sz="1200" dirty="0"/>
          </a:p>
          <a:p>
            <a:pPr algn="just"/>
            <a:r>
              <a:rPr lang="sv-SE" sz="1200" dirty="0"/>
              <a:t>Den interaktiva handboken guidar dig genom de grundläggande principerna för säkra förflyttningar, riskbedömningar och hur du arbetar med din egen kropp för att förhindra arbetsskador.</a:t>
            </a:r>
          </a:p>
          <a:p>
            <a:pPr algn="just"/>
            <a:endParaRPr lang="hr-HR" sz="1200" dirty="0"/>
          </a:p>
          <a:p>
            <a:endParaRPr lang="hr-HR" sz="1200" dirty="0"/>
          </a:p>
          <a:p>
            <a:r>
              <a:rPr lang="en-US" sz="1200" b="1" dirty="0" err="1"/>
              <a:t>Sammarbetspartners</a:t>
            </a:r>
            <a:r>
              <a:rPr lang="en-US" sz="1200" dirty="0"/>
              <a:t>:</a:t>
            </a:r>
            <a:endParaRPr lang="hr-HR" sz="1200" dirty="0"/>
          </a:p>
          <a:p>
            <a:endParaRPr lang="en-US" sz="1200" dirty="0"/>
          </a:p>
          <a:p>
            <a:pPr marL="171450" indent="-171450" algn="just">
              <a:buFontTx/>
              <a:buChar char="-"/>
            </a:pPr>
            <a:r>
              <a:rPr lang="en-US" sz="1200" b="1" dirty="0">
                <a:solidFill>
                  <a:schemeClr val="tx2">
                    <a:lumMod val="60000"/>
                    <a:lumOff val="40000"/>
                  </a:schemeClr>
                </a:solidFill>
              </a:rPr>
              <a:t>UCAM</a:t>
            </a:r>
            <a:r>
              <a:rPr lang="en-US" sz="1200" dirty="0">
                <a:solidFill>
                  <a:schemeClr val="tx2">
                    <a:lumMod val="60000"/>
                    <a:lumOff val="40000"/>
                  </a:schemeClr>
                </a:solidFill>
              </a:rPr>
              <a:t> </a:t>
            </a:r>
            <a:r>
              <a:rPr lang="en-US" sz="1200" dirty="0"/>
              <a:t>(</a:t>
            </a:r>
            <a:r>
              <a:rPr lang="en-US" sz="1200" dirty="0" err="1"/>
              <a:t>Fundacion</a:t>
            </a:r>
            <a:r>
              <a:rPr lang="en-US" sz="1200" dirty="0"/>
              <a:t> </a:t>
            </a:r>
            <a:r>
              <a:rPr lang="en-US" sz="1200" dirty="0" err="1"/>
              <a:t>Universitaria</a:t>
            </a:r>
            <a:r>
              <a:rPr lang="en-US" sz="1200" dirty="0"/>
              <a:t> San Antonio) </a:t>
            </a:r>
            <a:r>
              <a:rPr lang="en-US" sz="1200" dirty="0" err="1"/>
              <a:t>från</a:t>
            </a:r>
            <a:r>
              <a:rPr lang="en-US" sz="1200" dirty="0"/>
              <a:t> </a:t>
            </a:r>
            <a:r>
              <a:rPr lang="en-US" sz="1200" dirty="0" err="1"/>
              <a:t>Spanien</a:t>
            </a:r>
            <a:endParaRPr lang="hr-HR" sz="1200" dirty="0"/>
          </a:p>
          <a:p>
            <a:pPr marL="171450" indent="-171450" algn="just">
              <a:buFontTx/>
              <a:buChar char="-"/>
            </a:pPr>
            <a:endParaRPr lang="en-US" sz="1200" dirty="0"/>
          </a:p>
          <a:p>
            <a:pPr marL="171450" indent="-171450" algn="just">
              <a:buFontTx/>
              <a:buChar char="-"/>
            </a:pPr>
            <a:r>
              <a:rPr lang="en-US" sz="1200" b="1" dirty="0" err="1">
                <a:solidFill>
                  <a:schemeClr val="tx2">
                    <a:lumMod val="60000"/>
                    <a:lumOff val="40000"/>
                  </a:schemeClr>
                </a:solidFill>
              </a:rPr>
              <a:t>VEVU</a:t>
            </a:r>
            <a:r>
              <a:rPr lang="en-US" sz="1200" dirty="0"/>
              <a:t> </a:t>
            </a:r>
            <a:r>
              <a:rPr lang="hr-HR" sz="1200" dirty="0"/>
              <a:t>(</a:t>
            </a:r>
            <a:r>
              <a:rPr lang="en-US" sz="1200" dirty="0"/>
              <a:t>College of Applied Sciences</a:t>
            </a:r>
            <a:r>
              <a:rPr lang="hr-HR" sz="1200" dirty="0"/>
              <a:t> „Lavoslav Ružička” </a:t>
            </a:r>
            <a:r>
              <a:rPr lang="hr-HR" sz="1200" dirty="0" err="1"/>
              <a:t>in</a:t>
            </a:r>
            <a:r>
              <a:rPr lang="hr-HR" sz="1200" dirty="0"/>
              <a:t> Vukovar</a:t>
            </a:r>
            <a:r>
              <a:rPr lang="en-US" sz="1200" dirty="0"/>
              <a:t>) </a:t>
            </a:r>
            <a:r>
              <a:rPr lang="sv-SE" sz="1200" dirty="0"/>
              <a:t>från Kroatien</a:t>
            </a:r>
            <a:endParaRPr lang="hr-HR" sz="1200" dirty="0"/>
          </a:p>
          <a:p>
            <a:pPr marL="171450" indent="-171450" algn="just">
              <a:buFontTx/>
              <a:buChar char="-"/>
            </a:pPr>
            <a:endParaRPr lang="en-US" sz="1200" dirty="0"/>
          </a:p>
          <a:p>
            <a:pPr marL="171450" indent="-171450" algn="just">
              <a:buFontTx/>
              <a:buChar char="-"/>
            </a:pPr>
            <a:r>
              <a:rPr lang="en-US" sz="1200" b="1" dirty="0">
                <a:solidFill>
                  <a:schemeClr val="tx2">
                    <a:lumMod val="60000"/>
                    <a:lumOff val="40000"/>
                  </a:schemeClr>
                </a:solidFill>
              </a:rPr>
              <a:t>VIA</a:t>
            </a:r>
            <a:r>
              <a:rPr lang="en-US" sz="1200" dirty="0"/>
              <a:t> (University College of Applied Sciences) </a:t>
            </a:r>
            <a:r>
              <a:rPr lang="sv-SE" sz="1200" dirty="0"/>
              <a:t>från Danmark</a:t>
            </a:r>
            <a:endParaRPr lang="hr-HR" sz="1200" dirty="0"/>
          </a:p>
          <a:p>
            <a:pPr marL="171450" indent="-171450" algn="just">
              <a:buFontTx/>
              <a:buChar char="-"/>
            </a:pPr>
            <a:endParaRPr lang="en-US" sz="1200" dirty="0"/>
          </a:p>
          <a:p>
            <a:pPr marL="171450" indent="-171450" algn="just">
              <a:buFontTx/>
              <a:buChar char="-"/>
            </a:pPr>
            <a:r>
              <a:rPr lang="en-US" sz="1200" b="1" dirty="0">
                <a:solidFill>
                  <a:schemeClr val="tx2">
                    <a:lumMod val="60000"/>
                    <a:lumOff val="40000"/>
                  </a:schemeClr>
                </a:solidFill>
              </a:rPr>
              <a:t>RISE</a:t>
            </a:r>
            <a:r>
              <a:rPr lang="en-US" sz="1200" dirty="0"/>
              <a:t> (Research </a:t>
            </a:r>
            <a:r>
              <a:rPr lang="en-US" sz="1200" dirty="0" err="1"/>
              <a:t>centre</a:t>
            </a:r>
            <a:r>
              <a:rPr lang="en-US" sz="1200" dirty="0"/>
              <a:t> on Interactive Media, Smart Systems and Emerging Technologies) + AMEN (</a:t>
            </a:r>
            <a:r>
              <a:rPr lang="en-US" sz="1200" dirty="0" err="1"/>
              <a:t>Archangelos</a:t>
            </a:r>
            <a:r>
              <a:rPr lang="en-US" sz="1200" dirty="0"/>
              <a:t> Michael Nursing Home) </a:t>
            </a:r>
            <a:r>
              <a:rPr lang="sv-SE" sz="1200" dirty="0"/>
              <a:t>från Cypern</a:t>
            </a:r>
            <a:endParaRPr lang="hr-HR" sz="1200" dirty="0"/>
          </a:p>
          <a:p>
            <a:pPr marL="171450" indent="-171450" algn="just">
              <a:buFontTx/>
              <a:buChar char="-"/>
            </a:pPr>
            <a:endParaRPr lang="en-US" sz="1200" dirty="0"/>
          </a:p>
          <a:p>
            <a:pPr marL="171450" indent="-171450" algn="just">
              <a:buFontTx/>
              <a:buChar char="-"/>
            </a:pPr>
            <a:r>
              <a:rPr lang="en-US" sz="1200" b="1" dirty="0" err="1">
                <a:solidFill>
                  <a:schemeClr val="tx2">
                    <a:lumMod val="60000"/>
                    <a:lumOff val="40000"/>
                  </a:schemeClr>
                </a:solidFill>
              </a:rPr>
              <a:t>Västerås</a:t>
            </a:r>
            <a:r>
              <a:rPr lang="en-US" sz="1200" b="1" dirty="0">
                <a:solidFill>
                  <a:schemeClr val="tx2">
                    <a:lumMod val="60000"/>
                    <a:lumOff val="40000"/>
                  </a:schemeClr>
                </a:solidFill>
              </a:rPr>
              <a:t> </a:t>
            </a:r>
            <a:r>
              <a:rPr lang="en-US" sz="1200" b="1" dirty="0" err="1">
                <a:solidFill>
                  <a:schemeClr val="tx2">
                    <a:lumMod val="60000"/>
                    <a:lumOff val="40000"/>
                  </a:schemeClr>
                </a:solidFill>
              </a:rPr>
              <a:t>stad</a:t>
            </a:r>
            <a:r>
              <a:rPr lang="en-US" sz="1200" b="1" dirty="0">
                <a:solidFill>
                  <a:schemeClr val="tx2">
                    <a:lumMod val="60000"/>
                    <a:lumOff val="40000"/>
                  </a:schemeClr>
                </a:solidFill>
              </a:rPr>
              <a:t> </a:t>
            </a:r>
            <a:r>
              <a:rPr lang="en-US" sz="1200" dirty="0" err="1"/>
              <a:t>Rehabenheten</a:t>
            </a:r>
            <a:r>
              <a:rPr lang="en-US" sz="1200" dirty="0"/>
              <a:t> </a:t>
            </a:r>
            <a:r>
              <a:rPr lang="en-US" sz="1200" dirty="0" err="1"/>
              <a:t>Äldreomsorg</a:t>
            </a:r>
            <a:r>
              <a:rPr lang="en-US" sz="1200" dirty="0"/>
              <a:t> </a:t>
            </a:r>
            <a:r>
              <a:rPr lang="en-US" sz="1200" dirty="0" err="1"/>
              <a:t>från</a:t>
            </a:r>
            <a:r>
              <a:rPr lang="en-US" sz="1200" dirty="0"/>
              <a:t> Sverige</a:t>
            </a:r>
          </a:p>
          <a:p>
            <a:pPr marL="171450" indent="-171450" algn="just">
              <a:buFontTx/>
              <a:buChar char="-"/>
            </a:pPr>
            <a:endParaRPr lang="en-US" sz="1200" dirty="0"/>
          </a:p>
          <a:p>
            <a:pPr marL="171450" indent="-171450" algn="just">
              <a:buFontTx/>
              <a:buChar char="-"/>
            </a:pPr>
            <a:endParaRPr lang="en-US" sz="1200" dirty="0"/>
          </a:p>
          <a:p>
            <a:pPr algn="just"/>
            <a:endParaRPr lang="en-US" sz="1200" dirty="0"/>
          </a:p>
          <a:p>
            <a:pPr algn="just"/>
            <a:r>
              <a:rPr lang="en-US" sz="1200" b="1" dirty="0"/>
              <a:t>Leading partner of the </a:t>
            </a:r>
            <a:r>
              <a:rPr lang="en-US" sz="1200" b="1" dirty="0" err="1"/>
              <a:t>STTech</a:t>
            </a:r>
            <a:r>
              <a:rPr lang="en-US" sz="1200" b="1" dirty="0"/>
              <a:t> project</a:t>
            </a:r>
            <a:r>
              <a:rPr lang="hr-HR" sz="1200" b="1" dirty="0"/>
              <a:t>:</a:t>
            </a:r>
          </a:p>
          <a:p>
            <a:pPr algn="just"/>
            <a:endParaRPr lang="en-US" sz="1200" dirty="0"/>
          </a:p>
          <a:p>
            <a:pPr marL="171450" indent="-171450" algn="just">
              <a:buFontTx/>
              <a:buChar char="-"/>
            </a:pPr>
            <a:r>
              <a:rPr lang="en-US" sz="1200" b="1" dirty="0" err="1">
                <a:solidFill>
                  <a:schemeClr val="tx2">
                    <a:lumMod val="60000"/>
                    <a:lumOff val="40000"/>
                  </a:schemeClr>
                </a:solidFill>
              </a:rPr>
              <a:t>Århus</a:t>
            </a:r>
            <a:r>
              <a:rPr lang="en-US" sz="1200" b="1" dirty="0">
                <a:solidFill>
                  <a:schemeClr val="tx2">
                    <a:lumMod val="60000"/>
                    <a:lumOff val="40000"/>
                  </a:schemeClr>
                </a:solidFill>
              </a:rPr>
              <a:t> </a:t>
            </a:r>
            <a:r>
              <a:rPr lang="en-US" sz="1200" b="1" dirty="0" err="1">
                <a:solidFill>
                  <a:schemeClr val="tx2">
                    <a:lumMod val="60000"/>
                    <a:lumOff val="40000"/>
                  </a:schemeClr>
                </a:solidFill>
              </a:rPr>
              <a:t>kommun</a:t>
            </a:r>
            <a:r>
              <a:rPr lang="en-US" sz="1200" dirty="0"/>
              <a:t>, CFT (Center of Assisted </a:t>
            </a:r>
          </a:p>
          <a:p>
            <a:pPr algn="just"/>
            <a:r>
              <a:rPr lang="en-US" sz="1200" dirty="0"/>
              <a:t>     Living Technologies) </a:t>
            </a:r>
            <a:r>
              <a:rPr lang="en-US" sz="1200" dirty="0" err="1"/>
              <a:t>från</a:t>
            </a:r>
            <a:r>
              <a:rPr lang="en-US" sz="1200" dirty="0"/>
              <a:t> </a:t>
            </a:r>
            <a:r>
              <a:rPr lang="en-US" sz="1200" dirty="0" err="1"/>
              <a:t>Danmark</a:t>
            </a:r>
            <a:r>
              <a:rPr lang="en-US" sz="1200" dirty="0"/>
              <a:t>. </a:t>
            </a:r>
            <a:endParaRPr lang="hr-HR" sz="1200" dirty="0"/>
          </a:p>
          <a:p>
            <a:pPr marL="171450" indent="-171450" algn="just">
              <a:buFontTx/>
              <a:buChar char="-"/>
            </a:pPr>
            <a:endParaRPr lang="en-US" sz="1200" dirty="0"/>
          </a:p>
          <a:p>
            <a:pPr algn="just"/>
            <a:r>
              <a:rPr lang="hr-HR" sz="1200" dirty="0"/>
              <a:t>     </a:t>
            </a:r>
            <a:r>
              <a:rPr lang="en-US" sz="1200" dirty="0" err="1"/>
              <a:t>Läs</a:t>
            </a:r>
            <a:r>
              <a:rPr lang="en-US" sz="1200" dirty="0"/>
              <a:t> </a:t>
            </a:r>
            <a:r>
              <a:rPr lang="en-US" sz="1200" dirty="0" err="1"/>
              <a:t>mer</a:t>
            </a:r>
            <a:r>
              <a:rPr lang="en-US" sz="1200" dirty="0"/>
              <a:t> om </a:t>
            </a:r>
            <a:r>
              <a:rPr lang="en-US" sz="1200" dirty="0" err="1"/>
              <a:t>deltagarna</a:t>
            </a:r>
            <a:r>
              <a:rPr lang="en-US" sz="1200" dirty="0"/>
              <a:t> </a:t>
            </a:r>
            <a:r>
              <a:rPr lang="en-US" sz="1200" dirty="0" err="1"/>
              <a:t>här</a:t>
            </a:r>
            <a:r>
              <a:rPr lang="hr-HR" sz="1200" dirty="0"/>
              <a:t>:</a:t>
            </a:r>
            <a:r>
              <a:rPr lang="en-US" sz="1200" dirty="0"/>
              <a:t> </a:t>
            </a:r>
            <a:r>
              <a:rPr lang="en-US" sz="1200" dirty="0">
                <a:hlinkClick r:id="rId2"/>
              </a:rPr>
              <a:t>About SST (aarhus.dk)</a:t>
            </a:r>
            <a:endParaRPr lang="en-US" sz="1200" dirty="0"/>
          </a:p>
          <a:p>
            <a:pPr marL="171450" indent="-171450" algn="just">
              <a:buFontTx/>
              <a:buChar char="-"/>
            </a:pPr>
            <a:endParaRPr lang="en-US" sz="1200" dirty="0"/>
          </a:p>
          <a:p>
            <a:pPr marL="171450" indent="-171450" algn="just">
              <a:buFontTx/>
              <a:buChar char="-"/>
            </a:pPr>
            <a:endParaRPr lang="hr-HR" sz="1200" dirty="0"/>
          </a:p>
          <a:p>
            <a:pPr algn="just"/>
            <a:endParaRPr lang="en-US" sz="1200" dirty="0"/>
          </a:p>
        </p:txBody>
      </p:sp>
      <p:sp>
        <p:nvSpPr>
          <p:cNvPr id="6" name="object 6"/>
          <p:cNvSpPr/>
          <p:nvPr/>
        </p:nvSpPr>
        <p:spPr>
          <a:xfrm>
            <a:off x="6014184" y="0"/>
            <a:ext cx="1758215" cy="10058400"/>
          </a:xfrm>
          <a:custGeom>
            <a:avLst/>
            <a:gdLst/>
            <a:ahLst/>
            <a:cxnLst/>
            <a:rect l="l" t="t" r="r" b="b"/>
            <a:pathLst>
              <a:path w="2400300" h="10058400">
                <a:moveTo>
                  <a:pt x="0" y="10058400"/>
                </a:moveTo>
                <a:lnTo>
                  <a:pt x="2400300" y="10058400"/>
                </a:lnTo>
                <a:lnTo>
                  <a:pt x="2400300" y="0"/>
                </a:lnTo>
                <a:lnTo>
                  <a:pt x="0" y="0"/>
                </a:lnTo>
                <a:lnTo>
                  <a:pt x="0" y="10058400"/>
                </a:lnTo>
                <a:close/>
              </a:path>
            </a:pathLst>
          </a:custGeom>
          <a:solidFill>
            <a:srgbClr val="EFEFEF"/>
          </a:solidFill>
        </p:spPr>
        <p:txBody>
          <a:bodyPr wrap="square" lIns="0" tIns="0" rIns="0" bIns="0" rtlCol="0"/>
          <a:lstStyle/>
          <a:p>
            <a:endParaRPr/>
          </a:p>
        </p:txBody>
      </p:sp>
      <p:sp>
        <p:nvSpPr>
          <p:cNvPr id="7" name="object 7"/>
          <p:cNvSpPr txBox="1">
            <a:spLocks noGrp="1"/>
          </p:cNvSpPr>
          <p:nvPr>
            <p:ph type="title"/>
          </p:nvPr>
        </p:nvSpPr>
        <p:spPr>
          <a:xfrm>
            <a:off x="796643" y="894723"/>
            <a:ext cx="3553487" cy="728726"/>
          </a:xfrm>
          <a:prstGeom prst="rect">
            <a:avLst/>
          </a:prstGeom>
        </p:spPr>
        <p:txBody>
          <a:bodyPr vert="horz" wrap="square" lIns="0" tIns="114300" rIns="0" bIns="0" rtlCol="0">
            <a:spAutoFit/>
          </a:bodyPr>
          <a:lstStyle/>
          <a:p>
            <a:pPr marL="12700" marR="5080">
              <a:lnSpc>
                <a:spcPts val="5000"/>
              </a:lnSpc>
              <a:spcBef>
                <a:spcPts val="900"/>
              </a:spcBef>
            </a:pPr>
            <a:r>
              <a:rPr lang="sv-SE" sz="4000" b="1" dirty="0">
                <a:solidFill>
                  <a:srgbClr val="1C61B3"/>
                </a:solidFill>
                <a:latin typeface="Open Sans"/>
                <a:cs typeface="Open Sans"/>
              </a:rPr>
              <a:t>Förord</a:t>
            </a:r>
            <a:endParaRPr sz="4000" dirty="0">
              <a:latin typeface="Open Sans"/>
              <a:cs typeface="Open Sans"/>
            </a:endParaRPr>
          </a:p>
        </p:txBody>
      </p:sp>
      <p:sp>
        <p:nvSpPr>
          <p:cNvPr id="9" name="object 9"/>
          <p:cNvSpPr/>
          <p:nvPr/>
        </p:nvSpPr>
        <p:spPr>
          <a:xfrm>
            <a:off x="5161282" y="647606"/>
            <a:ext cx="1324659" cy="1318309"/>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sp>
        <p:nvSpPr>
          <p:cNvPr id="14" name="object 14">
            <a:hlinkClick r:id="rId3"/>
          </p:cNvPr>
          <p:cNvSpPr/>
          <p:nvPr/>
        </p:nvSpPr>
        <p:spPr>
          <a:xfrm rot="3307191">
            <a:off x="6320841" y="306826"/>
            <a:ext cx="330200" cy="330200"/>
          </a:xfrm>
          <a:custGeom>
            <a:avLst/>
            <a:gdLst/>
            <a:ahLst/>
            <a:cxnLst/>
            <a:rect l="l" t="t" r="r" b="b"/>
            <a:pathLst>
              <a:path w="330200" h="330200">
                <a:moveTo>
                  <a:pt x="165100" y="0"/>
                </a:moveTo>
                <a:lnTo>
                  <a:pt x="121208" y="5897"/>
                </a:lnTo>
                <a:lnTo>
                  <a:pt x="81769" y="22540"/>
                </a:lnTo>
                <a:lnTo>
                  <a:pt x="48355" y="48355"/>
                </a:lnTo>
                <a:lnTo>
                  <a:pt x="22540" y="81769"/>
                </a:lnTo>
                <a:lnTo>
                  <a:pt x="5897" y="121208"/>
                </a:lnTo>
                <a:lnTo>
                  <a:pt x="0" y="165100"/>
                </a:lnTo>
                <a:lnTo>
                  <a:pt x="5897" y="208991"/>
                </a:lnTo>
                <a:lnTo>
                  <a:pt x="22540" y="248430"/>
                </a:lnTo>
                <a:lnTo>
                  <a:pt x="48355" y="281844"/>
                </a:lnTo>
                <a:lnTo>
                  <a:pt x="81769" y="307659"/>
                </a:lnTo>
                <a:lnTo>
                  <a:pt x="121208" y="324302"/>
                </a:lnTo>
                <a:lnTo>
                  <a:pt x="165100" y="330200"/>
                </a:lnTo>
                <a:lnTo>
                  <a:pt x="208991" y="324302"/>
                </a:lnTo>
                <a:lnTo>
                  <a:pt x="248430" y="307659"/>
                </a:lnTo>
                <a:lnTo>
                  <a:pt x="281844" y="281844"/>
                </a:lnTo>
                <a:lnTo>
                  <a:pt x="307659" y="248430"/>
                </a:lnTo>
                <a:lnTo>
                  <a:pt x="324302" y="208991"/>
                </a:lnTo>
                <a:lnTo>
                  <a:pt x="330200" y="165100"/>
                </a:lnTo>
                <a:lnTo>
                  <a:pt x="324302" y="121208"/>
                </a:lnTo>
                <a:lnTo>
                  <a:pt x="307659" y="81769"/>
                </a:lnTo>
                <a:lnTo>
                  <a:pt x="281844" y="48355"/>
                </a:lnTo>
                <a:lnTo>
                  <a:pt x="248430" y="22540"/>
                </a:lnTo>
                <a:lnTo>
                  <a:pt x="208991" y="5897"/>
                </a:lnTo>
                <a:lnTo>
                  <a:pt x="165100" y="0"/>
                </a:lnTo>
                <a:close/>
              </a:path>
            </a:pathLst>
          </a:custGeom>
          <a:solidFill>
            <a:srgbClr val="1C61B3"/>
          </a:solidFill>
        </p:spPr>
        <p:txBody>
          <a:bodyPr wrap="square" lIns="0" tIns="0" rIns="0" bIns="0" rtlCol="0"/>
          <a:lstStyle/>
          <a:p>
            <a:endParaRPr/>
          </a:p>
        </p:txBody>
      </p:sp>
      <p:sp>
        <p:nvSpPr>
          <p:cNvPr id="15" name="object 15"/>
          <p:cNvSpPr/>
          <p:nvPr/>
        </p:nvSpPr>
        <p:spPr>
          <a:xfrm>
            <a:off x="6418682" y="410677"/>
            <a:ext cx="134518" cy="123532"/>
          </a:xfrm>
          <a:prstGeom prst="rect">
            <a:avLst/>
          </a:prstGeom>
          <a:blipFill>
            <a:blip r:embed="rId4" cstate="print"/>
            <a:stretch>
              <a:fillRect/>
            </a:stretch>
          </a:blipFill>
        </p:spPr>
        <p:txBody>
          <a:bodyPr wrap="square" lIns="0" tIns="0" rIns="0" bIns="0" rtlCol="0"/>
          <a:lstStyle/>
          <a:p>
            <a:endParaRPr/>
          </a:p>
        </p:txBody>
      </p:sp>
      <p:cxnSp>
        <p:nvCxnSpPr>
          <p:cNvPr id="18" name="Ravni poveznik 17">
            <a:extLst>
              <a:ext uri="{FF2B5EF4-FFF2-40B4-BE49-F238E27FC236}">
                <a16:creationId xmlns:a16="http://schemas.microsoft.com/office/drawing/2014/main" id="{0401E26B-AAEC-4ACA-A060-A73367F7262B}"/>
              </a:ext>
            </a:extLst>
          </p:cNvPr>
          <p:cNvCxnSpPr/>
          <p:nvPr/>
        </p:nvCxnSpPr>
        <p:spPr>
          <a:xfrm>
            <a:off x="809282" y="1828800"/>
            <a:ext cx="307691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zervirano mjesto broja slajda 9">
            <a:extLst>
              <a:ext uri="{FF2B5EF4-FFF2-40B4-BE49-F238E27FC236}">
                <a16:creationId xmlns:a16="http://schemas.microsoft.com/office/drawing/2014/main" id="{2E927FF6-7999-40C4-9937-B663F67A39CD}"/>
              </a:ext>
            </a:extLst>
          </p:cNvPr>
          <p:cNvSpPr>
            <a:spLocks noGrp="1"/>
          </p:cNvSpPr>
          <p:nvPr>
            <p:ph type="sldNum" sz="quarter" idx="7"/>
          </p:nvPr>
        </p:nvSpPr>
        <p:spPr/>
        <p:txBody>
          <a:bodyPr/>
          <a:lstStyle/>
          <a:p>
            <a:fld id="{B6F15528-21DE-4FAA-801E-634DDDAF4B2B}" type="slidenum">
              <a:rPr lang="hr-HR" smtClean="0"/>
              <a:t>4</a:t>
            </a:fld>
            <a:endParaRPr lang="hr-H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17" name="Slika 16">
            <a:extLst>
              <a:ext uri="{FF2B5EF4-FFF2-40B4-BE49-F238E27FC236}">
                <a16:creationId xmlns:a16="http://schemas.microsoft.com/office/drawing/2014/main" id="{72F14277-74CC-4D45-ACF2-0C148CBE1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2161" y="678556"/>
            <a:ext cx="1311870" cy="1311870"/>
          </a:xfrm>
          <a:prstGeom prst="ellipse">
            <a:avLst/>
          </a:prstGeom>
          <a:ln>
            <a:noFill/>
          </a:ln>
          <a:effectLst>
            <a:softEdge rad="112500"/>
          </a:effectLst>
        </p:spPr>
      </p:pic>
      <p:sp>
        <p:nvSpPr>
          <p:cNvPr id="21" name="object 9">
            <a:extLst>
              <a:ext uri="{FF2B5EF4-FFF2-40B4-BE49-F238E27FC236}">
                <a16:creationId xmlns:a16="http://schemas.microsoft.com/office/drawing/2014/main" id="{16881448-D6ED-42DE-A027-60BD7912261D}"/>
              </a:ext>
            </a:extLst>
          </p:cNvPr>
          <p:cNvSpPr/>
          <p:nvPr/>
        </p:nvSpPr>
        <p:spPr>
          <a:xfrm>
            <a:off x="5161282" y="6942363"/>
            <a:ext cx="1189499" cy="1178690"/>
          </a:xfrm>
          <a:custGeom>
            <a:avLst/>
            <a:gdLst/>
            <a:ahLst/>
            <a:cxnLst/>
            <a:rect l="l" t="t" r="r" b="b"/>
            <a:pathLst>
              <a:path w="2272029" h="2272030">
                <a:moveTo>
                  <a:pt x="1135888" y="0"/>
                </a:moveTo>
                <a:lnTo>
                  <a:pt x="1087872" y="996"/>
                </a:lnTo>
                <a:lnTo>
                  <a:pt x="1040365" y="3959"/>
                </a:lnTo>
                <a:lnTo>
                  <a:pt x="993405" y="8850"/>
                </a:lnTo>
                <a:lnTo>
                  <a:pt x="947032" y="15628"/>
                </a:lnTo>
                <a:lnTo>
                  <a:pt x="901285" y="24255"/>
                </a:lnTo>
                <a:lnTo>
                  <a:pt x="856204" y="34691"/>
                </a:lnTo>
                <a:lnTo>
                  <a:pt x="811828" y="46896"/>
                </a:lnTo>
                <a:lnTo>
                  <a:pt x="768196" y="60832"/>
                </a:lnTo>
                <a:lnTo>
                  <a:pt x="725348" y="76458"/>
                </a:lnTo>
                <a:lnTo>
                  <a:pt x="683324" y="93736"/>
                </a:lnTo>
                <a:lnTo>
                  <a:pt x="642162" y="112625"/>
                </a:lnTo>
                <a:lnTo>
                  <a:pt x="601903" y="133087"/>
                </a:lnTo>
                <a:lnTo>
                  <a:pt x="562585" y="155082"/>
                </a:lnTo>
                <a:lnTo>
                  <a:pt x="524248" y="178571"/>
                </a:lnTo>
                <a:lnTo>
                  <a:pt x="486932" y="203514"/>
                </a:lnTo>
                <a:lnTo>
                  <a:pt x="450676" y="229872"/>
                </a:lnTo>
                <a:lnTo>
                  <a:pt x="415519" y="257604"/>
                </a:lnTo>
                <a:lnTo>
                  <a:pt x="381501" y="286673"/>
                </a:lnTo>
                <a:lnTo>
                  <a:pt x="348661" y="317039"/>
                </a:lnTo>
                <a:lnTo>
                  <a:pt x="317039" y="348661"/>
                </a:lnTo>
                <a:lnTo>
                  <a:pt x="286673" y="381501"/>
                </a:lnTo>
                <a:lnTo>
                  <a:pt x="257604" y="415519"/>
                </a:lnTo>
                <a:lnTo>
                  <a:pt x="229872" y="450676"/>
                </a:lnTo>
                <a:lnTo>
                  <a:pt x="203514" y="486932"/>
                </a:lnTo>
                <a:lnTo>
                  <a:pt x="178571" y="524248"/>
                </a:lnTo>
                <a:lnTo>
                  <a:pt x="155082" y="562585"/>
                </a:lnTo>
                <a:lnTo>
                  <a:pt x="133087" y="601903"/>
                </a:lnTo>
                <a:lnTo>
                  <a:pt x="112625" y="642162"/>
                </a:lnTo>
                <a:lnTo>
                  <a:pt x="93736" y="683324"/>
                </a:lnTo>
                <a:lnTo>
                  <a:pt x="76458" y="725348"/>
                </a:lnTo>
                <a:lnTo>
                  <a:pt x="60832" y="768196"/>
                </a:lnTo>
                <a:lnTo>
                  <a:pt x="46896" y="811828"/>
                </a:lnTo>
                <a:lnTo>
                  <a:pt x="34691" y="856204"/>
                </a:lnTo>
                <a:lnTo>
                  <a:pt x="24255" y="901285"/>
                </a:lnTo>
                <a:lnTo>
                  <a:pt x="15628" y="947032"/>
                </a:lnTo>
                <a:lnTo>
                  <a:pt x="8850" y="993405"/>
                </a:lnTo>
                <a:lnTo>
                  <a:pt x="3959" y="1040365"/>
                </a:lnTo>
                <a:lnTo>
                  <a:pt x="996" y="1087872"/>
                </a:lnTo>
                <a:lnTo>
                  <a:pt x="0" y="1135888"/>
                </a:lnTo>
                <a:lnTo>
                  <a:pt x="996" y="1183903"/>
                </a:lnTo>
                <a:lnTo>
                  <a:pt x="3959" y="1231410"/>
                </a:lnTo>
                <a:lnTo>
                  <a:pt x="8850" y="1278370"/>
                </a:lnTo>
                <a:lnTo>
                  <a:pt x="15628" y="1324743"/>
                </a:lnTo>
                <a:lnTo>
                  <a:pt x="24255" y="1370490"/>
                </a:lnTo>
                <a:lnTo>
                  <a:pt x="34691" y="1415571"/>
                </a:lnTo>
                <a:lnTo>
                  <a:pt x="46896" y="1459947"/>
                </a:lnTo>
                <a:lnTo>
                  <a:pt x="60832" y="1503579"/>
                </a:lnTo>
                <a:lnTo>
                  <a:pt x="76458" y="1546427"/>
                </a:lnTo>
                <a:lnTo>
                  <a:pt x="93736" y="1588451"/>
                </a:lnTo>
                <a:lnTo>
                  <a:pt x="112625" y="1629613"/>
                </a:lnTo>
                <a:lnTo>
                  <a:pt x="133087" y="1669872"/>
                </a:lnTo>
                <a:lnTo>
                  <a:pt x="155082" y="1709190"/>
                </a:lnTo>
                <a:lnTo>
                  <a:pt x="178571" y="1747527"/>
                </a:lnTo>
                <a:lnTo>
                  <a:pt x="203514" y="1784843"/>
                </a:lnTo>
                <a:lnTo>
                  <a:pt x="229872" y="1821099"/>
                </a:lnTo>
                <a:lnTo>
                  <a:pt x="257604" y="1856256"/>
                </a:lnTo>
                <a:lnTo>
                  <a:pt x="286673" y="1890274"/>
                </a:lnTo>
                <a:lnTo>
                  <a:pt x="317039" y="1923114"/>
                </a:lnTo>
                <a:lnTo>
                  <a:pt x="348661" y="1954736"/>
                </a:lnTo>
                <a:lnTo>
                  <a:pt x="381501" y="1985102"/>
                </a:lnTo>
                <a:lnTo>
                  <a:pt x="415519" y="2014171"/>
                </a:lnTo>
                <a:lnTo>
                  <a:pt x="450676" y="2041903"/>
                </a:lnTo>
                <a:lnTo>
                  <a:pt x="486932" y="2068261"/>
                </a:lnTo>
                <a:lnTo>
                  <a:pt x="524248" y="2093204"/>
                </a:lnTo>
                <a:lnTo>
                  <a:pt x="562585" y="2116693"/>
                </a:lnTo>
                <a:lnTo>
                  <a:pt x="601903" y="2138688"/>
                </a:lnTo>
                <a:lnTo>
                  <a:pt x="642162" y="2159150"/>
                </a:lnTo>
                <a:lnTo>
                  <a:pt x="683324" y="2178039"/>
                </a:lnTo>
                <a:lnTo>
                  <a:pt x="725348" y="2195317"/>
                </a:lnTo>
                <a:lnTo>
                  <a:pt x="768196" y="2210943"/>
                </a:lnTo>
                <a:lnTo>
                  <a:pt x="811828" y="2224879"/>
                </a:lnTo>
                <a:lnTo>
                  <a:pt x="856204" y="2237084"/>
                </a:lnTo>
                <a:lnTo>
                  <a:pt x="901285" y="2247520"/>
                </a:lnTo>
                <a:lnTo>
                  <a:pt x="947032" y="2256147"/>
                </a:lnTo>
                <a:lnTo>
                  <a:pt x="993405" y="2262925"/>
                </a:lnTo>
                <a:lnTo>
                  <a:pt x="1040365" y="2267816"/>
                </a:lnTo>
                <a:lnTo>
                  <a:pt x="1087872" y="2270779"/>
                </a:lnTo>
                <a:lnTo>
                  <a:pt x="1135888" y="2271776"/>
                </a:lnTo>
                <a:lnTo>
                  <a:pt x="1183903" y="2270779"/>
                </a:lnTo>
                <a:lnTo>
                  <a:pt x="1231410" y="2267816"/>
                </a:lnTo>
                <a:lnTo>
                  <a:pt x="1278370" y="2262925"/>
                </a:lnTo>
                <a:lnTo>
                  <a:pt x="1324743" y="2256147"/>
                </a:lnTo>
                <a:lnTo>
                  <a:pt x="1370490" y="2247520"/>
                </a:lnTo>
                <a:lnTo>
                  <a:pt x="1415571" y="2237084"/>
                </a:lnTo>
                <a:lnTo>
                  <a:pt x="1459947" y="2224879"/>
                </a:lnTo>
                <a:lnTo>
                  <a:pt x="1503579" y="2210943"/>
                </a:lnTo>
                <a:lnTo>
                  <a:pt x="1546427" y="2195317"/>
                </a:lnTo>
                <a:lnTo>
                  <a:pt x="1588451" y="2178039"/>
                </a:lnTo>
                <a:lnTo>
                  <a:pt x="1629613" y="2159150"/>
                </a:lnTo>
                <a:lnTo>
                  <a:pt x="1669872" y="2138688"/>
                </a:lnTo>
                <a:lnTo>
                  <a:pt x="1709190" y="2116693"/>
                </a:lnTo>
                <a:lnTo>
                  <a:pt x="1747527" y="2093204"/>
                </a:lnTo>
                <a:lnTo>
                  <a:pt x="1784843" y="2068261"/>
                </a:lnTo>
                <a:lnTo>
                  <a:pt x="1821099" y="2041903"/>
                </a:lnTo>
                <a:lnTo>
                  <a:pt x="1856256" y="2014171"/>
                </a:lnTo>
                <a:lnTo>
                  <a:pt x="1890274" y="1985102"/>
                </a:lnTo>
                <a:lnTo>
                  <a:pt x="1923114" y="1954736"/>
                </a:lnTo>
                <a:lnTo>
                  <a:pt x="1954736" y="1923114"/>
                </a:lnTo>
                <a:lnTo>
                  <a:pt x="1985102" y="1890274"/>
                </a:lnTo>
                <a:lnTo>
                  <a:pt x="2014171" y="1856256"/>
                </a:lnTo>
                <a:lnTo>
                  <a:pt x="2041903" y="1821099"/>
                </a:lnTo>
                <a:lnTo>
                  <a:pt x="2068261" y="1784843"/>
                </a:lnTo>
                <a:lnTo>
                  <a:pt x="2093204" y="1747527"/>
                </a:lnTo>
                <a:lnTo>
                  <a:pt x="2116693" y="1709190"/>
                </a:lnTo>
                <a:lnTo>
                  <a:pt x="2138688" y="1669872"/>
                </a:lnTo>
                <a:lnTo>
                  <a:pt x="2159150" y="1629613"/>
                </a:lnTo>
                <a:lnTo>
                  <a:pt x="2178039" y="1588451"/>
                </a:lnTo>
                <a:lnTo>
                  <a:pt x="2195317" y="1546427"/>
                </a:lnTo>
                <a:lnTo>
                  <a:pt x="2210943" y="1503579"/>
                </a:lnTo>
                <a:lnTo>
                  <a:pt x="2224879" y="1459947"/>
                </a:lnTo>
                <a:lnTo>
                  <a:pt x="2237084" y="1415571"/>
                </a:lnTo>
                <a:lnTo>
                  <a:pt x="2247520" y="1370490"/>
                </a:lnTo>
                <a:lnTo>
                  <a:pt x="2256147" y="1324743"/>
                </a:lnTo>
                <a:lnTo>
                  <a:pt x="2262925" y="1278370"/>
                </a:lnTo>
                <a:lnTo>
                  <a:pt x="2267816" y="1231410"/>
                </a:lnTo>
                <a:lnTo>
                  <a:pt x="2270779" y="1183903"/>
                </a:lnTo>
                <a:lnTo>
                  <a:pt x="2271776" y="1135888"/>
                </a:lnTo>
                <a:lnTo>
                  <a:pt x="2270779" y="1087872"/>
                </a:lnTo>
                <a:lnTo>
                  <a:pt x="2267816" y="1040365"/>
                </a:lnTo>
                <a:lnTo>
                  <a:pt x="2262925" y="993405"/>
                </a:lnTo>
                <a:lnTo>
                  <a:pt x="2256147" y="947032"/>
                </a:lnTo>
                <a:lnTo>
                  <a:pt x="2247520" y="901285"/>
                </a:lnTo>
                <a:lnTo>
                  <a:pt x="2237084" y="856204"/>
                </a:lnTo>
                <a:lnTo>
                  <a:pt x="2224879" y="811828"/>
                </a:lnTo>
                <a:lnTo>
                  <a:pt x="2210943" y="768196"/>
                </a:lnTo>
                <a:lnTo>
                  <a:pt x="2195317" y="725348"/>
                </a:lnTo>
                <a:lnTo>
                  <a:pt x="2178039" y="683324"/>
                </a:lnTo>
                <a:lnTo>
                  <a:pt x="2159150" y="642162"/>
                </a:lnTo>
                <a:lnTo>
                  <a:pt x="2138688" y="601903"/>
                </a:lnTo>
                <a:lnTo>
                  <a:pt x="2116693" y="562585"/>
                </a:lnTo>
                <a:lnTo>
                  <a:pt x="2093204" y="524248"/>
                </a:lnTo>
                <a:lnTo>
                  <a:pt x="2068261" y="486932"/>
                </a:lnTo>
                <a:lnTo>
                  <a:pt x="2041903" y="450676"/>
                </a:lnTo>
                <a:lnTo>
                  <a:pt x="2014171" y="415519"/>
                </a:lnTo>
                <a:lnTo>
                  <a:pt x="1985102" y="381501"/>
                </a:lnTo>
                <a:lnTo>
                  <a:pt x="1954736" y="348661"/>
                </a:lnTo>
                <a:lnTo>
                  <a:pt x="1923114" y="317039"/>
                </a:lnTo>
                <a:lnTo>
                  <a:pt x="1890274" y="286673"/>
                </a:lnTo>
                <a:lnTo>
                  <a:pt x="1856256" y="257604"/>
                </a:lnTo>
                <a:lnTo>
                  <a:pt x="1821099" y="229872"/>
                </a:lnTo>
                <a:lnTo>
                  <a:pt x="1784843" y="203514"/>
                </a:lnTo>
                <a:lnTo>
                  <a:pt x="1747527" y="178571"/>
                </a:lnTo>
                <a:lnTo>
                  <a:pt x="1709190" y="155082"/>
                </a:lnTo>
                <a:lnTo>
                  <a:pt x="1669872" y="133087"/>
                </a:lnTo>
                <a:lnTo>
                  <a:pt x="1629613" y="112625"/>
                </a:lnTo>
                <a:lnTo>
                  <a:pt x="1588451" y="93736"/>
                </a:lnTo>
                <a:lnTo>
                  <a:pt x="1546427" y="76458"/>
                </a:lnTo>
                <a:lnTo>
                  <a:pt x="1503579" y="60832"/>
                </a:lnTo>
                <a:lnTo>
                  <a:pt x="1459947" y="46896"/>
                </a:lnTo>
                <a:lnTo>
                  <a:pt x="1415571" y="34691"/>
                </a:lnTo>
                <a:lnTo>
                  <a:pt x="1370490" y="24255"/>
                </a:lnTo>
                <a:lnTo>
                  <a:pt x="1324743" y="15628"/>
                </a:lnTo>
                <a:lnTo>
                  <a:pt x="1278370" y="8850"/>
                </a:lnTo>
                <a:lnTo>
                  <a:pt x="1231410" y="3959"/>
                </a:lnTo>
                <a:lnTo>
                  <a:pt x="1183903" y="996"/>
                </a:lnTo>
                <a:lnTo>
                  <a:pt x="1135888" y="0"/>
                </a:lnTo>
                <a:close/>
              </a:path>
            </a:pathLst>
          </a:custGeom>
          <a:solidFill>
            <a:srgbClr val="1C61B3"/>
          </a:solidFill>
        </p:spPr>
        <p:txBody>
          <a:bodyPr wrap="square" lIns="0" tIns="0" rIns="0" bIns="0" rtlCol="0"/>
          <a:lstStyle/>
          <a:p>
            <a:endParaRPr/>
          </a:p>
        </p:txBody>
      </p:sp>
      <p:pic>
        <p:nvPicPr>
          <p:cNvPr id="22" name="Slika 18">
            <a:extLst>
              <a:ext uri="{FF2B5EF4-FFF2-40B4-BE49-F238E27FC236}">
                <a16:creationId xmlns:a16="http://schemas.microsoft.com/office/drawing/2014/main" id="{44047387-E88A-4DE4-A7A5-91CE921A79CD}"/>
              </a:ext>
            </a:extLst>
          </p:cNvPr>
          <p:cNvPicPr>
            <a:picLocks noChangeAspect="1"/>
          </p:cNvPicPr>
          <p:nvPr/>
        </p:nvPicPr>
        <p:blipFill>
          <a:blip r:embed="rId7"/>
          <a:stretch>
            <a:fillRect/>
          </a:stretch>
        </p:blipFill>
        <p:spPr>
          <a:xfrm>
            <a:off x="5115717" y="6982760"/>
            <a:ext cx="1250546" cy="1178690"/>
          </a:xfrm>
          <a:prstGeom prst="ellipse">
            <a:avLst/>
          </a:prstGeom>
          <a:ln>
            <a:noFill/>
          </a:ln>
          <a:effectLst>
            <a:softEdge rad="112500"/>
          </a:effectLst>
        </p:spPr>
      </p:pic>
      <p:sp>
        <p:nvSpPr>
          <p:cNvPr id="23" name="Pravokutnik 20">
            <a:extLst>
              <a:ext uri="{FF2B5EF4-FFF2-40B4-BE49-F238E27FC236}">
                <a16:creationId xmlns:a16="http://schemas.microsoft.com/office/drawing/2014/main" id="{F5BF1BF5-8ED9-46AB-81DD-C92864F8019A}"/>
              </a:ext>
            </a:extLst>
          </p:cNvPr>
          <p:cNvSpPr/>
          <p:nvPr/>
        </p:nvSpPr>
        <p:spPr>
          <a:xfrm>
            <a:off x="4399712" y="8158163"/>
            <a:ext cx="2723823" cy="369332"/>
          </a:xfrm>
          <a:prstGeom prst="rect">
            <a:avLst/>
          </a:prstGeom>
        </p:spPr>
        <p:txBody>
          <a:bodyPr wrap="none">
            <a:spAutoFit/>
          </a:bodyPr>
          <a:lstStyle/>
          <a:p>
            <a:r>
              <a:rPr lang="hr-HR" b="1" dirty="0" err="1">
                <a:solidFill>
                  <a:srgbClr val="333333"/>
                </a:solidFill>
                <a:latin typeface="Arial" panose="020B0604020202020204" pitchFamily="34" charset="0"/>
              </a:rPr>
              <a:t>Cecilie</a:t>
            </a:r>
            <a:r>
              <a:rPr lang="hr-HR" b="1" dirty="0">
                <a:solidFill>
                  <a:srgbClr val="333333"/>
                </a:solidFill>
                <a:latin typeface="Arial" panose="020B0604020202020204" pitchFamily="34" charset="0"/>
              </a:rPr>
              <a:t> </a:t>
            </a:r>
            <a:r>
              <a:rPr lang="hr-HR" b="1" dirty="0" err="1">
                <a:solidFill>
                  <a:srgbClr val="333333"/>
                </a:solidFill>
                <a:latin typeface="Arial" panose="020B0604020202020204" pitchFamily="34" charset="0"/>
              </a:rPr>
              <a:t>Høegh</a:t>
            </a:r>
            <a:r>
              <a:rPr lang="hr-HR" b="1" dirty="0">
                <a:solidFill>
                  <a:srgbClr val="333333"/>
                </a:solidFill>
                <a:latin typeface="Arial" panose="020B0604020202020204" pitchFamily="34" charset="0"/>
              </a:rPr>
              <a:t> </a:t>
            </a:r>
            <a:r>
              <a:rPr lang="hr-HR" b="1" dirty="0" err="1">
                <a:solidFill>
                  <a:srgbClr val="333333"/>
                </a:solidFill>
                <a:latin typeface="Arial" panose="020B0604020202020204" pitchFamily="34" charset="0"/>
              </a:rPr>
              <a:t>Langvad</a:t>
            </a:r>
            <a:endParaRPr lang="hr-HR" b="1" i="0" dirty="0">
              <a:solidFill>
                <a:srgbClr val="333333"/>
              </a:solidFill>
              <a:effectLst/>
              <a:latin typeface="Arial" panose="020B0604020202020204" pitchFamily="34" charset="0"/>
            </a:endParaRPr>
          </a:p>
        </p:txBody>
      </p:sp>
      <p:sp>
        <p:nvSpPr>
          <p:cNvPr id="24" name="Pravokutnik 19">
            <a:extLst>
              <a:ext uri="{FF2B5EF4-FFF2-40B4-BE49-F238E27FC236}">
                <a16:creationId xmlns:a16="http://schemas.microsoft.com/office/drawing/2014/main" id="{D2722EE2-B574-465D-8353-8B2D91E503DE}"/>
              </a:ext>
            </a:extLst>
          </p:cNvPr>
          <p:cNvSpPr/>
          <p:nvPr/>
        </p:nvSpPr>
        <p:spPr>
          <a:xfrm>
            <a:off x="4611316" y="8550830"/>
            <a:ext cx="2300613" cy="738664"/>
          </a:xfrm>
          <a:prstGeom prst="rect">
            <a:avLst/>
          </a:prstGeom>
        </p:spPr>
        <p:txBody>
          <a:bodyPr wrap="square">
            <a:spAutoFit/>
          </a:bodyPr>
          <a:lstStyle/>
          <a:p>
            <a:r>
              <a:rPr lang="hr-HR" sz="1400" dirty="0">
                <a:solidFill>
                  <a:srgbClr val="333333"/>
                </a:solidFill>
                <a:latin typeface="Arial" panose="020B0604020202020204" pitchFamily="34" charset="0"/>
              </a:rPr>
              <a:t>D</a:t>
            </a:r>
            <a:r>
              <a:rPr lang="sv-SE" sz="1400" dirty="0">
                <a:solidFill>
                  <a:srgbClr val="333333"/>
                </a:solidFill>
                <a:latin typeface="Arial" panose="020B0604020202020204" pitchFamily="34" charset="0"/>
              </a:rPr>
              <a:t>a</a:t>
            </a:r>
            <a:r>
              <a:rPr lang="hr-HR" sz="1400" dirty="0">
                <a:solidFill>
                  <a:srgbClr val="333333"/>
                </a:solidFill>
                <a:latin typeface="Arial" panose="020B0604020202020204" pitchFamily="34" charset="0"/>
              </a:rPr>
              <a:t>nmark | Proje</a:t>
            </a:r>
            <a:r>
              <a:rPr lang="sv-SE" sz="1400" dirty="0">
                <a:solidFill>
                  <a:srgbClr val="333333"/>
                </a:solidFill>
                <a:latin typeface="Arial" panose="020B0604020202020204" pitchFamily="34" charset="0"/>
              </a:rPr>
              <a:t>k</a:t>
            </a:r>
            <a:r>
              <a:rPr lang="hr-HR" sz="1400" dirty="0">
                <a:solidFill>
                  <a:srgbClr val="333333"/>
                </a:solidFill>
                <a:latin typeface="Arial" panose="020B0604020202020204" pitchFamily="34" charset="0"/>
              </a:rPr>
              <a:t>t</a:t>
            </a:r>
            <a:r>
              <a:rPr lang="sv-SE" sz="1400" dirty="0">
                <a:solidFill>
                  <a:srgbClr val="333333"/>
                </a:solidFill>
                <a:latin typeface="Arial" panose="020B0604020202020204" pitchFamily="34" charset="0"/>
              </a:rPr>
              <a:t>ledare</a:t>
            </a:r>
            <a:r>
              <a:rPr lang="hr-HR" sz="1400" dirty="0">
                <a:solidFill>
                  <a:srgbClr val="333333"/>
                </a:solidFill>
                <a:latin typeface="Arial" panose="020B0604020202020204" pitchFamily="34" charset="0"/>
              </a:rPr>
              <a:t> </a:t>
            </a:r>
          </a:p>
          <a:p>
            <a:r>
              <a:rPr lang="hr-HR" sz="1400" dirty="0" err="1">
                <a:solidFill>
                  <a:srgbClr val="333333"/>
                </a:solidFill>
                <a:latin typeface="Arial" panose="020B0604020202020204" pitchFamily="34" charset="0"/>
              </a:rPr>
              <a:t>Safe</a:t>
            </a:r>
            <a:r>
              <a:rPr lang="hr-HR" sz="1400" dirty="0">
                <a:solidFill>
                  <a:srgbClr val="333333"/>
                </a:solidFill>
                <a:latin typeface="Arial" panose="020B0604020202020204" pitchFamily="34" charset="0"/>
              </a:rPr>
              <a:t> Transfer </a:t>
            </a:r>
            <a:r>
              <a:rPr lang="hr-HR" sz="1400" dirty="0" err="1">
                <a:solidFill>
                  <a:srgbClr val="333333"/>
                </a:solidFill>
                <a:latin typeface="Arial" panose="020B0604020202020204" pitchFamily="34" charset="0"/>
              </a:rPr>
              <a:t>Techniques</a:t>
            </a:r>
            <a:endParaRPr lang="hr-HR" sz="1400" dirty="0">
              <a:solidFill>
                <a:srgbClr val="333333"/>
              </a:solidFill>
              <a:latin typeface="Arial" panose="020B0604020202020204" pitchFamily="34" charset="0"/>
            </a:endParaRPr>
          </a:p>
          <a:p>
            <a:endParaRPr lang="hr-HR" sz="1400" dirty="0">
              <a:solidFill>
                <a:srgbClr val="333333"/>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82517" y="1549133"/>
            <a:ext cx="5534025" cy="1031240"/>
          </a:xfrm>
          <a:prstGeom prst="rect">
            <a:avLst/>
          </a:prstGeom>
        </p:spPr>
        <p:txBody>
          <a:bodyPr vert="horz" wrap="square" lIns="0" tIns="12700" rIns="0" bIns="0" rtlCol="0">
            <a:spAutoFit/>
          </a:bodyPr>
          <a:lstStyle/>
          <a:p>
            <a:pPr marL="12700" algn="ctr">
              <a:lnSpc>
                <a:spcPct val="100000"/>
              </a:lnSpc>
              <a:spcBef>
                <a:spcPts val="100"/>
              </a:spcBef>
            </a:pPr>
            <a:r>
              <a:rPr lang="en-US" sz="6600" b="1" dirty="0">
                <a:solidFill>
                  <a:srgbClr val="1C61B3"/>
                </a:solidFill>
                <a:latin typeface="Open Sans"/>
                <a:cs typeface="Open Sans"/>
              </a:rPr>
              <a:t>Introduktion</a:t>
            </a:r>
            <a:endParaRPr sz="6600" dirty="0">
              <a:latin typeface="Open Sans"/>
              <a:cs typeface="Open Sans"/>
            </a:endParaRPr>
          </a:p>
        </p:txBody>
      </p:sp>
      <p:sp>
        <p:nvSpPr>
          <p:cNvPr id="8" name="object 8"/>
          <p:cNvSpPr/>
          <p:nvPr/>
        </p:nvSpPr>
        <p:spPr>
          <a:xfrm>
            <a:off x="2628900" y="1341119"/>
            <a:ext cx="2514600" cy="0"/>
          </a:xfrm>
          <a:custGeom>
            <a:avLst/>
            <a:gdLst/>
            <a:ahLst/>
            <a:cxnLst/>
            <a:rect l="l" t="t" r="r" b="b"/>
            <a:pathLst>
              <a:path w="2514600">
                <a:moveTo>
                  <a:pt x="2514600" y="0"/>
                </a:moveTo>
                <a:lnTo>
                  <a:pt x="0" y="0"/>
                </a:lnTo>
              </a:path>
            </a:pathLst>
          </a:custGeom>
          <a:ln w="12700">
            <a:solidFill>
              <a:srgbClr val="4C92AB"/>
            </a:solidFill>
          </a:ln>
        </p:spPr>
        <p:txBody>
          <a:bodyPr wrap="square" lIns="0" tIns="0" rIns="0" bIns="0" rtlCol="0"/>
          <a:lstStyle/>
          <a:p>
            <a:endParaRPr/>
          </a:p>
        </p:txBody>
      </p:sp>
      <p:sp>
        <p:nvSpPr>
          <p:cNvPr id="9" name="object 9"/>
          <p:cNvSpPr txBox="1"/>
          <p:nvPr/>
        </p:nvSpPr>
        <p:spPr>
          <a:xfrm>
            <a:off x="542926" y="2928207"/>
            <a:ext cx="3122032" cy="3459922"/>
          </a:xfrm>
          <a:prstGeom prst="rect">
            <a:avLst/>
          </a:prstGeom>
        </p:spPr>
        <p:txBody>
          <a:bodyPr vert="horz" wrap="square" lIns="0" tIns="12700" rIns="0" bIns="0" rtlCol="0">
            <a:spAutoFit/>
          </a:bodyPr>
          <a:lstStyle/>
          <a:p>
            <a:pPr algn="just"/>
            <a:r>
              <a:rPr lang="sv-SE" sz="1400" dirty="0">
                <a:solidFill>
                  <a:srgbClr val="232323"/>
                </a:solidFill>
                <a:latin typeface="Roboto-Medium"/>
              </a:rPr>
              <a:t>Denna interaktiva handbok behandlar, genom kapitel, de viktigaste delarna som måste behärskas för att tillämpa säkra förflyttningstekniker såväl som peer to peer </a:t>
            </a:r>
            <a:r>
              <a:rPr lang="sv-SE" sz="1400" dirty="0" err="1">
                <a:solidFill>
                  <a:srgbClr val="232323"/>
                </a:solidFill>
                <a:latin typeface="Roboto-Medium"/>
              </a:rPr>
              <a:t>learning</a:t>
            </a:r>
            <a:r>
              <a:rPr lang="sv-SE" sz="1400" dirty="0">
                <a:solidFill>
                  <a:srgbClr val="232323"/>
                </a:solidFill>
                <a:latin typeface="Roboto-Medium"/>
              </a:rPr>
              <a:t> - metodiken.</a:t>
            </a:r>
          </a:p>
          <a:p>
            <a:pPr algn="just"/>
            <a:endParaRPr lang="sv-SE" sz="1400" dirty="0">
              <a:solidFill>
                <a:srgbClr val="232323"/>
              </a:solidFill>
              <a:latin typeface="Roboto-Medium"/>
            </a:endParaRPr>
          </a:p>
          <a:p>
            <a:pPr algn="just"/>
            <a:endParaRPr lang="sv-SE" sz="1400" dirty="0">
              <a:solidFill>
                <a:srgbClr val="232323"/>
              </a:solidFill>
              <a:latin typeface="Roboto-Medium"/>
            </a:endParaRPr>
          </a:p>
          <a:p>
            <a:pPr algn="just"/>
            <a:endParaRPr lang="sv-SE" sz="1400" dirty="0">
              <a:solidFill>
                <a:srgbClr val="232323"/>
              </a:solidFill>
              <a:latin typeface="Roboto-Medium"/>
            </a:endParaRPr>
          </a:p>
          <a:p>
            <a:pPr algn="just"/>
            <a:r>
              <a:rPr lang="sv-SE" sz="1400" dirty="0">
                <a:solidFill>
                  <a:srgbClr val="232323"/>
                </a:solidFill>
                <a:latin typeface="Roboto-Medium"/>
              </a:rPr>
              <a:t>Interaktiva länkar: Den här ikonen indikerar att det finns en interaktiv länk att klicka på som tar dig vidare till videoinstruktioner.</a:t>
            </a:r>
          </a:p>
          <a:p>
            <a:endParaRPr lang="hr-HR" sz="1400" dirty="0">
              <a:solidFill>
                <a:srgbClr val="232323"/>
              </a:solidFill>
              <a:latin typeface="Roboto-Medium"/>
            </a:endParaRPr>
          </a:p>
          <a:p>
            <a:br>
              <a:rPr lang="en-US" sz="1400" dirty="0">
                <a:solidFill>
                  <a:srgbClr val="232323"/>
                </a:solidFill>
                <a:latin typeface="Roboto-Medium"/>
              </a:rPr>
            </a:br>
            <a:br>
              <a:rPr lang="en-US" sz="1400" dirty="0">
                <a:solidFill>
                  <a:srgbClr val="232323"/>
                </a:solidFill>
                <a:latin typeface="Roboto-Medium"/>
              </a:rPr>
            </a:br>
            <a:endParaRPr sz="1400" dirty="0">
              <a:solidFill>
                <a:srgbClr val="232323"/>
              </a:solidFill>
              <a:latin typeface="Roboto-Medium"/>
            </a:endParaRPr>
          </a:p>
        </p:txBody>
      </p:sp>
      <p:sp>
        <p:nvSpPr>
          <p:cNvPr id="11" name="object 11"/>
          <p:cNvSpPr txBox="1"/>
          <p:nvPr/>
        </p:nvSpPr>
        <p:spPr>
          <a:xfrm>
            <a:off x="3993546" y="2695907"/>
            <a:ext cx="3205163" cy="5614357"/>
          </a:xfrm>
          <a:prstGeom prst="rect">
            <a:avLst/>
          </a:prstGeom>
        </p:spPr>
        <p:txBody>
          <a:bodyPr vert="horz" wrap="square" lIns="0" tIns="12700" rIns="0" bIns="0" rtlCol="0">
            <a:spAutoFit/>
          </a:bodyPr>
          <a:lstStyle/>
          <a:p>
            <a:pPr fontAlgn="base"/>
            <a:endParaRPr lang="en-US" sz="1400" dirty="0">
              <a:solidFill>
                <a:srgbClr val="232323"/>
              </a:solidFill>
              <a:latin typeface="Roboto-Medium"/>
            </a:endParaRPr>
          </a:p>
          <a:p>
            <a:pPr fontAlgn="base"/>
            <a:r>
              <a:rPr lang="en-US" sz="1400" b="1" dirty="0" err="1">
                <a:solidFill>
                  <a:srgbClr val="232323"/>
                </a:solidFill>
                <a:latin typeface="Roboto-Medium"/>
              </a:rPr>
              <a:t>Länkar</a:t>
            </a:r>
            <a:r>
              <a:rPr lang="en-US" sz="1400" b="1" dirty="0">
                <a:solidFill>
                  <a:srgbClr val="232323"/>
                </a:solidFill>
                <a:latin typeface="Roboto-Medium"/>
              </a:rPr>
              <a:t> till</a:t>
            </a:r>
            <a:r>
              <a:rPr lang="en-US" sz="1400" dirty="0">
                <a:solidFill>
                  <a:srgbClr val="232323"/>
                </a:solidFill>
                <a:latin typeface="Roboto-Medium"/>
              </a:rPr>
              <a:t> </a:t>
            </a:r>
            <a:r>
              <a:rPr lang="sv-SE" sz="1400" dirty="0">
                <a:solidFill>
                  <a:srgbClr val="232323"/>
                </a:solidFill>
                <a:latin typeface="Roboto-Medium"/>
              </a:rPr>
              <a:t>E-utbildningar på</a:t>
            </a:r>
            <a:r>
              <a:rPr lang="en-US" sz="1400" dirty="0">
                <a:solidFill>
                  <a:srgbClr val="232323"/>
                </a:solidFill>
                <a:latin typeface="Roboto-Medium"/>
              </a:rPr>
              <a:t> </a:t>
            </a:r>
            <a:r>
              <a:rPr lang="en-US" sz="1400" dirty="0" err="1">
                <a:solidFill>
                  <a:srgbClr val="232323"/>
                </a:solidFill>
                <a:latin typeface="Roboto-Medium"/>
              </a:rPr>
              <a:t>olika</a:t>
            </a:r>
            <a:r>
              <a:rPr lang="en-US" sz="1400" dirty="0">
                <a:solidFill>
                  <a:srgbClr val="232323"/>
                </a:solidFill>
                <a:latin typeface="Roboto-Medium"/>
              </a:rPr>
              <a:t> </a:t>
            </a:r>
            <a:r>
              <a:rPr lang="en-US" sz="1400" dirty="0" err="1">
                <a:solidFill>
                  <a:srgbClr val="232323"/>
                </a:solidFill>
                <a:latin typeface="Roboto-Medium"/>
              </a:rPr>
              <a:t>språk</a:t>
            </a:r>
            <a:r>
              <a:rPr lang="hr-HR" sz="1400" dirty="0">
                <a:solidFill>
                  <a:srgbClr val="232323"/>
                </a:solidFill>
                <a:latin typeface="Roboto-Medium"/>
              </a:rPr>
              <a:t>:</a:t>
            </a:r>
          </a:p>
          <a:p>
            <a:pPr fontAlgn="base"/>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2"/>
              </a:rPr>
              <a:t>E-</a:t>
            </a:r>
            <a:r>
              <a:rPr lang="hr-HR" sz="1400" dirty="0" err="1">
                <a:solidFill>
                  <a:srgbClr val="232323"/>
                </a:solidFill>
                <a:latin typeface="Roboto-Medium"/>
                <a:hlinkClick r:id="rId2"/>
              </a:rPr>
              <a:t>learning</a:t>
            </a:r>
            <a:r>
              <a:rPr lang="hr-HR" sz="1400" dirty="0">
                <a:solidFill>
                  <a:srgbClr val="232323"/>
                </a:solidFill>
                <a:latin typeface="Roboto-Medium"/>
                <a:hlinkClick r:id="rId2"/>
              </a:rPr>
              <a:t> </a:t>
            </a:r>
            <a:r>
              <a:rPr lang="hr-HR" sz="1400" dirty="0" err="1">
                <a:solidFill>
                  <a:srgbClr val="232323"/>
                </a:solidFill>
                <a:latin typeface="Roboto-Medium"/>
                <a:hlinkClick r:id="rId2"/>
              </a:rPr>
              <a:t>course</a:t>
            </a:r>
            <a:r>
              <a:rPr lang="hr-HR" sz="1400" dirty="0">
                <a:solidFill>
                  <a:srgbClr val="232323"/>
                </a:solidFill>
                <a:latin typeface="Roboto-Medium"/>
                <a:hlinkClick r:id="rId2"/>
              </a:rPr>
              <a:t> </a:t>
            </a:r>
            <a:r>
              <a:rPr lang="hr-HR" sz="1400" dirty="0" err="1">
                <a:solidFill>
                  <a:srgbClr val="232323"/>
                </a:solidFill>
                <a:latin typeface="Roboto-Medium"/>
                <a:hlinkClick r:id="rId2"/>
              </a:rPr>
              <a:t>in</a:t>
            </a:r>
            <a:r>
              <a:rPr lang="hr-HR" sz="1400" dirty="0">
                <a:solidFill>
                  <a:srgbClr val="232323"/>
                </a:solidFill>
                <a:latin typeface="Roboto-Medium"/>
                <a:hlinkClick r:id="rId2"/>
              </a:rPr>
              <a:t> English</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3"/>
              </a:rPr>
              <a:t>E-</a:t>
            </a:r>
            <a:r>
              <a:rPr lang="hr-HR" sz="1400" dirty="0" err="1">
                <a:solidFill>
                  <a:srgbClr val="232323"/>
                </a:solidFill>
                <a:latin typeface="Roboto-Medium"/>
                <a:hlinkClick r:id="rId3"/>
              </a:rPr>
              <a:t>learning</a:t>
            </a:r>
            <a:r>
              <a:rPr lang="hr-HR" sz="1400" dirty="0">
                <a:solidFill>
                  <a:srgbClr val="232323"/>
                </a:solidFill>
                <a:latin typeface="Roboto-Medium"/>
                <a:hlinkClick r:id="rId3"/>
              </a:rPr>
              <a:t> </a:t>
            </a:r>
            <a:r>
              <a:rPr lang="hr-HR" sz="1400" dirty="0" err="1">
                <a:solidFill>
                  <a:srgbClr val="232323"/>
                </a:solidFill>
                <a:latin typeface="Roboto-Medium"/>
                <a:hlinkClick r:id="rId3"/>
              </a:rPr>
              <a:t>course</a:t>
            </a:r>
            <a:r>
              <a:rPr lang="hr-HR" sz="1400" dirty="0">
                <a:solidFill>
                  <a:srgbClr val="232323"/>
                </a:solidFill>
                <a:latin typeface="Roboto-Medium"/>
                <a:hlinkClick r:id="rId3"/>
              </a:rPr>
              <a:t> </a:t>
            </a:r>
            <a:r>
              <a:rPr lang="hr-HR" sz="1400" dirty="0" err="1">
                <a:solidFill>
                  <a:srgbClr val="232323"/>
                </a:solidFill>
                <a:latin typeface="Roboto-Medium"/>
                <a:hlinkClick r:id="rId3"/>
              </a:rPr>
              <a:t>in</a:t>
            </a:r>
            <a:r>
              <a:rPr lang="hr-HR" sz="1400" dirty="0">
                <a:solidFill>
                  <a:srgbClr val="232323"/>
                </a:solidFill>
                <a:latin typeface="Roboto-Medium"/>
                <a:hlinkClick r:id="rId3"/>
              </a:rPr>
              <a:t> </a:t>
            </a:r>
            <a:r>
              <a:rPr lang="hr-HR" sz="1400" dirty="0" err="1">
                <a:solidFill>
                  <a:srgbClr val="232323"/>
                </a:solidFill>
                <a:latin typeface="Roboto-Medium"/>
                <a:hlinkClick r:id="rId3"/>
              </a:rPr>
              <a:t>Danish</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4"/>
              </a:rPr>
              <a:t>E-</a:t>
            </a:r>
            <a:r>
              <a:rPr lang="hr-HR" sz="1400" dirty="0" err="1">
                <a:solidFill>
                  <a:srgbClr val="232323"/>
                </a:solidFill>
                <a:latin typeface="Roboto-Medium"/>
                <a:hlinkClick r:id="rId4"/>
              </a:rPr>
              <a:t>learning</a:t>
            </a:r>
            <a:r>
              <a:rPr lang="hr-HR" sz="1400" dirty="0">
                <a:solidFill>
                  <a:srgbClr val="232323"/>
                </a:solidFill>
                <a:latin typeface="Roboto-Medium"/>
                <a:hlinkClick r:id="rId4"/>
              </a:rPr>
              <a:t> </a:t>
            </a:r>
            <a:r>
              <a:rPr lang="hr-HR" sz="1400" dirty="0" err="1">
                <a:solidFill>
                  <a:srgbClr val="232323"/>
                </a:solidFill>
                <a:latin typeface="Roboto-Medium"/>
                <a:hlinkClick r:id="rId4"/>
              </a:rPr>
              <a:t>course</a:t>
            </a:r>
            <a:r>
              <a:rPr lang="hr-HR" sz="1400" dirty="0">
                <a:solidFill>
                  <a:srgbClr val="232323"/>
                </a:solidFill>
                <a:latin typeface="Roboto-Medium"/>
                <a:hlinkClick r:id="rId4"/>
              </a:rPr>
              <a:t> </a:t>
            </a:r>
            <a:r>
              <a:rPr lang="hr-HR" sz="1400" dirty="0" err="1">
                <a:solidFill>
                  <a:srgbClr val="232323"/>
                </a:solidFill>
                <a:latin typeface="Roboto-Medium"/>
                <a:hlinkClick r:id="rId4"/>
              </a:rPr>
              <a:t>in</a:t>
            </a:r>
            <a:r>
              <a:rPr lang="hr-HR" sz="1400" dirty="0">
                <a:solidFill>
                  <a:srgbClr val="232323"/>
                </a:solidFill>
                <a:latin typeface="Roboto-Medium"/>
                <a:hlinkClick r:id="rId4"/>
              </a:rPr>
              <a:t> </a:t>
            </a:r>
            <a:r>
              <a:rPr lang="hr-HR" sz="1400" dirty="0" err="1">
                <a:solidFill>
                  <a:srgbClr val="232323"/>
                </a:solidFill>
                <a:latin typeface="Roboto-Medium"/>
                <a:hlinkClick r:id="rId4"/>
              </a:rPr>
              <a:t>Swedish</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5"/>
              </a:rPr>
              <a:t>E-</a:t>
            </a:r>
            <a:r>
              <a:rPr lang="hr-HR" sz="1400" dirty="0" err="1">
                <a:solidFill>
                  <a:srgbClr val="232323"/>
                </a:solidFill>
                <a:latin typeface="Roboto-Medium"/>
                <a:hlinkClick r:id="rId5"/>
              </a:rPr>
              <a:t>learning</a:t>
            </a:r>
            <a:r>
              <a:rPr lang="hr-HR" sz="1400" dirty="0">
                <a:solidFill>
                  <a:srgbClr val="232323"/>
                </a:solidFill>
                <a:latin typeface="Roboto-Medium"/>
                <a:hlinkClick r:id="rId5"/>
              </a:rPr>
              <a:t> </a:t>
            </a:r>
            <a:r>
              <a:rPr lang="hr-HR" sz="1400" dirty="0" err="1">
                <a:solidFill>
                  <a:srgbClr val="232323"/>
                </a:solidFill>
                <a:latin typeface="Roboto-Medium"/>
                <a:hlinkClick r:id="rId5"/>
              </a:rPr>
              <a:t>course</a:t>
            </a:r>
            <a:r>
              <a:rPr lang="hr-HR" sz="1400" dirty="0">
                <a:solidFill>
                  <a:srgbClr val="232323"/>
                </a:solidFill>
                <a:latin typeface="Roboto-Medium"/>
                <a:hlinkClick r:id="rId5"/>
              </a:rPr>
              <a:t> </a:t>
            </a:r>
            <a:r>
              <a:rPr lang="hr-HR" sz="1400" dirty="0" err="1">
                <a:solidFill>
                  <a:srgbClr val="232323"/>
                </a:solidFill>
                <a:latin typeface="Roboto-Medium"/>
                <a:hlinkClick r:id="rId5"/>
              </a:rPr>
              <a:t>in</a:t>
            </a:r>
            <a:r>
              <a:rPr lang="hr-HR" sz="1400" dirty="0">
                <a:solidFill>
                  <a:srgbClr val="232323"/>
                </a:solidFill>
                <a:latin typeface="Roboto-Medium"/>
                <a:hlinkClick r:id="rId5"/>
              </a:rPr>
              <a:t> </a:t>
            </a:r>
            <a:r>
              <a:rPr lang="hr-HR" sz="1400" dirty="0" err="1">
                <a:solidFill>
                  <a:srgbClr val="232323"/>
                </a:solidFill>
                <a:latin typeface="Roboto-Medium"/>
                <a:hlinkClick r:id="rId5"/>
              </a:rPr>
              <a:t>Greek</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6"/>
              </a:rPr>
              <a:t>E-</a:t>
            </a:r>
            <a:r>
              <a:rPr lang="hr-HR" sz="1400" dirty="0" err="1">
                <a:solidFill>
                  <a:srgbClr val="232323"/>
                </a:solidFill>
                <a:latin typeface="Roboto-Medium"/>
                <a:hlinkClick r:id="rId6"/>
              </a:rPr>
              <a:t>learning</a:t>
            </a:r>
            <a:r>
              <a:rPr lang="hr-HR" sz="1400" dirty="0">
                <a:solidFill>
                  <a:srgbClr val="232323"/>
                </a:solidFill>
                <a:latin typeface="Roboto-Medium"/>
                <a:hlinkClick r:id="rId6"/>
              </a:rPr>
              <a:t> </a:t>
            </a:r>
            <a:r>
              <a:rPr lang="hr-HR" sz="1400" dirty="0" err="1">
                <a:solidFill>
                  <a:srgbClr val="232323"/>
                </a:solidFill>
                <a:latin typeface="Roboto-Medium"/>
                <a:hlinkClick r:id="rId6"/>
              </a:rPr>
              <a:t>course</a:t>
            </a:r>
            <a:r>
              <a:rPr lang="hr-HR" sz="1400" dirty="0">
                <a:solidFill>
                  <a:srgbClr val="232323"/>
                </a:solidFill>
                <a:latin typeface="Roboto-Medium"/>
                <a:hlinkClick r:id="rId6"/>
              </a:rPr>
              <a:t> </a:t>
            </a:r>
            <a:r>
              <a:rPr lang="hr-HR" sz="1400" dirty="0" err="1">
                <a:solidFill>
                  <a:srgbClr val="232323"/>
                </a:solidFill>
                <a:latin typeface="Roboto-Medium"/>
                <a:hlinkClick r:id="rId6"/>
              </a:rPr>
              <a:t>in</a:t>
            </a:r>
            <a:r>
              <a:rPr lang="hr-HR" sz="1400" dirty="0">
                <a:solidFill>
                  <a:srgbClr val="232323"/>
                </a:solidFill>
                <a:latin typeface="Roboto-Medium"/>
                <a:hlinkClick r:id="rId6"/>
              </a:rPr>
              <a:t> Croatian</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7"/>
              </a:rPr>
              <a:t>E-</a:t>
            </a:r>
            <a:r>
              <a:rPr lang="hr-HR" sz="1400" dirty="0" err="1">
                <a:solidFill>
                  <a:srgbClr val="232323"/>
                </a:solidFill>
                <a:latin typeface="Roboto-Medium"/>
                <a:hlinkClick r:id="rId7"/>
              </a:rPr>
              <a:t>learning</a:t>
            </a:r>
            <a:r>
              <a:rPr lang="hr-HR" sz="1400" dirty="0">
                <a:solidFill>
                  <a:srgbClr val="232323"/>
                </a:solidFill>
                <a:latin typeface="Roboto-Medium"/>
                <a:hlinkClick r:id="rId7"/>
              </a:rPr>
              <a:t> </a:t>
            </a:r>
            <a:r>
              <a:rPr lang="hr-HR" sz="1400" dirty="0" err="1">
                <a:solidFill>
                  <a:srgbClr val="232323"/>
                </a:solidFill>
                <a:latin typeface="Roboto-Medium"/>
                <a:hlinkClick r:id="rId7"/>
              </a:rPr>
              <a:t>course</a:t>
            </a:r>
            <a:r>
              <a:rPr lang="hr-HR" sz="1400" dirty="0">
                <a:solidFill>
                  <a:srgbClr val="232323"/>
                </a:solidFill>
                <a:latin typeface="Roboto-Medium"/>
                <a:hlinkClick r:id="rId7"/>
              </a:rPr>
              <a:t> </a:t>
            </a:r>
            <a:r>
              <a:rPr lang="hr-HR" sz="1400" dirty="0" err="1">
                <a:solidFill>
                  <a:srgbClr val="232323"/>
                </a:solidFill>
                <a:latin typeface="Roboto-Medium"/>
                <a:hlinkClick r:id="rId7"/>
              </a:rPr>
              <a:t>in</a:t>
            </a:r>
            <a:r>
              <a:rPr lang="hr-HR" sz="1400" dirty="0">
                <a:solidFill>
                  <a:srgbClr val="232323"/>
                </a:solidFill>
                <a:latin typeface="Roboto-Medium"/>
                <a:hlinkClick r:id="rId7"/>
              </a:rPr>
              <a:t> </a:t>
            </a:r>
            <a:r>
              <a:rPr lang="hr-HR" sz="1400" dirty="0" err="1">
                <a:solidFill>
                  <a:srgbClr val="232323"/>
                </a:solidFill>
                <a:latin typeface="Roboto-Medium"/>
                <a:hlinkClick r:id="rId7"/>
              </a:rPr>
              <a:t>Spanish</a:t>
            </a:r>
            <a:endParaRPr lang="hr-HR" sz="1400" dirty="0">
              <a:solidFill>
                <a:srgbClr val="232323"/>
              </a:solidFill>
              <a:latin typeface="Roboto-Medium"/>
            </a:endParaRPr>
          </a:p>
          <a:p>
            <a:pPr marL="285750" indent="-285750" fontAlgn="base">
              <a:buFont typeface="Arial" panose="020B0604020202020204" pitchFamily="34" charset="0"/>
              <a:buChar char="•"/>
            </a:pPr>
            <a:endParaRPr lang="hr-HR" sz="1400" dirty="0">
              <a:solidFill>
                <a:srgbClr val="232323"/>
              </a:solidFill>
              <a:latin typeface="Roboto-Medium"/>
            </a:endParaRPr>
          </a:p>
          <a:p>
            <a:pPr fontAlgn="base"/>
            <a:endParaRPr lang="en-US" sz="1400" dirty="0">
              <a:solidFill>
                <a:srgbClr val="232323"/>
              </a:solidFill>
              <a:latin typeface="Roboto-Medium"/>
            </a:endParaRPr>
          </a:p>
          <a:p>
            <a:pPr fontAlgn="base"/>
            <a:r>
              <a:rPr lang="sv-SE" sz="1400" b="1" dirty="0">
                <a:solidFill>
                  <a:srgbClr val="232323"/>
                </a:solidFill>
                <a:latin typeface="Roboto-Medium"/>
              </a:rPr>
              <a:t>Länkar till</a:t>
            </a:r>
            <a:r>
              <a:rPr lang="hr-HR" sz="1400" b="1" dirty="0">
                <a:solidFill>
                  <a:srgbClr val="232323"/>
                </a:solidFill>
                <a:latin typeface="Roboto-Medium"/>
              </a:rPr>
              <a:t> </a:t>
            </a:r>
            <a:r>
              <a:rPr lang="sv-SE" sz="1400" dirty="0">
                <a:solidFill>
                  <a:srgbClr val="232323"/>
                </a:solidFill>
                <a:latin typeface="Roboto-Medium"/>
              </a:rPr>
              <a:t>handböcker på olika språk:</a:t>
            </a:r>
          </a:p>
          <a:p>
            <a:pPr marL="285750" indent="-285750" fontAlgn="base">
              <a:buFont typeface="Arial" panose="020B0604020202020204" pitchFamily="34" charset="0"/>
              <a:buChar char="•"/>
            </a:pP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err="1">
                <a:solidFill>
                  <a:srgbClr val="232323"/>
                </a:solidFill>
                <a:latin typeface="Roboto-Medium"/>
                <a:hlinkClick r:id="rId8"/>
              </a:rPr>
              <a:t>Handbook</a:t>
            </a:r>
            <a:r>
              <a:rPr lang="hr-HR" sz="1400" dirty="0">
                <a:solidFill>
                  <a:srgbClr val="232323"/>
                </a:solidFill>
                <a:latin typeface="Roboto-Medium"/>
                <a:hlinkClick r:id="rId8"/>
              </a:rPr>
              <a:t> </a:t>
            </a:r>
            <a:r>
              <a:rPr lang="hr-HR" sz="1400" dirty="0" err="1">
                <a:solidFill>
                  <a:srgbClr val="232323"/>
                </a:solidFill>
                <a:latin typeface="Roboto-Medium"/>
                <a:hlinkClick r:id="rId8"/>
              </a:rPr>
              <a:t>in</a:t>
            </a:r>
            <a:r>
              <a:rPr lang="hr-HR" sz="1400" dirty="0">
                <a:solidFill>
                  <a:srgbClr val="232323"/>
                </a:solidFill>
                <a:latin typeface="Roboto-Medium"/>
                <a:hlinkClick r:id="rId8"/>
              </a:rPr>
              <a:t> English</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9"/>
              </a:rPr>
              <a:t>Manual </a:t>
            </a:r>
            <a:r>
              <a:rPr lang="hr-HR" sz="1400" dirty="0" err="1">
                <a:solidFill>
                  <a:srgbClr val="232323"/>
                </a:solidFill>
                <a:latin typeface="Roboto-Medium"/>
                <a:hlinkClick r:id="rId9"/>
              </a:rPr>
              <a:t>el</a:t>
            </a:r>
            <a:r>
              <a:rPr lang="hr-HR" sz="1400" dirty="0">
                <a:solidFill>
                  <a:srgbClr val="232323"/>
                </a:solidFill>
                <a:latin typeface="Roboto-Medium"/>
                <a:hlinkClick r:id="rId9"/>
              </a:rPr>
              <a:t> </a:t>
            </a:r>
            <a:r>
              <a:rPr lang="hr-HR" sz="1400" dirty="0" err="1">
                <a:solidFill>
                  <a:srgbClr val="232323"/>
                </a:solidFill>
                <a:latin typeface="Roboto-Medium"/>
                <a:hlinkClick r:id="rId9"/>
              </a:rPr>
              <a:t>Español</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err="1">
                <a:solidFill>
                  <a:srgbClr val="232323"/>
                </a:solidFill>
                <a:latin typeface="Roboto-Medium"/>
                <a:hlinkClick r:id="rId10"/>
              </a:rPr>
              <a:t>Håndbog</a:t>
            </a:r>
            <a:r>
              <a:rPr lang="hr-HR" sz="1400" dirty="0">
                <a:solidFill>
                  <a:srgbClr val="232323"/>
                </a:solidFill>
                <a:latin typeface="Roboto-Medium"/>
                <a:hlinkClick r:id="rId10"/>
              </a:rPr>
              <a:t> </a:t>
            </a:r>
            <a:r>
              <a:rPr lang="hr-HR" sz="1400" dirty="0" err="1">
                <a:solidFill>
                  <a:srgbClr val="232323"/>
                </a:solidFill>
                <a:latin typeface="Roboto-Medium"/>
                <a:hlinkClick r:id="rId10"/>
              </a:rPr>
              <a:t>på</a:t>
            </a:r>
            <a:r>
              <a:rPr lang="hr-HR" sz="1400" dirty="0">
                <a:solidFill>
                  <a:srgbClr val="232323"/>
                </a:solidFill>
                <a:latin typeface="Roboto-Medium"/>
                <a:hlinkClick r:id="rId10"/>
              </a:rPr>
              <a:t> </a:t>
            </a:r>
            <a:r>
              <a:rPr lang="hr-HR" sz="1400" dirty="0" err="1">
                <a:solidFill>
                  <a:srgbClr val="232323"/>
                </a:solidFill>
                <a:latin typeface="Roboto-Medium"/>
                <a:hlinkClick r:id="rId10"/>
              </a:rPr>
              <a:t>dansk</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err="1">
                <a:solidFill>
                  <a:srgbClr val="232323"/>
                </a:solidFill>
                <a:latin typeface="Roboto-Medium"/>
                <a:hlinkClick r:id="rId11"/>
              </a:rPr>
              <a:t>Handbok</a:t>
            </a:r>
            <a:r>
              <a:rPr lang="hr-HR" sz="1400" dirty="0">
                <a:solidFill>
                  <a:srgbClr val="232323"/>
                </a:solidFill>
                <a:latin typeface="Roboto-Medium"/>
                <a:hlinkClick r:id="rId11"/>
              </a:rPr>
              <a:t> </a:t>
            </a:r>
            <a:r>
              <a:rPr lang="hr-HR" sz="1400" dirty="0" err="1">
                <a:solidFill>
                  <a:srgbClr val="232323"/>
                </a:solidFill>
                <a:latin typeface="Roboto-Medium"/>
                <a:hlinkClick r:id="rId11"/>
              </a:rPr>
              <a:t>på</a:t>
            </a:r>
            <a:r>
              <a:rPr lang="hr-HR" sz="1400" dirty="0">
                <a:solidFill>
                  <a:srgbClr val="232323"/>
                </a:solidFill>
                <a:latin typeface="Roboto-Medium"/>
                <a:hlinkClick r:id="rId11"/>
              </a:rPr>
              <a:t> </a:t>
            </a:r>
            <a:r>
              <a:rPr lang="hr-HR" sz="1400" dirty="0" err="1">
                <a:solidFill>
                  <a:srgbClr val="232323"/>
                </a:solidFill>
                <a:latin typeface="Roboto-Medium"/>
                <a:hlinkClick r:id="rId11"/>
              </a:rPr>
              <a:t>svenska</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err="1">
                <a:solidFill>
                  <a:srgbClr val="232323"/>
                </a:solidFill>
                <a:latin typeface="Roboto-Medium"/>
                <a:hlinkClick r:id="rId12"/>
              </a:rPr>
              <a:t>Handbook</a:t>
            </a:r>
            <a:r>
              <a:rPr lang="hr-HR" sz="1400" dirty="0">
                <a:solidFill>
                  <a:srgbClr val="232323"/>
                </a:solidFill>
                <a:latin typeface="Roboto-Medium"/>
                <a:hlinkClick r:id="rId12"/>
              </a:rPr>
              <a:t> </a:t>
            </a:r>
            <a:r>
              <a:rPr lang="hr-HR" sz="1400" dirty="0" err="1">
                <a:solidFill>
                  <a:srgbClr val="232323"/>
                </a:solidFill>
                <a:latin typeface="Roboto-Medium"/>
                <a:hlinkClick r:id="rId12"/>
              </a:rPr>
              <a:t>in</a:t>
            </a:r>
            <a:r>
              <a:rPr lang="hr-HR" sz="1400" dirty="0">
                <a:solidFill>
                  <a:srgbClr val="232323"/>
                </a:solidFill>
                <a:latin typeface="Roboto-Medium"/>
                <a:hlinkClick r:id="rId12"/>
              </a:rPr>
              <a:t> </a:t>
            </a:r>
            <a:r>
              <a:rPr lang="hr-HR" sz="1400" dirty="0" err="1">
                <a:solidFill>
                  <a:srgbClr val="232323"/>
                </a:solidFill>
                <a:latin typeface="Roboto-Medium"/>
                <a:hlinkClick r:id="rId12"/>
              </a:rPr>
              <a:t>Greek</a:t>
            </a:r>
            <a:endParaRPr lang="hr-HR" sz="1400" dirty="0">
              <a:solidFill>
                <a:srgbClr val="232323"/>
              </a:solidFill>
              <a:latin typeface="Roboto-Medium"/>
            </a:endParaRPr>
          </a:p>
          <a:p>
            <a:pPr marL="285750" indent="-285750" fontAlgn="base">
              <a:buFont typeface="Arial" panose="020B0604020202020204" pitchFamily="34" charset="0"/>
              <a:buChar char="•"/>
            </a:pPr>
            <a:r>
              <a:rPr lang="hr-HR" sz="1400" dirty="0">
                <a:solidFill>
                  <a:srgbClr val="232323"/>
                </a:solidFill>
                <a:latin typeface="Roboto-Medium"/>
                <a:hlinkClick r:id="rId13"/>
              </a:rPr>
              <a:t>Priručnik na Hrvatskom</a:t>
            </a:r>
            <a:endParaRPr lang="hr-HR" sz="1400" dirty="0">
              <a:solidFill>
                <a:srgbClr val="232323"/>
              </a:solidFill>
              <a:latin typeface="Roboto-Medium"/>
            </a:endParaRPr>
          </a:p>
          <a:p>
            <a:pPr fontAlgn="base"/>
            <a:endParaRPr lang="hr-HR" sz="1400"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hr-HR" sz="1400" b="1" dirty="0">
              <a:solidFill>
                <a:srgbClr val="232323"/>
              </a:solidFill>
              <a:latin typeface="Roboto-Medium"/>
            </a:endParaRPr>
          </a:p>
          <a:p>
            <a:pPr marL="285750" indent="-285750" fontAlgn="base">
              <a:buFont typeface="Arial" panose="020B0604020202020204" pitchFamily="34" charset="0"/>
              <a:buChar char="•"/>
            </a:pPr>
            <a:endParaRPr lang="en-US" sz="1400" dirty="0">
              <a:solidFill>
                <a:srgbClr val="232323"/>
              </a:solidFill>
              <a:latin typeface="Roboto-Medium"/>
            </a:endParaRPr>
          </a:p>
        </p:txBody>
      </p:sp>
      <p:sp>
        <p:nvSpPr>
          <p:cNvPr id="14" name="object 6">
            <a:extLst>
              <a:ext uri="{FF2B5EF4-FFF2-40B4-BE49-F238E27FC236}">
                <a16:creationId xmlns:a16="http://schemas.microsoft.com/office/drawing/2014/main" id="{7D9E4385-8590-8B4B-88E4-02DAE34E8621}"/>
              </a:ext>
            </a:extLst>
          </p:cNvPr>
          <p:cNvSpPr txBox="1">
            <a:spLocks/>
          </p:cNvSpPr>
          <p:nvPr/>
        </p:nvSpPr>
        <p:spPr>
          <a:xfrm>
            <a:off x="0" y="914400"/>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hr-HR" kern="0" spc="100" dirty="0"/>
              <a:t>STTech - Safe Transfer Techniques</a:t>
            </a:r>
            <a:endParaRPr lang="en-US" kern="0" spc="105" dirty="0"/>
          </a:p>
        </p:txBody>
      </p:sp>
      <p:pic>
        <p:nvPicPr>
          <p:cNvPr id="10" name="Slika 9">
            <a:extLst>
              <a:ext uri="{FF2B5EF4-FFF2-40B4-BE49-F238E27FC236}">
                <a16:creationId xmlns:a16="http://schemas.microsoft.com/office/drawing/2014/main" id="{124891E2-C7AB-44C9-A768-6425708C949D}"/>
              </a:ext>
            </a:extLst>
          </p:cNvPr>
          <p:cNvPicPr>
            <a:picLocks noChangeAspect="1"/>
          </p:cNvPicPr>
          <p:nvPr/>
        </p:nvPicPr>
        <p:blipFill>
          <a:blip r:embed="rId14" cstate="print">
            <a:alphaModFix amt="60000"/>
            <a:extLst>
              <a:ext uri="{28A0092B-C50C-407E-A947-70E740481C1C}">
                <a14:useLocalDpi xmlns:a14="http://schemas.microsoft.com/office/drawing/2010/main" val="0"/>
              </a:ext>
            </a:extLst>
          </a:blip>
          <a:stretch>
            <a:fillRect/>
          </a:stretch>
        </p:blipFill>
        <p:spPr>
          <a:xfrm>
            <a:off x="542926" y="7446735"/>
            <a:ext cx="6777201" cy="1467938"/>
          </a:xfrm>
          <a:prstGeom prst="rect">
            <a:avLst/>
          </a:prstGeom>
        </p:spPr>
      </p:pic>
      <p:pic>
        <p:nvPicPr>
          <p:cNvPr id="13" name="Slika 12">
            <a:extLst>
              <a:ext uri="{FF2B5EF4-FFF2-40B4-BE49-F238E27FC236}">
                <a16:creationId xmlns:a16="http://schemas.microsoft.com/office/drawing/2014/main" id="{A0C41A44-0387-4C3F-89BD-D1990B4D159F}"/>
              </a:ext>
            </a:extLst>
          </p:cNvPr>
          <p:cNvPicPr>
            <a:picLocks noChangeAspect="1"/>
          </p:cNvPicPr>
          <p:nvPr/>
        </p:nvPicPr>
        <p:blipFill rotWithShape="1">
          <a:blip r:embed="rId15"/>
          <a:srcRect t="1854" b="-1"/>
          <a:stretch/>
        </p:blipFill>
        <p:spPr>
          <a:xfrm>
            <a:off x="1775086" y="5628580"/>
            <a:ext cx="657711" cy="759549"/>
          </a:xfrm>
          <a:prstGeom prst="rect">
            <a:avLst/>
          </a:prstGeom>
        </p:spPr>
      </p:pic>
      <p:sp>
        <p:nvSpPr>
          <p:cNvPr id="4" name="Rezervirano mjesto broja slajda 3">
            <a:extLst>
              <a:ext uri="{FF2B5EF4-FFF2-40B4-BE49-F238E27FC236}">
                <a16:creationId xmlns:a16="http://schemas.microsoft.com/office/drawing/2014/main" id="{5CDB8071-C608-4427-9358-8AAFD243A996}"/>
              </a:ext>
            </a:extLst>
          </p:cNvPr>
          <p:cNvSpPr>
            <a:spLocks noGrp="1"/>
          </p:cNvSpPr>
          <p:nvPr>
            <p:ph type="sldNum" sz="quarter" idx="7"/>
          </p:nvPr>
        </p:nvSpPr>
        <p:spPr/>
        <p:txBody>
          <a:bodyPr/>
          <a:lstStyle/>
          <a:p>
            <a:fld id="{B6F15528-21DE-4FAA-801E-634DDDAF4B2B}" type="slidenum">
              <a:rPr lang="hr-HR" smtClean="0"/>
              <a:t>5</a:t>
            </a:fld>
            <a:endParaRPr lang="hr-HR"/>
          </a:p>
        </p:txBody>
      </p:sp>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0428F01A-C01F-4BBC-AA2C-2F19E9346044}"/>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1189"/>
          <a:stretch/>
        </p:blipFill>
        <p:spPr>
          <a:xfrm>
            <a:off x="0" y="0"/>
            <a:ext cx="7772400" cy="10058400"/>
          </a:xfrm>
          <a:prstGeom prst="rect">
            <a:avLst/>
          </a:prstGeom>
        </p:spPr>
      </p:pic>
      <p:sp>
        <p:nvSpPr>
          <p:cNvPr id="5" name="object 5"/>
          <p:cNvSpPr/>
          <p:nvPr/>
        </p:nvSpPr>
        <p:spPr>
          <a:xfrm>
            <a:off x="771868" y="5123565"/>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1</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a:t>
            </a:r>
            <a:r>
              <a:rPr sz="5600" b="1" spc="-5" dirty="0">
                <a:solidFill>
                  <a:srgbClr val="1C61B3"/>
                </a:solidFill>
                <a:latin typeface="Open Sans"/>
                <a:cs typeface="Open Sans"/>
              </a:rPr>
              <a:t> </a:t>
            </a:r>
            <a:endParaRPr sz="5600" dirty="0">
              <a:latin typeface="Open Sans"/>
              <a:cs typeface="Open Sans"/>
            </a:endParaRPr>
          </a:p>
        </p:txBody>
      </p:sp>
      <p:sp>
        <p:nvSpPr>
          <p:cNvPr id="8" name="object 8"/>
          <p:cNvSpPr/>
          <p:nvPr/>
        </p:nvSpPr>
        <p:spPr>
          <a:xfrm>
            <a:off x="5116567" y="6051252"/>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
        <p:nvSpPr>
          <p:cNvPr id="9" name="object 9"/>
          <p:cNvSpPr txBox="1"/>
          <p:nvPr/>
        </p:nvSpPr>
        <p:spPr>
          <a:xfrm>
            <a:off x="1905000" y="7498968"/>
            <a:ext cx="4365675" cy="443711"/>
          </a:xfrm>
          <a:prstGeom prst="rect">
            <a:avLst/>
          </a:prstGeom>
        </p:spPr>
        <p:txBody>
          <a:bodyPr vert="horz" wrap="square" lIns="0" tIns="12700" rIns="0" bIns="0" rtlCol="0">
            <a:spAutoFit/>
          </a:bodyPr>
          <a:lstStyle/>
          <a:p>
            <a:pPr marR="9525" algn="ctr">
              <a:lnSpc>
                <a:spcPct val="100000"/>
              </a:lnSpc>
              <a:spcBef>
                <a:spcPts val="100"/>
              </a:spcBef>
            </a:pPr>
            <a:r>
              <a:rPr lang="hr-HR" sz="2800" i="1" spc="-5" dirty="0">
                <a:solidFill>
                  <a:srgbClr val="1C61B3"/>
                </a:solidFill>
                <a:latin typeface="Open Sans"/>
                <a:cs typeface="Open Sans"/>
              </a:rPr>
              <a:t>Peer to Peer L</a:t>
            </a:r>
            <a:r>
              <a:rPr lang="sv-SE" sz="2800" i="1" spc="-5" dirty="0">
                <a:solidFill>
                  <a:srgbClr val="1C61B3"/>
                </a:solidFill>
                <a:latin typeface="Open Sans"/>
                <a:cs typeface="Open Sans"/>
              </a:rPr>
              <a:t>ärande</a:t>
            </a:r>
            <a:endParaRPr sz="2600" i="1" dirty="0">
              <a:latin typeface="Open Sans"/>
              <a:cs typeface="Open Sans"/>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11" name="Rezervirano mjesto broja slajda 10">
            <a:extLst>
              <a:ext uri="{FF2B5EF4-FFF2-40B4-BE49-F238E27FC236}">
                <a16:creationId xmlns:a16="http://schemas.microsoft.com/office/drawing/2014/main" id="{4ADD1B1D-4A18-4B0E-AFB4-675F08D5CB95}"/>
              </a:ext>
            </a:extLst>
          </p:cNvPr>
          <p:cNvSpPr>
            <a:spLocks noGrp="1"/>
          </p:cNvSpPr>
          <p:nvPr>
            <p:ph type="sldNum" sz="quarter" idx="7"/>
          </p:nvPr>
        </p:nvSpPr>
        <p:spPr/>
        <p:txBody>
          <a:bodyPr/>
          <a:lstStyle/>
          <a:p>
            <a:fld id="{B6F15528-21DE-4FAA-801E-634DDDAF4B2B}" type="slidenum">
              <a:rPr lang="hr-HR" smtClean="0"/>
              <a:t>6</a:t>
            </a:fld>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sz="half" idx="2"/>
          </p:nvPr>
        </p:nvSpPr>
        <p:spPr>
          <a:xfrm>
            <a:off x="369353" y="1200399"/>
            <a:ext cx="3364447" cy="8527591"/>
          </a:xfrm>
          <a:prstGeom prst="rect">
            <a:avLst/>
          </a:prstGeom>
        </p:spPr>
        <p:txBody>
          <a:bodyPr vert="horz" wrap="square" lIns="0" tIns="12700" rIns="0" bIns="0" rtlCol="0">
            <a:spAutoFit/>
          </a:bodyPr>
          <a:lstStyle/>
          <a:p>
            <a:pPr algn="just">
              <a:lnSpc>
                <a:spcPct val="150000"/>
              </a:lnSpc>
            </a:pPr>
            <a:r>
              <a:rPr lang="sv-SE" dirty="0"/>
              <a:t>Peer </a:t>
            </a:r>
            <a:r>
              <a:rPr lang="sv-SE" dirty="0" err="1"/>
              <a:t>learning</a:t>
            </a:r>
            <a:r>
              <a:rPr lang="sv-SE" dirty="0"/>
              <a:t>, även känt som peer-</a:t>
            </a:r>
            <a:r>
              <a:rPr lang="sv-SE" dirty="0" err="1"/>
              <a:t>assisted</a:t>
            </a:r>
            <a:r>
              <a:rPr lang="sv-SE" dirty="0"/>
              <a:t> </a:t>
            </a:r>
            <a:r>
              <a:rPr lang="sv-SE" dirty="0" err="1"/>
              <a:t>learning</a:t>
            </a:r>
            <a:r>
              <a:rPr lang="sv-SE" dirty="0"/>
              <a:t> och peer-</a:t>
            </a:r>
            <a:r>
              <a:rPr lang="sv-SE" dirty="0" err="1"/>
              <a:t>assisted</a:t>
            </a:r>
            <a:r>
              <a:rPr lang="sv-SE" dirty="0"/>
              <a:t> </a:t>
            </a:r>
            <a:r>
              <a:rPr lang="sv-SE" dirty="0" err="1"/>
              <a:t>study</a:t>
            </a:r>
            <a:r>
              <a:rPr lang="sv-SE" dirty="0"/>
              <a:t> representerar en form av akademiska stödmodeller som erkänts internationellt inom yrkesutbildning och högre utbildning. Det är en av de äldsta formerna av samarbete och sammankoppling av lärande i det mänskliga samhället och det ger en chans att lära av kunskapen och erfarenheten hos dem som liknar sig själva.  Dessutom kan det definieras som lärande där individer med samma eller jämförbara status hjälper varandra att lära sig på både formella och informella sätt. På samma sätt ger det utbyte av kunskap, idéer och erfarenhet mellan studenter. </a:t>
            </a:r>
          </a:p>
          <a:p>
            <a:pPr algn="just">
              <a:lnSpc>
                <a:spcPct val="150000"/>
              </a:lnSpc>
            </a:pPr>
            <a:endParaRPr lang="sv-SE" dirty="0"/>
          </a:p>
          <a:p>
            <a:pPr algn="just">
              <a:lnSpc>
                <a:spcPct val="150000"/>
              </a:lnSpc>
            </a:pPr>
            <a:r>
              <a:rPr lang="sv-SE" dirty="0"/>
              <a:t>Lärande i den autentiska övningsmiljön värderas av studenter, kliniker, akademiker samt lekmän eftersom det utvecklar färdigheter och attribut för professionell praxis på ett intressant och avslappnat sätt. Peer </a:t>
            </a:r>
            <a:r>
              <a:rPr lang="sv-SE" dirty="0" err="1"/>
              <a:t>learning</a:t>
            </a:r>
            <a:r>
              <a:rPr lang="sv-SE" dirty="0"/>
              <a:t> förbättrar också inlärningsmöjligheterna för studenter genom att lägga till peer feedback som traditionellt tillhandahålls av den kliniska läraren. På så sätt får studenterna möjlighet att diskutera beslutsprocesser och dela utmaningarna och det sociala stödet i inlärningsprocessen. Denna inlärningsmodell minskar elevernas ångest och främjar lärande. Detta ökar därför studenternas tillfredsställelse med klinisk utbildning. Modeller för peer </a:t>
            </a:r>
            <a:r>
              <a:rPr lang="sv-SE" dirty="0" err="1"/>
              <a:t>learning</a:t>
            </a:r>
            <a:r>
              <a:rPr lang="sv-SE" dirty="0"/>
              <a:t> har potential att öka kapaciteten för arbetsplatsutbildning. </a:t>
            </a:r>
          </a:p>
          <a:p>
            <a:pPr algn="just">
              <a:lnSpc>
                <a:spcPct val="150000"/>
              </a:lnSpc>
            </a:pPr>
            <a:endParaRPr lang="hr-HR" dirty="0"/>
          </a:p>
          <a:p>
            <a:pPr algn="just">
              <a:lnSpc>
                <a:spcPct val="150000"/>
              </a:lnSpc>
            </a:pPr>
            <a:r>
              <a:rPr lang="sv-SE" dirty="0"/>
              <a:t>Mer information om modeller, principer för peer </a:t>
            </a:r>
            <a:r>
              <a:rPr lang="sv-SE" dirty="0" err="1"/>
              <a:t>learning</a:t>
            </a:r>
            <a:r>
              <a:rPr lang="sv-SE" dirty="0"/>
              <a:t> och hur man underlättar dem samt frågor för självreflektion finns i bilaga. Vi inbjuder dig också att diskutera dina bästa metoder för peer </a:t>
            </a:r>
            <a:r>
              <a:rPr lang="sv-SE" dirty="0" err="1"/>
              <a:t>learning</a:t>
            </a:r>
            <a:r>
              <a:rPr lang="sv-SE" dirty="0"/>
              <a:t> i vår </a:t>
            </a:r>
            <a:r>
              <a:rPr lang="hr-HR" b="1" dirty="0">
                <a:solidFill>
                  <a:schemeClr val="accent4">
                    <a:lumMod val="75000"/>
                  </a:schemeClr>
                </a:solidFill>
                <a:hlinkClick r:id="rId2"/>
              </a:rPr>
              <a:t>Web Visit Spot.</a:t>
            </a:r>
            <a:endParaRPr b="1" dirty="0">
              <a:solidFill>
                <a:schemeClr val="accent4">
                  <a:lumMod val="75000"/>
                </a:schemeClr>
              </a:solidFill>
            </a:endParaRPr>
          </a:p>
        </p:txBody>
      </p:sp>
      <p:sp>
        <p:nvSpPr>
          <p:cNvPr id="5" name="object 5"/>
          <p:cNvSpPr txBox="1">
            <a:spLocks noGrp="1"/>
          </p:cNvSpPr>
          <p:nvPr>
            <p:ph sz="half" idx="3"/>
          </p:nvPr>
        </p:nvSpPr>
        <p:spPr>
          <a:xfrm>
            <a:off x="3938382" y="1185757"/>
            <a:ext cx="3692375" cy="8322791"/>
          </a:xfrm>
          <a:prstGeom prst="rect">
            <a:avLst/>
          </a:prstGeom>
        </p:spPr>
        <p:txBody>
          <a:bodyPr vert="horz" wrap="square" lIns="0" tIns="12700" rIns="0" bIns="0" rtlCol="0">
            <a:spAutoFit/>
          </a:bodyPr>
          <a:lstStyle/>
          <a:p>
            <a:pPr algn="just">
              <a:lnSpc>
                <a:spcPct val="150000"/>
              </a:lnSpc>
            </a:pPr>
            <a:r>
              <a:rPr lang="sv-SE" b="1" dirty="0"/>
              <a:t>Några av de viktiga kriterierna för effektiv peer </a:t>
            </a:r>
            <a:r>
              <a:rPr lang="sv-SE" b="1" dirty="0" err="1"/>
              <a:t>learning</a:t>
            </a:r>
            <a:r>
              <a:rPr lang="sv-SE" b="1" dirty="0"/>
              <a:t> (</a:t>
            </a:r>
            <a:r>
              <a:rPr lang="sv-SE" b="1" dirty="0" err="1"/>
              <a:t>Sevenhuysen</a:t>
            </a:r>
            <a:r>
              <a:rPr lang="sv-SE" b="1" dirty="0"/>
              <a:t> et al., 2013) är:</a:t>
            </a:r>
          </a:p>
          <a:p>
            <a:pPr algn="just">
              <a:lnSpc>
                <a:spcPct val="150000"/>
              </a:lnSpc>
            </a:pPr>
            <a:r>
              <a:rPr lang="sv-SE" dirty="0"/>
              <a:t>- passade </a:t>
            </a:r>
            <a:r>
              <a:rPr lang="sv-SE" dirty="0" err="1"/>
              <a:t>studentpar</a:t>
            </a:r>
            <a:r>
              <a:rPr lang="sv-SE" dirty="0"/>
              <a:t> eller små team för träning,</a:t>
            </a:r>
          </a:p>
          <a:p>
            <a:pPr algn="just">
              <a:lnSpc>
                <a:spcPct val="150000"/>
              </a:lnSpc>
            </a:pPr>
            <a:r>
              <a:rPr lang="sv-SE" dirty="0"/>
              <a:t>innehåll och inlärningssätt anpassas till elevernas behov och tidigare färdigheter,</a:t>
            </a:r>
          </a:p>
          <a:p>
            <a:pPr algn="just">
              <a:lnSpc>
                <a:spcPct val="150000"/>
              </a:lnSpc>
            </a:pPr>
            <a:r>
              <a:rPr lang="sv-SE" dirty="0"/>
              <a:t>- inte förlita sig på omfattande input från den kliniska instruktören,</a:t>
            </a:r>
          </a:p>
          <a:p>
            <a:pPr algn="just">
              <a:lnSpc>
                <a:spcPct val="150000"/>
              </a:lnSpc>
            </a:pPr>
            <a:r>
              <a:rPr lang="sv-SE" dirty="0"/>
              <a:t>- tillhandahållande av meningsfull inlärningsupplevelse för studenterna,</a:t>
            </a:r>
          </a:p>
          <a:p>
            <a:pPr algn="just">
              <a:lnSpc>
                <a:spcPct val="150000"/>
              </a:lnSpc>
            </a:pPr>
            <a:r>
              <a:rPr lang="sv-SE" dirty="0"/>
              <a:t>- lärdomarna skall gå att applicera över fler arbetsområden och miljöer.</a:t>
            </a:r>
          </a:p>
          <a:p>
            <a:pPr lvl="0" algn="just">
              <a:lnSpc>
                <a:spcPct val="150000"/>
              </a:lnSpc>
            </a:pPr>
            <a:endParaRPr lang="hr-HR" dirty="0"/>
          </a:p>
          <a:p>
            <a:pPr algn="just">
              <a:lnSpc>
                <a:spcPct val="150000"/>
              </a:lnSpc>
            </a:pPr>
            <a:r>
              <a:rPr lang="sv-SE" b="1" dirty="0"/>
              <a:t>EXEMPEL PÅ VERKTYG  OCH AKTIVITETER SOM REKOMMENDERAS FÖR ATT LÄRA SIG SÄKRA FÖRFLYTTNINGTEKNIKER:</a:t>
            </a:r>
          </a:p>
          <a:p>
            <a:pPr algn="just">
              <a:lnSpc>
                <a:spcPct val="150000"/>
              </a:lnSpc>
            </a:pPr>
            <a:endParaRPr lang="hr-HR" dirty="0"/>
          </a:p>
          <a:p>
            <a:pPr lvl="0" algn="just">
              <a:lnSpc>
                <a:spcPct val="150000"/>
              </a:lnSpc>
            </a:pPr>
            <a:r>
              <a:rPr lang="sv-SE" b="1" i="1" dirty="0"/>
              <a:t>Peer feedback bok</a:t>
            </a:r>
          </a:p>
          <a:p>
            <a:pPr lvl="0" algn="just">
              <a:lnSpc>
                <a:spcPct val="150000"/>
              </a:lnSpc>
            </a:pPr>
            <a:r>
              <a:rPr lang="sv-SE" dirty="0"/>
              <a:t>Det här är verktyget där prestationsbaserade kommentarer från deltagaren skrivs ner. Till exempel,  notera att ett visst beteende observerats.</a:t>
            </a:r>
          </a:p>
          <a:p>
            <a:pPr lvl="0" algn="just">
              <a:lnSpc>
                <a:spcPct val="150000"/>
              </a:lnSpc>
            </a:pPr>
            <a:r>
              <a:rPr lang="sv-SE" b="1" i="1" dirty="0"/>
              <a:t>Peer observation och feedback</a:t>
            </a:r>
          </a:p>
          <a:p>
            <a:pPr lvl="0" algn="just">
              <a:lnSpc>
                <a:spcPct val="150000"/>
              </a:lnSpc>
            </a:pPr>
            <a:r>
              <a:rPr lang="sv-SE" dirty="0"/>
              <a:t>Detta är aktiviteten där mallen är utformad av handledaren för att uppmuntra studenten att ge feedback i linje med bedömningsmål. Mallen vägleder studenternas kamratfeedback efter att ha observerat patientbedömning och/eller intervention och införlivat metoder för patienthantering.</a:t>
            </a:r>
            <a:endParaRPr lang="sv-SE" b="1" i="1" dirty="0"/>
          </a:p>
          <a:p>
            <a:pPr lvl="0" algn="just">
              <a:lnSpc>
                <a:spcPct val="150000"/>
              </a:lnSpc>
            </a:pPr>
            <a:r>
              <a:rPr lang="sv-SE" b="1" i="1" dirty="0"/>
              <a:t>Triad för verbal feedback</a:t>
            </a:r>
          </a:p>
          <a:p>
            <a:pPr lvl="0" algn="just">
              <a:lnSpc>
                <a:spcPct val="150000"/>
              </a:lnSpc>
            </a:pPr>
            <a:r>
              <a:rPr lang="sv-SE" dirty="0"/>
              <a:t>Detta är aktiviteten med en trevägskonversation mellan </a:t>
            </a:r>
            <a:r>
              <a:rPr lang="sv-SE" dirty="0" err="1"/>
              <a:t>peerstudenterna</a:t>
            </a:r>
            <a:r>
              <a:rPr lang="sv-SE" dirty="0"/>
              <a:t> om interaktionen mellan patienten och en student som observerades av kamraterna.</a:t>
            </a:r>
          </a:p>
          <a:p>
            <a:pPr lvl="0" algn="just">
              <a:lnSpc>
                <a:spcPct val="150000"/>
              </a:lnSpc>
            </a:pPr>
            <a:r>
              <a:rPr lang="sv-SE" b="1" i="1" dirty="0"/>
              <a:t>Reflektionsmodellen</a:t>
            </a:r>
          </a:p>
          <a:p>
            <a:pPr lvl="0" algn="just">
              <a:lnSpc>
                <a:spcPct val="150000"/>
              </a:lnSpc>
            </a:pPr>
            <a:r>
              <a:rPr lang="sv-SE" dirty="0"/>
              <a:t>Detta är ett verktyg för att vägleda kritisk reflektion över en patientinteraktion eller upplevelse. </a:t>
            </a:r>
          </a:p>
          <a:p>
            <a:endParaRPr lang="hr-HR" dirty="0"/>
          </a:p>
          <a:p>
            <a:pPr rtl="0"/>
            <a:endParaRPr lang="hr-HR" dirty="0"/>
          </a:p>
          <a:p>
            <a:pPr rtl="0"/>
            <a:endParaRPr lang="hr-HR" dirty="0"/>
          </a:p>
        </p:txBody>
      </p:sp>
      <p:sp>
        <p:nvSpPr>
          <p:cNvPr id="6" name="object 6"/>
          <p:cNvSpPr txBox="1">
            <a:spLocks noGrp="1"/>
          </p:cNvSpPr>
          <p:nvPr>
            <p:ph type="title"/>
          </p:nvPr>
        </p:nvSpPr>
        <p:spPr>
          <a:xfrm>
            <a:off x="1039176" y="657437"/>
            <a:ext cx="5694045" cy="528320"/>
          </a:xfrm>
          <a:prstGeom prst="rect">
            <a:avLst/>
          </a:prstGeom>
        </p:spPr>
        <p:txBody>
          <a:bodyPr vert="horz" wrap="square" lIns="0" tIns="12700" rIns="0" bIns="0" rtlCol="0">
            <a:spAutoFit/>
          </a:bodyPr>
          <a:lstStyle/>
          <a:p>
            <a:pPr marL="12700" algn="ctr">
              <a:lnSpc>
                <a:spcPct val="100000"/>
              </a:lnSpc>
              <a:spcBef>
                <a:spcPts val="100"/>
              </a:spcBef>
            </a:pPr>
            <a:r>
              <a:rPr lang="hr-HR" sz="3300" dirty="0">
                <a:solidFill>
                  <a:srgbClr val="1C61B3"/>
                </a:solidFill>
                <a:latin typeface="Open Sans"/>
                <a:cs typeface="Open Sans"/>
              </a:rPr>
              <a:t>Peer</a:t>
            </a:r>
            <a:r>
              <a:rPr lang="hr-HR" sz="3300" i="1" dirty="0">
                <a:solidFill>
                  <a:srgbClr val="1C61B3"/>
                </a:solidFill>
                <a:latin typeface="Open Sans"/>
                <a:cs typeface="Open Sans"/>
              </a:rPr>
              <a:t> </a:t>
            </a:r>
            <a:r>
              <a:rPr lang="hr-HR" sz="3300" dirty="0">
                <a:solidFill>
                  <a:srgbClr val="1C61B3"/>
                </a:solidFill>
                <a:latin typeface="Open Sans"/>
                <a:cs typeface="Open Sans"/>
              </a:rPr>
              <a:t>to Peer </a:t>
            </a:r>
            <a:r>
              <a:rPr lang="sv-SE" sz="3300" dirty="0">
                <a:solidFill>
                  <a:srgbClr val="1C61B3"/>
                </a:solidFill>
                <a:latin typeface="Open Sans"/>
                <a:cs typeface="Open Sans"/>
              </a:rPr>
              <a:t>lärande</a:t>
            </a:r>
            <a:endParaRPr sz="3300" dirty="0">
              <a:latin typeface="Open Sans"/>
              <a:cs typeface="Open Sans"/>
            </a:endParaRPr>
          </a:p>
        </p:txBody>
      </p:sp>
      <p:sp>
        <p:nvSpPr>
          <p:cNvPr id="8" name="object 8"/>
          <p:cNvSpPr/>
          <p:nvPr/>
        </p:nvSpPr>
        <p:spPr>
          <a:xfrm>
            <a:off x="2944367" y="601860"/>
            <a:ext cx="1884045" cy="0"/>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
        <p:nvSpPr>
          <p:cNvPr id="10" name="object 6">
            <a:extLst>
              <a:ext uri="{FF2B5EF4-FFF2-40B4-BE49-F238E27FC236}">
                <a16:creationId xmlns:a16="http://schemas.microsoft.com/office/drawing/2014/main" id="{BA243738-2FCD-F843-BB31-7E06C6DC9C8E}"/>
              </a:ext>
            </a:extLst>
          </p:cNvPr>
          <p:cNvSpPr txBox="1">
            <a:spLocks/>
          </p:cNvSpPr>
          <p:nvPr/>
        </p:nvSpPr>
        <p:spPr>
          <a:xfrm>
            <a:off x="-1" y="318016"/>
            <a:ext cx="7772400" cy="228268"/>
          </a:xfrm>
          <a:prstGeom prst="rect">
            <a:avLst/>
          </a:prstGeom>
        </p:spPr>
        <p:txBody>
          <a:bodyPr vert="horz" wrap="square" lIns="0" tIns="12700" rIns="0" bIns="0" rtlCol="0">
            <a:spAutoFit/>
          </a:bodyPr>
          <a:lstStyle>
            <a:lvl1pPr>
              <a:defRPr sz="1400" b="0" i="0">
                <a:solidFill>
                  <a:srgbClr val="232323"/>
                </a:solidFill>
                <a:latin typeface="Roboto-Medium"/>
                <a:ea typeface="+mj-ea"/>
                <a:cs typeface="Roboto-Medium"/>
              </a:defRPr>
            </a:lvl1pPr>
          </a:lstStyle>
          <a:p>
            <a:pPr marL="17145" algn="ctr">
              <a:spcBef>
                <a:spcPts val="100"/>
              </a:spcBef>
            </a:pPr>
            <a:r>
              <a:rPr lang="en-US" kern="0" spc="100" dirty="0" err="1"/>
              <a:t>Teori</a:t>
            </a:r>
            <a:r>
              <a:rPr lang="hr-HR" kern="0" spc="100" dirty="0"/>
              <a:t> </a:t>
            </a:r>
            <a:r>
              <a:rPr lang="sv-SE" kern="0" spc="100" dirty="0"/>
              <a:t>och</a:t>
            </a:r>
            <a:r>
              <a:rPr lang="hr-HR" kern="0" spc="100" dirty="0"/>
              <a:t> </a:t>
            </a:r>
            <a:r>
              <a:rPr lang="sv-SE" kern="0" spc="100" dirty="0"/>
              <a:t>praktik</a:t>
            </a:r>
            <a:endParaRPr lang="en-US" kern="0" spc="105" dirty="0"/>
          </a:p>
        </p:txBody>
      </p:sp>
      <p:sp>
        <p:nvSpPr>
          <p:cNvPr id="7" name="Rezervirano mjesto broja slajda 6">
            <a:extLst>
              <a:ext uri="{FF2B5EF4-FFF2-40B4-BE49-F238E27FC236}">
                <a16:creationId xmlns:a16="http://schemas.microsoft.com/office/drawing/2014/main" id="{D4928EEB-CBD1-48AB-B9FC-20856C2CED97}"/>
              </a:ext>
            </a:extLst>
          </p:cNvPr>
          <p:cNvSpPr>
            <a:spLocks noGrp="1"/>
          </p:cNvSpPr>
          <p:nvPr>
            <p:ph type="sldNum" sz="quarter" idx="7"/>
          </p:nvPr>
        </p:nvSpPr>
        <p:spPr/>
        <p:txBody>
          <a:bodyPr/>
          <a:lstStyle/>
          <a:p>
            <a:fld id="{B6F15528-21DE-4FAA-801E-634DDDAF4B2B}" type="slidenum">
              <a:rPr lang="hr-HR" smtClean="0"/>
              <a:t>7</a:t>
            </a:fld>
            <a:endParaRPr lang="hr-HR"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pic>
        <p:nvPicPr>
          <p:cNvPr id="11" name="Slika 10">
            <a:hlinkClick r:id="rId2"/>
            <a:extLst>
              <a:ext uri="{FF2B5EF4-FFF2-40B4-BE49-F238E27FC236}">
                <a16:creationId xmlns:a16="http://schemas.microsoft.com/office/drawing/2014/main" id="{2F0EA1DC-CD19-4856-AC3D-47010288515F}"/>
              </a:ext>
            </a:extLst>
          </p:cNvPr>
          <p:cNvPicPr>
            <a:picLocks noChangeAspect="1"/>
          </p:cNvPicPr>
          <p:nvPr/>
        </p:nvPicPr>
        <p:blipFill>
          <a:blip r:embed="rId4"/>
          <a:stretch>
            <a:fillRect/>
          </a:stretch>
        </p:blipFill>
        <p:spPr>
          <a:xfrm>
            <a:off x="2051577" y="9274775"/>
            <a:ext cx="406254" cy="469157"/>
          </a:xfrm>
          <a:prstGeom prst="rect">
            <a:avLst/>
          </a:prstGeom>
        </p:spPr>
      </p:pic>
      <p:sp>
        <p:nvSpPr>
          <p:cNvPr id="12" name="object 8">
            <a:extLst>
              <a:ext uri="{FF2B5EF4-FFF2-40B4-BE49-F238E27FC236}">
                <a16:creationId xmlns:a16="http://schemas.microsoft.com/office/drawing/2014/main" id="{7913074B-32B9-449C-8E8F-1C77595474BB}"/>
              </a:ext>
            </a:extLst>
          </p:cNvPr>
          <p:cNvSpPr/>
          <p:nvPr/>
        </p:nvSpPr>
        <p:spPr>
          <a:xfrm rot="5400000">
            <a:off x="-326036" y="5296486"/>
            <a:ext cx="8160236" cy="159875"/>
          </a:xfrm>
          <a:custGeom>
            <a:avLst/>
            <a:gdLst/>
            <a:ahLst/>
            <a:cxnLst/>
            <a:rect l="l" t="t" r="r" b="b"/>
            <a:pathLst>
              <a:path w="1884045">
                <a:moveTo>
                  <a:pt x="1883664" y="0"/>
                </a:moveTo>
                <a:lnTo>
                  <a:pt x="0" y="0"/>
                </a:lnTo>
              </a:path>
            </a:pathLst>
          </a:custGeom>
          <a:ln w="12700">
            <a:solidFill>
              <a:srgbClr val="4C92AB"/>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819" y="9556750"/>
            <a:ext cx="4961890" cy="0"/>
          </a:xfrm>
          <a:custGeom>
            <a:avLst/>
            <a:gdLst/>
            <a:ahLst/>
            <a:cxnLst/>
            <a:rect l="l" t="t" r="r" b="b"/>
            <a:pathLst>
              <a:path w="4961890">
                <a:moveTo>
                  <a:pt x="0" y="0"/>
                </a:moveTo>
                <a:lnTo>
                  <a:pt x="4961280" y="0"/>
                </a:lnTo>
              </a:path>
            </a:pathLst>
          </a:custGeom>
          <a:ln w="12700">
            <a:solidFill>
              <a:srgbClr val="EFEFEF"/>
            </a:solidFill>
          </a:ln>
        </p:spPr>
        <p:txBody>
          <a:bodyPr wrap="square" lIns="0" tIns="0" rIns="0" bIns="0" rtlCol="0"/>
          <a:lstStyle/>
          <a:p>
            <a:endParaRPr/>
          </a:p>
        </p:txBody>
      </p:sp>
      <p:sp>
        <p:nvSpPr>
          <p:cNvPr id="7" name="object 7"/>
          <p:cNvSpPr txBox="1">
            <a:spLocks noGrp="1"/>
          </p:cNvSpPr>
          <p:nvPr>
            <p:ph type="title"/>
          </p:nvPr>
        </p:nvSpPr>
        <p:spPr>
          <a:xfrm>
            <a:off x="750317" y="727288"/>
            <a:ext cx="6031483" cy="728726"/>
          </a:xfrm>
          <a:prstGeom prst="rect">
            <a:avLst/>
          </a:prstGeom>
        </p:spPr>
        <p:txBody>
          <a:bodyPr vert="horz" wrap="square" lIns="0" tIns="114300" rIns="0" bIns="0" rtlCol="0">
            <a:spAutoFit/>
          </a:bodyPr>
          <a:lstStyle/>
          <a:p>
            <a:pPr marL="12700" marR="5080">
              <a:lnSpc>
                <a:spcPts val="5000"/>
              </a:lnSpc>
              <a:spcBef>
                <a:spcPts val="900"/>
              </a:spcBef>
            </a:pPr>
            <a:r>
              <a:rPr lang="sv-SE" sz="4000" b="1" dirty="0">
                <a:solidFill>
                  <a:srgbClr val="1C61B3"/>
                </a:solidFill>
                <a:latin typeface="Open Sans"/>
              </a:rPr>
              <a:t>Några tips </a:t>
            </a:r>
            <a:r>
              <a:rPr lang="sv-SE" sz="1800" dirty="0">
                <a:solidFill>
                  <a:schemeClr val="tx1"/>
                </a:solidFill>
                <a:latin typeface="Open Sans"/>
              </a:rPr>
              <a:t>till</a:t>
            </a:r>
            <a:r>
              <a:rPr lang="hr-HR" sz="1800" dirty="0">
                <a:solidFill>
                  <a:schemeClr val="tx1"/>
                </a:solidFill>
                <a:latin typeface="Open Sans"/>
              </a:rPr>
              <a:t> </a:t>
            </a:r>
            <a:r>
              <a:rPr lang="hr-HR" sz="1800" dirty="0">
                <a:solidFill>
                  <a:schemeClr val="tx1"/>
                </a:solidFill>
                <a:latin typeface="Open Sans"/>
                <a:cs typeface="Open Sans"/>
              </a:rPr>
              <a:t>peer to peer</a:t>
            </a:r>
            <a:r>
              <a:rPr lang="sv-SE" sz="1800" dirty="0">
                <a:solidFill>
                  <a:schemeClr val="tx1"/>
                </a:solidFill>
                <a:latin typeface="Open Sans"/>
                <a:cs typeface="Open Sans"/>
              </a:rPr>
              <a:t> utbildare</a:t>
            </a:r>
            <a:endParaRPr sz="4000" b="1" dirty="0">
              <a:solidFill>
                <a:srgbClr val="1C61B3"/>
              </a:solidFill>
              <a:latin typeface="Open Sans"/>
            </a:endParaRPr>
          </a:p>
        </p:txBody>
      </p:sp>
      <p:sp>
        <p:nvSpPr>
          <p:cNvPr id="15" name="object 15"/>
          <p:cNvSpPr/>
          <p:nvPr/>
        </p:nvSpPr>
        <p:spPr>
          <a:xfrm>
            <a:off x="3061515" y="9107305"/>
            <a:ext cx="134518" cy="123532"/>
          </a:xfrm>
          <a:prstGeom prst="rect">
            <a:avLst/>
          </a:prstGeom>
          <a:blipFill>
            <a:blip r:embed="rId2" cstate="print"/>
            <a:stretch>
              <a:fillRect/>
            </a:stretch>
          </a:blipFill>
        </p:spPr>
        <p:txBody>
          <a:bodyPr wrap="square" lIns="0" tIns="0" rIns="0" bIns="0" rtlCol="0"/>
          <a:lstStyle/>
          <a:p>
            <a:endParaRPr/>
          </a:p>
        </p:txBody>
      </p:sp>
      <p:sp>
        <p:nvSpPr>
          <p:cNvPr id="17" name="object 15">
            <a:extLst>
              <a:ext uri="{FF2B5EF4-FFF2-40B4-BE49-F238E27FC236}">
                <a16:creationId xmlns:a16="http://schemas.microsoft.com/office/drawing/2014/main" id="{EFFB6179-465E-C54C-BDEF-DD9DCF4AF9B1}"/>
              </a:ext>
            </a:extLst>
          </p:cNvPr>
          <p:cNvSpPr/>
          <p:nvPr/>
        </p:nvSpPr>
        <p:spPr>
          <a:xfrm>
            <a:off x="767489" y="1510334"/>
            <a:ext cx="2746661" cy="57789"/>
          </a:xfrm>
          <a:custGeom>
            <a:avLst/>
            <a:gdLst/>
            <a:ahLst/>
            <a:cxnLst/>
            <a:rect l="l" t="t" r="r" b="b"/>
            <a:pathLst>
              <a:path w="3840479">
                <a:moveTo>
                  <a:pt x="0" y="0"/>
                </a:moveTo>
                <a:lnTo>
                  <a:pt x="3840479" y="0"/>
                </a:lnTo>
              </a:path>
            </a:pathLst>
          </a:custGeom>
          <a:ln w="25400">
            <a:solidFill>
              <a:srgbClr val="4C92AB"/>
            </a:solidFill>
          </a:ln>
        </p:spPr>
        <p:txBody>
          <a:bodyPr wrap="square" lIns="0" tIns="0" rIns="0" bIns="0" rtlCol="0"/>
          <a:lstStyle/>
          <a:p>
            <a:endParaRPr/>
          </a:p>
        </p:txBody>
      </p:sp>
      <p:sp>
        <p:nvSpPr>
          <p:cNvPr id="10" name="Oblačić za misli: oblak 9">
            <a:extLst>
              <a:ext uri="{FF2B5EF4-FFF2-40B4-BE49-F238E27FC236}">
                <a16:creationId xmlns:a16="http://schemas.microsoft.com/office/drawing/2014/main" id="{9B9AF1A9-7325-47CD-99B7-65389858ACF4}"/>
              </a:ext>
            </a:extLst>
          </p:cNvPr>
          <p:cNvSpPr/>
          <p:nvPr/>
        </p:nvSpPr>
        <p:spPr>
          <a:xfrm>
            <a:off x="4364456" y="2667000"/>
            <a:ext cx="3103331" cy="2133600"/>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bg1"/>
              </a:solidFill>
            </a:endParaRPr>
          </a:p>
          <a:p>
            <a:pPr algn="ctr"/>
            <a:r>
              <a:rPr lang="sv-SE" sz="1400" dirty="0">
                <a:solidFill>
                  <a:schemeClr val="bg1"/>
                </a:solidFill>
              </a:rPr>
              <a:t>Inte alla gillar tävlingar eller verbala interaktioner. Du behöver inte eliminera dem, bara använda dem ibland.</a:t>
            </a:r>
          </a:p>
        </p:txBody>
      </p:sp>
      <p:sp>
        <p:nvSpPr>
          <p:cNvPr id="139" name="Oblačić za misli: oblak 138">
            <a:extLst>
              <a:ext uri="{FF2B5EF4-FFF2-40B4-BE49-F238E27FC236}">
                <a16:creationId xmlns:a16="http://schemas.microsoft.com/office/drawing/2014/main" id="{D5E60DA4-32E5-4FAE-BEC1-3DBBE0ECB0E1}"/>
              </a:ext>
            </a:extLst>
          </p:cNvPr>
          <p:cNvSpPr/>
          <p:nvPr/>
        </p:nvSpPr>
        <p:spPr>
          <a:xfrm>
            <a:off x="733497" y="5029200"/>
            <a:ext cx="3228903" cy="2191077"/>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bg1"/>
              </a:solidFill>
            </a:endParaRPr>
          </a:p>
          <a:p>
            <a:pPr algn="ctr"/>
            <a:r>
              <a:rPr lang="sv-SE" sz="1400" dirty="0">
                <a:solidFill>
                  <a:schemeClr val="bg1"/>
                </a:solidFill>
              </a:rPr>
              <a:t>Att vara en peer to peer -</a:t>
            </a:r>
            <a:r>
              <a:rPr lang="sv-SE" sz="1400" dirty="0" err="1">
                <a:solidFill>
                  <a:schemeClr val="bg1"/>
                </a:solidFill>
              </a:rPr>
              <a:t>facilitator</a:t>
            </a:r>
            <a:r>
              <a:rPr lang="sv-SE" sz="1400" dirty="0">
                <a:solidFill>
                  <a:schemeClr val="bg1"/>
                </a:solidFill>
              </a:rPr>
              <a:t> är inte bara att vara en gruppledare. Hen kommunicerar, tillåter, uppmuntrar, respekterar och påtvingar inte.</a:t>
            </a:r>
          </a:p>
        </p:txBody>
      </p:sp>
      <p:sp>
        <p:nvSpPr>
          <p:cNvPr id="140" name="Oblačić za misli: oblak 139">
            <a:extLst>
              <a:ext uri="{FF2B5EF4-FFF2-40B4-BE49-F238E27FC236}">
                <a16:creationId xmlns:a16="http://schemas.microsoft.com/office/drawing/2014/main" id="{9EE33F16-06F9-45D3-9119-7CA37461AC1A}"/>
              </a:ext>
            </a:extLst>
          </p:cNvPr>
          <p:cNvSpPr/>
          <p:nvPr/>
        </p:nvSpPr>
        <p:spPr>
          <a:xfrm>
            <a:off x="4572000" y="5351944"/>
            <a:ext cx="2590800" cy="1173006"/>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bg1"/>
                </a:solidFill>
              </a:rPr>
              <a:t>Integrera "vad man ska lära sig" med "hur man lär sig".</a:t>
            </a:r>
            <a:endParaRPr lang="hr-HR" sz="1400" dirty="0">
              <a:solidFill>
                <a:schemeClr val="bg1"/>
              </a:solidFill>
            </a:endParaRPr>
          </a:p>
        </p:txBody>
      </p:sp>
      <p:sp>
        <p:nvSpPr>
          <p:cNvPr id="141" name="Oblačić za misli: oblak 140">
            <a:extLst>
              <a:ext uri="{FF2B5EF4-FFF2-40B4-BE49-F238E27FC236}">
                <a16:creationId xmlns:a16="http://schemas.microsoft.com/office/drawing/2014/main" id="{E1E2D2E0-7D49-47FB-A328-F725995A7AA2}"/>
              </a:ext>
            </a:extLst>
          </p:cNvPr>
          <p:cNvSpPr/>
          <p:nvPr/>
        </p:nvSpPr>
        <p:spPr>
          <a:xfrm>
            <a:off x="410819" y="2057401"/>
            <a:ext cx="3475381" cy="2579907"/>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a:p>
            <a:pPr algn="ctr"/>
            <a:r>
              <a:rPr lang="sv-SE" sz="1400" dirty="0">
                <a:solidFill>
                  <a:schemeClr val="bg1"/>
                </a:solidFill>
              </a:rPr>
              <a:t>Det är sannolikt att det föreligger olika tekniska och rättsliga villkor i ett visst land. Därför måste vissa förflyttningsmetoder övervägas och anpassas i sitt sammanhang.</a:t>
            </a:r>
          </a:p>
        </p:txBody>
      </p:sp>
      <p:sp>
        <p:nvSpPr>
          <p:cNvPr id="18" name="Oblačić za misli: oblak 17">
            <a:extLst>
              <a:ext uri="{FF2B5EF4-FFF2-40B4-BE49-F238E27FC236}">
                <a16:creationId xmlns:a16="http://schemas.microsoft.com/office/drawing/2014/main" id="{C15B2776-07F7-4C8C-9E4A-48D0493FBD26}"/>
              </a:ext>
            </a:extLst>
          </p:cNvPr>
          <p:cNvSpPr/>
          <p:nvPr/>
        </p:nvSpPr>
        <p:spPr>
          <a:xfrm>
            <a:off x="2286000" y="7332391"/>
            <a:ext cx="4267200" cy="2039458"/>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solidFill>
                <a:schemeClr val="bg1"/>
              </a:solidFill>
            </a:endParaRPr>
          </a:p>
          <a:p>
            <a:pPr algn="ctr"/>
            <a:r>
              <a:rPr lang="sv-SE" sz="1400" dirty="0">
                <a:solidFill>
                  <a:schemeClr val="bg1"/>
                </a:solidFill>
              </a:rPr>
              <a:t>Kulturella skillnader i patienternas tillvägagångssätt men också av människokroppen i allmänhet kan orsaka missförstånd och motstånd. Var medveten om dem och respektera dem.</a:t>
            </a:r>
          </a:p>
        </p:txBody>
      </p:sp>
      <p:sp>
        <p:nvSpPr>
          <p:cNvPr id="5" name="Rezervirano mjesto broja slajda 4">
            <a:extLst>
              <a:ext uri="{FF2B5EF4-FFF2-40B4-BE49-F238E27FC236}">
                <a16:creationId xmlns:a16="http://schemas.microsoft.com/office/drawing/2014/main" id="{5CC125F6-8A60-4C2B-BE2A-FFB44008B85E}"/>
              </a:ext>
            </a:extLst>
          </p:cNvPr>
          <p:cNvSpPr>
            <a:spLocks noGrp="1"/>
          </p:cNvSpPr>
          <p:nvPr>
            <p:ph type="sldNum" sz="quarter" idx="7"/>
          </p:nvPr>
        </p:nvSpPr>
        <p:spPr/>
        <p:txBody>
          <a:bodyPr/>
          <a:lstStyle/>
          <a:p>
            <a:fld id="{B6F15528-21DE-4FAA-801E-634DDDAF4B2B}" type="slidenum">
              <a:rPr lang="hr-HR" smtClean="0"/>
              <a:t>8</a:t>
            </a:fld>
            <a:endParaRPr lang="hr-H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34" y="9605772"/>
            <a:ext cx="1130555" cy="406412"/>
          </a:xfrm>
          <a:prstGeom prst="rect">
            <a:avLst/>
          </a:prstGeom>
        </p:spPr>
      </p:pic>
    </p:spTree>
    <p:extLst>
      <p:ext uri="{BB962C8B-B14F-4D97-AF65-F5344CB8AC3E}">
        <p14:creationId xmlns:p14="http://schemas.microsoft.com/office/powerpoint/2010/main" val="326675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a16="http://schemas.microsoft.com/office/drawing/2014/main" id="{794F5D8E-FCB6-4F8C-AA3C-2CD32A1568F2}"/>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17688" t="1189" r="2167" b="1189"/>
          <a:stretch/>
        </p:blipFill>
        <p:spPr>
          <a:xfrm>
            <a:off x="0" y="0"/>
            <a:ext cx="7772400" cy="10058400"/>
          </a:xfrm>
          <a:prstGeom prst="rect">
            <a:avLst/>
          </a:prstGeom>
        </p:spPr>
      </p:pic>
      <p:sp>
        <p:nvSpPr>
          <p:cNvPr id="11" name="Rezervirano mjesto broja slajda 10">
            <a:extLst>
              <a:ext uri="{FF2B5EF4-FFF2-40B4-BE49-F238E27FC236}">
                <a16:creationId xmlns:a16="http://schemas.microsoft.com/office/drawing/2014/main" id="{71D0237E-FDDC-49D3-8EFF-D75C86F78EB1}"/>
              </a:ext>
            </a:extLst>
          </p:cNvPr>
          <p:cNvSpPr>
            <a:spLocks noGrp="1"/>
          </p:cNvSpPr>
          <p:nvPr>
            <p:ph type="sldNum" sz="quarter" idx="7"/>
          </p:nvPr>
        </p:nvSpPr>
        <p:spPr/>
        <p:txBody>
          <a:bodyPr/>
          <a:lstStyle/>
          <a:p>
            <a:fld id="{B6F15528-21DE-4FAA-801E-634DDDAF4B2B}" type="slidenum">
              <a:rPr lang="hr-HR" smtClean="0"/>
              <a:t>9</a:t>
            </a:fld>
            <a:endParaRPr lang="hr-HR"/>
          </a:p>
        </p:txBody>
      </p:sp>
      <p:sp>
        <p:nvSpPr>
          <p:cNvPr id="14" name="object 5">
            <a:extLst>
              <a:ext uri="{FF2B5EF4-FFF2-40B4-BE49-F238E27FC236}">
                <a16:creationId xmlns:a16="http://schemas.microsoft.com/office/drawing/2014/main" id="{CD0F26EB-E935-4400-8EC2-A58348389603}"/>
              </a:ext>
            </a:extLst>
          </p:cNvPr>
          <p:cNvSpPr/>
          <p:nvPr/>
        </p:nvSpPr>
        <p:spPr>
          <a:xfrm>
            <a:off x="771868" y="514222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solidFill>
            <a:srgbClr val="FFFFFF"/>
          </a:solidFill>
        </p:spPr>
        <p:txBody>
          <a:bodyPr wrap="square" lIns="0" tIns="0" rIns="0" bIns="0" rtlCol="0"/>
          <a:lstStyle/>
          <a:p>
            <a:r>
              <a:rPr lang="hr-HR" b="1" dirty="0">
                <a:solidFill>
                  <a:srgbClr val="4C92AB"/>
                </a:solidFill>
                <a:latin typeface="Open Sans"/>
                <a:cs typeface="Open Sans"/>
              </a:rPr>
              <a:t>                                                                            </a:t>
            </a:r>
          </a:p>
          <a:p>
            <a:endParaRPr lang="hr-HR" b="1" dirty="0">
              <a:solidFill>
                <a:srgbClr val="4C92AB"/>
              </a:solidFill>
              <a:latin typeface="Open Sans"/>
              <a:cs typeface="Open Sans"/>
            </a:endParaRPr>
          </a:p>
          <a:p>
            <a:endParaRPr lang="hr-HR" b="1" dirty="0">
              <a:solidFill>
                <a:srgbClr val="4C92AB"/>
              </a:solidFill>
              <a:latin typeface="Open Sans"/>
              <a:cs typeface="Open Sans"/>
            </a:endParaRPr>
          </a:p>
          <a:p>
            <a:r>
              <a:rPr lang="hr-HR" b="1" dirty="0">
                <a:solidFill>
                  <a:srgbClr val="4C92AB"/>
                </a:solidFill>
                <a:latin typeface="Open Sans"/>
                <a:cs typeface="Open Sans"/>
              </a:rPr>
              <a:t>                                                                               </a:t>
            </a:r>
          </a:p>
          <a:p>
            <a:r>
              <a:rPr lang="hr-HR" b="1" dirty="0">
                <a:solidFill>
                  <a:srgbClr val="4C92AB"/>
                </a:solidFill>
                <a:latin typeface="Open Sans"/>
                <a:cs typeface="Open Sans"/>
              </a:rPr>
              <a:t>                                                                         </a:t>
            </a:r>
            <a:r>
              <a:rPr lang="sv-SE" b="1" dirty="0">
                <a:solidFill>
                  <a:srgbClr val="4C92AB"/>
                </a:solidFill>
                <a:latin typeface="Open Sans"/>
                <a:cs typeface="Open Sans"/>
              </a:rPr>
              <a:t>     </a:t>
            </a:r>
            <a:r>
              <a:rPr lang="hr-HR" b="1" dirty="0">
                <a:solidFill>
                  <a:srgbClr val="4C92AB"/>
                </a:solidFill>
                <a:latin typeface="Open Sans"/>
                <a:cs typeface="Open Sans"/>
              </a:rPr>
              <a:t> </a:t>
            </a:r>
            <a:r>
              <a:rPr lang="sv-SE" b="1" dirty="0">
                <a:solidFill>
                  <a:srgbClr val="4C92AB"/>
                </a:solidFill>
                <a:latin typeface="Open Sans"/>
                <a:cs typeface="Open Sans"/>
              </a:rPr>
              <a:t> 2</a:t>
            </a:r>
            <a:endParaRPr dirty="0"/>
          </a:p>
        </p:txBody>
      </p:sp>
      <p:sp>
        <p:nvSpPr>
          <p:cNvPr id="6" name="object 6"/>
          <p:cNvSpPr/>
          <p:nvPr/>
        </p:nvSpPr>
        <p:spPr>
          <a:xfrm>
            <a:off x="771868" y="3130542"/>
            <a:ext cx="6172200" cy="4023360"/>
          </a:xfrm>
          <a:custGeom>
            <a:avLst/>
            <a:gdLst/>
            <a:ahLst/>
            <a:cxnLst/>
            <a:rect l="l" t="t" r="r" b="b"/>
            <a:pathLst>
              <a:path w="6172200" h="4023359">
                <a:moveTo>
                  <a:pt x="0" y="4023359"/>
                </a:moveTo>
                <a:lnTo>
                  <a:pt x="6172200" y="4023359"/>
                </a:lnTo>
                <a:lnTo>
                  <a:pt x="6172200" y="0"/>
                </a:lnTo>
                <a:lnTo>
                  <a:pt x="0" y="0"/>
                </a:lnTo>
                <a:lnTo>
                  <a:pt x="0" y="4023359"/>
                </a:lnTo>
                <a:close/>
              </a:path>
            </a:pathLst>
          </a:custGeom>
          <a:ln w="12699">
            <a:solidFill>
              <a:srgbClr val="1C61B2"/>
            </a:solidFill>
          </a:ln>
        </p:spPr>
        <p:txBody>
          <a:bodyPr wrap="square" lIns="0" tIns="0" rIns="0" bIns="0" rtlCol="0"/>
          <a:lstStyle/>
          <a:p>
            <a:endParaRPr/>
          </a:p>
        </p:txBody>
      </p:sp>
      <p:sp>
        <p:nvSpPr>
          <p:cNvPr id="10" name="object 9">
            <a:extLst>
              <a:ext uri="{FF2B5EF4-FFF2-40B4-BE49-F238E27FC236}">
                <a16:creationId xmlns:a16="http://schemas.microsoft.com/office/drawing/2014/main" id="{87743DFD-CAD4-4DB0-9193-1B3A03E2CDD9}"/>
              </a:ext>
            </a:extLst>
          </p:cNvPr>
          <p:cNvSpPr txBox="1"/>
          <p:nvPr/>
        </p:nvSpPr>
        <p:spPr>
          <a:xfrm>
            <a:off x="1312493" y="6330047"/>
            <a:ext cx="5203875" cy="2126223"/>
          </a:xfrm>
          <a:prstGeom prst="rect">
            <a:avLst/>
          </a:prstGeom>
        </p:spPr>
        <p:txBody>
          <a:bodyPr vert="horz" wrap="square" lIns="0" tIns="12700" rIns="0" bIns="0" rtlCol="0">
            <a:spAutoFit/>
          </a:bodyPr>
          <a:lstStyle/>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endParaRPr lang="hr-HR" sz="2600" b="1" dirty="0">
              <a:solidFill>
                <a:srgbClr val="4C92AB"/>
              </a:solidFill>
              <a:latin typeface="Open Sans"/>
              <a:cs typeface="Open Sans"/>
            </a:endParaRPr>
          </a:p>
          <a:p>
            <a:pPr marR="9525" algn="ctr">
              <a:lnSpc>
                <a:spcPct val="100000"/>
              </a:lnSpc>
              <a:spcBef>
                <a:spcPts val="100"/>
              </a:spcBef>
            </a:pPr>
            <a:r>
              <a:rPr lang="hr-HR" sz="2800" spc="-5" dirty="0">
                <a:solidFill>
                  <a:srgbClr val="1C61B3"/>
                </a:solidFill>
                <a:latin typeface="Open Sans"/>
                <a:cs typeface="Open Sans"/>
              </a:rPr>
              <a:t> </a:t>
            </a:r>
          </a:p>
          <a:p>
            <a:pPr marR="9525" algn="ctr">
              <a:lnSpc>
                <a:spcPct val="100000"/>
              </a:lnSpc>
              <a:spcBef>
                <a:spcPts val="100"/>
              </a:spcBef>
            </a:pPr>
            <a:endParaRPr lang="hr-HR" sz="2800" spc="-5" dirty="0">
              <a:solidFill>
                <a:srgbClr val="1C61B3"/>
              </a:solidFill>
              <a:latin typeface="Open Sans"/>
              <a:cs typeface="Open Sans"/>
            </a:endParaRPr>
          </a:p>
        </p:txBody>
      </p:sp>
      <p:sp>
        <p:nvSpPr>
          <p:cNvPr id="7" name="object 7"/>
          <p:cNvSpPr txBox="1"/>
          <p:nvPr/>
        </p:nvSpPr>
        <p:spPr>
          <a:xfrm>
            <a:off x="2019525" y="5905293"/>
            <a:ext cx="3495332" cy="879728"/>
          </a:xfrm>
          <a:prstGeom prst="rect">
            <a:avLst/>
          </a:prstGeom>
        </p:spPr>
        <p:txBody>
          <a:bodyPr vert="horz" wrap="square" lIns="0" tIns="134620" rIns="0" bIns="0" rtlCol="0">
            <a:spAutoFit/>
          </a:bodyPr>
          <a:lstStyle/>
          <a:p>
            <a:pPr marL="12700" marR="5080" algn="ctr">
              <a:lnSpc>
                <a:spcPts val="5800"/>
              </a:lnSpc>
              <a:spcBef>
                <a:spcPts val="1060"/>
              </a:spcBef>
            </a:pPr>
            <a:r>
              <a:rPr lang="sv-SE" sz="5600" b="1" spc="-5" dirty="0">
                <a:solidFill>
                  <a:srgbClr val="1C61B3"/>
                </a:solidFill>
                <a:latin typeface="Open Sans"/>
                <a:cs typeface="Open Sans"/>
              </a:rPr>
              <a:t>Kapitel</a:t>
            </a:r>
            <a:r>
              <a:rPr sz="5600" b="1" spc="-5" dirty="0">
                <a:solidFill>
                  <a:srgbClr val="1C61B3"/>
                </a:solidFill>
                <a:latin typeface="Open Sans"/>
                <a:cs typeface="Open Sans"/>
              </a:rPr>
              <a:t> </a:t>
            </a:r>
            <a:endParaRPr sz="5600" dirty="0">
              <a:latin typeface="Open Sans"/>
              <a:cs typeface="Open Sans"/>
            </a:endParaRPr>
          </a:p>
        </p:txBody>
      </p:sp>
      <p:sp>
        <p:nvSpPr>
          <p:cNvPr id="9" name="object 9"/>
          <p:cNvSpPr txBox="1"/>
          <p:nvPr/>
        </p:nvSpPr>
        <p:spPr>
          <a:xfrm>
            <a:off x="1600200" y="7498968"/>
            <a:ext cx="4670475" cy="874598"/>
          </a:xfrm>
          <a:prstGeom prst="rect">
            <a:avLst/>
          </a:prstGeom>
        </p:spPr>
        <p:txBody>
          <a:bodyPr vert="horz" wrap="square" lIns="0" tIns="12700" rIns="0" bIns="0" rtlCol="0">
            <a:spAutoFit/>
          </a:bodyPr>
          <a:lstStyle/>
          <a:p>
            <a:pPr marR="9525" algn="ctr">
              <a:lnSpc>
                <a:spcPct val="100000"/>
              </a:lnSpc>
              <a:spcBef>
                <a:spcPts val="100"/>
              </a:spcBef>
            </a:pPr>
            <a:r>
              <a:rPr lang="hr-HR" sz="2800" i="1" spc="-5" dirty="0">
                <a:solidFill>
                  <a:srgbClr val="1C61B3"/>
                </a:solidFill>
                <a:latin typeface="Open Sans"/>
                <a:cs typeface="Open Sans"/>
              </a:rPr>
              <a:t>Introdu</a:t>
            </a:r>
            <a:r>
              <a:rPr lang="sv-SE" sz="2800" i="1" spc="-5" dirty="0">
                <a:solidFill>
                  <a:srgbClr val="1C61B3"/>
                </a:solidFill>
                <a:latin typeface="Open Sans"/>
                <a:cs typeface="Open Sans"/>
              </a:rPr>
              <a:t>k</a:t>
            </a:r>
            <a:r>
              <a:rPr lang="hr-HR" sz="2800" i="1" spc="-5" dirty="0">
                <a:solidFill>
                  <a:srgbClr val="1C61B3"/>
                </a:solidFill>
                <a:latin typeface="Open Sans"/>
                <a:cs typeface="Open Sans"/>
              </a:rPr>
              <a:t>tion </a:t>
            </a:r>
            <a:r>
              <a:rPr lang="sv-SE" sz="2800" i="1" spc="-5" dirty="0">
                <a:solidFill>
                  <a:srgbClr val="1C61B3"/>
                </a:solidFill>
                <a:latin typeface="Open Sans"/>
                <a:cs typeface="Open Sans"/>
              </a:rPr>
              <a:t>av</a:t>
            </a:r>
            <a:r>
              <a:rPr lang="hr-HR" sz="2800" i="1" spc="-5" dirty="0">
                <a:solidFill>
                  <a:srgbClr val="1C61B3"/>
                </a:solidFill>
                <a:latin typeface="Open Sans"/>
                <a:cs typeface="Open Sans"/>
              </a:rPr>
              <a:t> </a:t>
            </a:r>
            <a:r>
              <a:rPr lang="sv-SE" sz="2800" i="1" spc="-5" dirty="0">
                <a:solidFill>
                  <a:srgbClr val="1C61B3"/>
                </a:solidFill>
                <a:latin typeface="Open Sans"/>
                <a:cs typeface="Open Sans"/>
              </a:rPr>
              <a:t>förflyttnings-</a:t>
            </a:r>
            <a:r>
              <a:rPr lang="hr-HR" sz="2800" i="1" spc="-5" dirty="0">
                <a:solidFill>
                  <a:srgbClr val="1C61B3"/>
                </a:solidFill>
                <a:latin typeface="Open Sans"/>
                <a:cs typeface="Open Sans"/>
              </a:rPr>
              <a:t> </a:t>
            </a:r>
            <a:r>
              <a:rPr lang="sv-SE" sz="2800" i="1" spc="-5" dirty="0">
                <a:solidFill>
                  <a:srgbClr val="1C61B3"/>
                </a:solidFill>
                <a:latin typeface="Open Sans"/>
                <a:cs typeface="Open Sans"/>
              </a:rPr>
              <a:t>hjälpmedel</a:t>
            </a:r>
            <a:endParaRPr sz="2600" i="1" dirty="0">
              <a:latin typeface="Open Sans"/>
              <a:cs typeface="Open Sans"/>
            </a:endParaRPr>
          </a:p>
        </p:txBody>
      </p:sp>
      <p:sp>
        <p:nvSpPr>
          <p:cNvPr id="8" name="object 8"/>
          <p:cNvSpPr/>
          <p:nvPr/>
        </p:nvSpPr>
        <p:spPr>
          <a:xfrm>
            <a:off x="5208787" y="6039344"/>
            <a:ext cx="612140" cy="612140"/>
          </a:xfrm>
          <a:custGeom>
            <a:avLst/>
            <a:gdLst/>
            <a:ahLst/>
            <a:cxnLst/>
            <a:rect l="l" t="t" r="r" b="b"/>
            <a:pathLst>
              <a:path w="612139" h="612139">
                <a:moveTo>
                  <a:pt x="305866" y="611733"/>
                </a:moveTo>
                <a:lnTo>
                  <a:pt x="355479" y="607730"/>
                </a:lnTo>
                <a:lnTo>
                  <a:pt x="402543" y="596140"/>
                </a:lnTo>
                <a:lnTo>
                  <a:pt x="446428" y="577592"/>
                </a:lnTo>
                <a:lnTo>
                  <a:pt x="486506" y="552718"/>
                </a:lnTo>
                <a:lnTo>
                  <a:pt x="522146" y="522146"/>
                </a:lnTo>
                <a:lnTo>
                  <a:pt x="552718" y="486506"/>
                </a:lnTo>
                <a:lnTo>
                  <a:pt x="577592" y="446428"/>
                </a:lnTo>
                <a:lnTo>
                  <a:pt x="596140" y="402543"/>
                </a:lnTo>
                <a:lnTo>
                  <a:pt x="607730" y="355479"/>
                </a:lnTo>
                <a:lnTo>
                  <a:pt x="611733" y="305866"/>
                </a:lnTo>
                <a:lnTo>
                  <a:pt x="607730" y="256254"/>
                </a:lnTo>
                <a:lnTo>
                  <a:pt x="596140" y="209190"/>
                </a:lnTo>
                <a:lnTo>
                  <a:pt x="577592" y="165304"/>
                </a:lnTo>
                <a:lnTo>
                  <a:pt x="552718" y="125227"/>
                </a:lnTo>
                <a:lnTo>
                  <a:pt x="522146" y="89587"/>
                </a:lnTo>
                <a:lnTo>
                  <a:pt x="486506" y="59015"/>
                </a:lnTo>
                <a:lnTo>
                  <a:pt x="446428" y="34140"/>
                </a:lnTo>
                <a:lnTo>
                  <a:pt x="402543" y="15593"/>
                </a:lnTo>
                <a:lnTo>
                  <a:pt x="355479" y="4003"/>
                </a:lnTo>
                <a:lnTo>
                  <a:pt x="305866" y="0"/>
                </a:lnTo>
                <a:lnTo>
                  <a:pt x="256254" y="4003"/>
                </a:lnTo>
                <a:lnTo>
                  <a:pt x="209190" y="15593"/>
                </a:lnTo>
                <a:lnTo>
                  <a:pt x="165304" y="34140"/>
                </a:lnTo>
                <a:lnTo>
                  <a:pt x="125227" y="59015"/>
                </a:lnTo>
                <a:lnTo>
                  <a:pt x="89587" y="89587"/>
                </a:lnTo>
                <a:lnTo>
                  <a:pt x="59015" y="125227"/>
                </a:lnTo>
                <a:lnTo>
                  <a:pt x="34140" y="165304"/>
                </a:lnTo>
                <a:lnTo>
                  <a:pt x="15593" y="209190"/>
                </a:lnTo>
                <a:lnTo>
                  <a:pt x="4003" y="256254"/>
                </a:lnTo>
                <a:lnTo>
                  <a:pt x="0" y="305866"/>
                </a:lnTo>
                <a:lnTo>
                  <a:pt x="4003" y="355479"/>
                </a:lnTo>
                <a:lnTo>
                  <a:pt x="15593" y="402543"/>
                </a:lnTo>
                <a:lnTo>
                  <a:pt x="34140" y="446428"/>
                </a:lnTo>
                <a:lnTo>
                  <a:pt x="59015" y="486506"/>
                </a:lnTo>
                <a:lnTo>
                  <a:pt x="89587" y="522146"/>
                </a:lnTo>
                <a:lnTo>
                  <a:pt x="125227" y="552718"/>
                </a:lnTo>
                <a:lnTo>
                  <a:pt x="165304" y="577592"/>
                </a:lnTo>
                <a:lnTo>
                  <a:pt x="209190" y="596140"/>
                </a:lnTo>
                <a:lnTo>
                  <a:pt x="256254" y="607730"/>
                </a:lnTo>
                <a:lnTo>
                  <a:pt x="305866" y="611733"/>
                </a:lnTo>
                <a:close/>
              </a:path>
            </a:pathLst>
          </a:custGeom>
          <a:ln w="25400">
            <a:solidFill>
              <a:srgbClr val="4C92AB"/>
            </a:solidFill>
          </a:ln>
        </p:spPr>
        <p:txBody>
          <a:bodyPr wrap="square" lIns="0" tIns="0" rIns="0" bIns="0" rtlCol="0"/>
          <a:lstStyle/>
          <a:p>
            <a:endParaRPr/>
          </a:p>
        </p:txBody>
      </p:sp>
    </p:spTree>
    <p:extLst>
      <p:ext uri="{BB962C8B-B14F-4D97-AF65-F5344CB8AC3E}">
        <p14:creationId xmlns:p14="http://schemas.microsoft.com/office/powerpoint/2010/main" val="3729838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232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2789</TotalTime>
  <Words>4333</Words>
  <Application>Microsoft Office PowerPoint</Application>
  <PresentationFormat>Anpassad</PresentationFormat>
  <Paragraphs>504</Paragraphs>
  <Slides>36</Slides>
  <Notes>2</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36</vt:i4>
      </vt:variant>
    </vt:vector>
  </HeadingPairs>
  <TitlesOfParts>
    <vt:vector size="46" baseType="lpstr">
      <vt:lpstr>Arial</vt:lpstr>
      <vt:lpstr>Avenir Next</vt:lpstr>
      <vt:lpstr>Bahnschrift Light</vt:lpstr>
      <vt:lpstr>Calibri</vt:lpstr>
      <vt:lpstr>Lato</vt:lpstr>
      <vt:lpstr>Montserrat</vt:lpstr>
      <vt:lpstr>Open Sans</vt:lpstr>
      <vt:lpstr>Roboto</vt:lpstr>
      <vt:lpstr>Roboto-Medium</vt:lpstr>
      <vt:lpstr>Office Theme</vt:lpstr>
      <vt:lpstr>PowerPoint-presentation</vt:lpstr>
      <vt:lpstr>Interaktiv handbok</vt:lpstr>
      <vt:lpstr>Innehåll</vt:lpstr>
      <vt:lpstr>Förord</vt:lpstr>
      <vt:lpstr>PowerPoint-presentation</vt:lpstr>
      <vt:lpstr>PowerPoint-presentation</vt:lpstr>
      <vt:lpstr>Peer to Peer lärande</vt:lpstr>
      <vt:lpstr>Några tips till peer to peer utbildare</vt:lpstr>
      <vt:lpstr>PowerPoint-presentation</vt:lpstr>
      <vt:lpstr>Introduktion av förflyttningshjälpmedel  Här kommer vi att introducera hjälpmedel oavsett vilken grad av funktion det är avsett för. För tillfället kan du bekanta dig med hjälpmedlen, utan att uppskatta när du behöver använda dem.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Web Visit Spot Diskussionsforum</vt:lpstr>
      <vt:lpstr>Bilaga</vt:lpstr>
      <vt:lpstr>Bilaga</vt:lpstr>
      <vt:lpstr>Bilaga</vt:lpstr>
      <vt:lpstr>Referenser och källor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Ebook</dc:title>
  <dc:creator>Korisnik</dc:creator>
  <cp:lastModifiedBy>Kjellin, Jessica</cp:lastModifiedBy>
  <cp:revision>307</cp:revision>
  <dcterms:created xsi:type="dcterms:W3CDTF">2019-05-21T00:35:32Z</dcterms:created>
  <dcterms:modified xsi:type="dcterms:W3CDTF">2022-03-10T12:57:21Z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CC 14.0 (Macintosh)</vt:lpwstr>
  </property>
  <property fmtid="{D5CDD505-2E9C-101B-9397-08002B2CF9AE}" pid="4" name="LastSaved">
    <vt:filetime>2019-05-21T00:00:00Z</vt:filetime>
  </property>
</Properties>
</file>