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51" r:id="rId4"/>
    <p:sldMasterId id="2147483814" r:id="rId5"/>
  </p:sldMasterIdLst>
  <p:notesMasterIdLst>
    <p:notesMasterId r:id="rId7"/>
  </p:notesMasterIdLst>
  <p:handoutMasterIdLst>
    <p:handoutMasterId r:id="rId8"/>
  </p:handoutMasterIdLst>
  <p:sldIdLst>
    <p:sldId id="285" r:id="rId6"/>
  </p:sldIdLst>
  <p:sldSz cx="12192000" cy="6858000"/>
  <p:notesSz cx="6797675" cy="9926638"/>
  <p:embeddedFontLst>
    <p:embeddedFont>
      <p:font typeface="KBH" panose="00000500000000000000" pitchFamily="2" charset="0"/>
      <p:regular r:id="rId9"/>
      <p:bold r:id="rId10"/>
      <p:italic r:id="rId11"/>
      <p:boldItalic r:id="rId12"/>
    </p:embeddedFont>
    <p:embeddedFont>
      <p:font typeface="KBH Black" panose="00000A00000000000000" pitchFamily="2" charset="0"/>
      <p:bold r:id="rId13"/>
      <p:italic r:id="rId14"/>
      <p:boldItalic r:id="rId15"/>
    </p:embeddedFont>
    <p:embeddedFont>
      <p:font typeface="KBH Medium" panose="00000600000000000000" pitchFamily="2" charset="0"/>
      <p:regular r:id="rId16"/>
      <p:italic r:id="rId17"/>
    </p:embeddedFont>
    <p:embeddedFont>
      <p:font typeface="KBH Tekst" panose="000005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F9FF"/>
    <a:srgbClr val="F89108"/>
    <a:srgbClr val="FF6600"/>
    <a:srgbClr val="55AA45"/>
    <a:srgbClr val="F9AA8F"/>
    <a:srgbClr val="1F4295"/>
    <a:srgbClr val="6950A1"/>
    <a:srgbClr val="000C2E"/>
    <a:srgbClr val="F484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081ED-07A4-4FA8-BC32-40B2085255EA}" v="1" dt="2021-03-17T09:49:16.170"/>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7" autoAdjust="0"/>
    <p:restoredTop sz="95932" autoAdjust="0"/>
  </p:normalViewPr>
  <p:slideViewPr>
    <p:cSldViewPr snapToGrid="0" showGuides="1">
      <p:cViewPr varScale="1">
        <p:scale>
          <a:sx n="75" d="100"/>
          <a:sy n="75" d="100"/>
        </p:scale>
        <p:origin x="360"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17/03/2021</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vl1pPr>
          </a:lstStyle>
          <a:p>
            <a:fld id="{1386E511-D742-4EFE-90B5-C9FC42762E0F}" type="datetimeFigureOut">
              <a:rPr lang="en-GB" smtClean="0"/>
              <a:pPr/>
              <a:t>17/03/2021</a:t>
            </a:fld>
            <a:endParaRPr lang="en-GB"/>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95058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r>
              <a:rPr lang="da-DK" noProof="0"/>
              <a:t>25.07.2019</a:t>
            </a:r>
            <a:endParaRPr lang="da-DK" noProof="0" dirty="0"/>
          </a:p>
        </p:txBody>
      </p:sp>
      <p:sp>
        <p:nvSpPr>
          <p:cNvPr id="5" name="SD_FLD_PresentationTitle"/>
          <p:cNvSpPr>
            <a:spLocks noGrp="1"/>
          </p:cNvSpPr>
          <p:nvPr>
            <p:ph type="ftr" sz="quarter" idx="11"/>
          </p:nvPr>
        </p:nvSpPr>
        <p:spPr/>
        <p:txBody>
          <a:bodyPr/>
          <a:lstStyle/>
          <a:p>
            <a:r>
              <a:rPr lang="da-DK" noProof="0"/>
              <a:t>Sansestimulering_Projektscope</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Sansestimulering_Projektscope</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Sansestimulering_Projektscope</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r>
              <a:rPr lang="da-DK"/>
              <a:t>25.07.2019</a:t>
            </a:r>
            <a:endParaRPr lang="da-DK" dirty="0"/>
          </a:p>
        </p:txBody>
      </p:sp>
      <p:sp>
        <p:nvSpPr>
          <p:cNvPr id="4" name="SD_FLD_PresentationTitle"/>
          <p:cNvSpPr>
            <a:spLocks noGrp="1"/>
          </p:cNvSpPr>
          <p:nvPr>
            <p:ph type="ftr" sz="quarter" idx="11"/>
          </p:nvPr>
        </p:nvSpPr>
        <p:spPr/>
        <p:txBody>
          <a:bodyPr/>
          <a:lstStyle/>
          <a:p>
            <a:r>
              <a:rPr lang="da-DK"/>
              <a:t>Sansestimulering_Projektscope</a:t>
            </a:r>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r>
              <a:rPr lang="da-DK"/>
              <a:t>25.07.2019</a:t>
            </a:r>
            <a:endParaRPr lang="da-DK" dirty="0"/>
          </a:p>
        </p:txBody>
      </p:sp>
      <p:sp>
        <p:nvSpPr>
          <p:cNvPr id="3" name="SD_FLD_PresentationTitle"/>
          <p:cNvSpPr>
            <a:spLocks noGrp="1"/>
          </p:cNvSpPr>
          <p:nvPr>
            <p:ph type="ftr" sz="quarter" idx="11"/>
          </p:nvPr>
        </p:nvSpPr>
        <p:spPr/>
        <p:txBody>
          <a:bodyPr/>
          <a:lstStyle/>
          <a:p>
            <a:r>
              <a:rPr lang="da-DK"/>
              <a:t>Sansestimulering_Projektscope</a:t>
            </a:r>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r>
              <a:rPr lang="da-DK" noProof="0"/>
              <a:t>25.07.2019</a:t>
            </a:r>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lvl1pPr>
              <a:defRPr/>
            </a:lvl1pPr>
          </a:lstStyle>
          <a:p>
            <a:r>
              <a:rPr lang="da-DK" dirty="0"/>
              <a:t>LYS – Erfaringer SUF - KK</a:t>
            </a:r>
          </a:p>
        </p:txBody>
      </p:sp>
      <p:grpSp>
        <p:nvGrpSpPr>
          <p:cNvPr id="8" name="Gruppe 7">
            <a:extLst>
              <a:ext uri="{FF2B5EF4-FFF2-40B4-BE49-F238E27FC236}">
                <a16:creationId xmlns:a16="http://schemas.microsoft.com/office/drawing/2014/main" id="{6F26F962-878E-4B3B-A41F-04EC2FA9278B}"/>
              </a:ext>
            </a:extLst>
          </p:cNvPr>
          <p:cNvGrpSpPr/>
          <p:nvPr userDrawn="1"/>
        </p:nvGrpSpPr>
        <p:grpSpPr>
          <a:xfrm>
            <a:off x="10863668" y="314848"/>
            <a:ext cx="835686" cy="580665"/>
            <a:chOff x="20193205" y="340627"/>
            <a:chExt cx="3829835" cy="2781153"/>
          </a:xfrm>
        </p:grpSpPr>
        <p:pic>
          <p:nvPicPr>
            <p:cNvPr id="11" name="Grafik 10">
              <a:extLst>
                <a:ext uri="{FF2B5EF4-FFF2-40B4-BE49-F238E27FC236}">
                  <a16:creationId xmlns:a16="http://schemas.microsoft.com/office/drawing/2014/main" id="{3885E342-E130-4F87-9846-C0559CF65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93205" y="1572135"/>
              <a:ext cx="3829835" cy="1549645"/>
            </a:xfrm>
            <a:prstGeom prst="rect">
              <a:avLst/>
            </a:prstGeom>
          </p:spPr>
        </p:pic>
        <p:pic>
          <p:nvPicPr>
            <p:cNvPr id="13" name="Billede 12">
              <a:extLst>
                <a:ext uri="{FF2B5EF4-FFF2-40B4-BE49-F238E27FC236}">
                  <a16:creationId xmlns:a16="http://schemas.microsoft.com/office/drawing/2014/main" id="{4EAACA91-5CDD-4943-92BA-0BFB79CD88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8507" y="340627"/>
              <a:ext cx="1535028" cy="1599296"/>
            </a:xfrm>
            <a:prstGeom prst="rect">
              <a:avLst/>
            </a:prstGeom>
          </p:spPr>
        </p:pic>
      </p:gr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r>
              <a:rPr lang="da-DK" noProof="0"/>
              <a:t>25.07.2019</a:t>
            </a:r>
            <a:endParaRPr lang="da-DK" noProof="0" dirty="0"/>
          </a:p>
        </p:txBody>
      </p:sp>
      <p:sp>
        <p:nvSpPr>
          <p:cNvPr id="5" name="SD_FLD_PresentationTitle"/>
          <p:cNvSpPr>
            <a:spLocks noGrp="1"/>
          </p:cNvSpPr>
          <p:nvPr>
            <p:ph type="ftr" sz="quarter" idx="11"/>
          </p:nvPr>
        </p:nvSpPr>
        <p:spPr/>
        <p:txBody>
          <a:bodyPr/>
          <a:lstStyle/>
          <a:p>
            <a:r>
              <a:rPr lang="da-DK" noProof="0"/>
              <a:t>Sansestimulering_Projektscope</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Sansestimulering_Projektscope</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a:t>Sansestimulering_Projektscope</a:t>
            </a:r>
            <a:endParaRPr lang="da-DK" noProof="0"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r>
              <a:rPr lang="da-DK"/>
              <a:t>25.07.2019</a:t>
            </a:r>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Sansestimulering_Projektscope</a:t>
            </a:r>
            <a:endParaRPr lang="da-DK" dirty="0"/>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r>
              <a:rPr lang="da-DK"/>
              <a:t>25.07.2019</a:t>
            </a:r>
            <a:endParaRPr lang="da-DK" dirty="0"/>
          </a:p>
        </p:txBody>
      </p:sp>
      <p:sp>
        <p:nvSpPr>
          <p:cNvPr id="4" name="SD_FLD_PresentationTitle"/>
          <p:cNvSpPr>
            <a:spLocks noGrp="1"/>
          </p:cNvSpPr>
          <p:nvPr>
            <p:ph type="ftr" sz="quarter" idx="11"/>
          </p:nvPr>
        </p:nvSpPr>
        <p:spPr/>
        <p:txBody>
          <a:bodyPr/>
          <a:lstStyle/>
          <a:p>
            <a:r>
              <a:rPr lang="da-DK"/>
              <a:t>Sansestimulering_Projektscope</a:t>
            </a:r>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r>
              <a:rPr lang="da-DK"/>
              <a:t>25.07.2019</a:t>
            </a:r>
            <a:endParaRPr lang="da-DK" dirty="0"/>
          </a:p>
        </p:txBody>
      </p:sp>
      <p:sp>
        <p:nvSpPr>
          <p:cNvPr id="3" name="SD_FLD_PresentationTitle"/>
          <p:cNvSpPr>
            <a:spLocks noGrp="1"/>
          </p:cNvSpPr>
          <p:nvPr>
            <p:ph type="ftr" sz="quarter" idx="11"/>
          </p:nvPr>
        </p:nvSpPr>
        <p:spPr/>
        <p:txBody>
          <a:bodyPr/>
          <a:lstStyle/>
          <a:p>
            <a:r>
              <a:rPr lang="da-DK"/>
              <a:t>Sansestimulering_Projektscope</a:t>
            </a:r>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r>
              <a:rPr lang="da-DK" noProof="0"/>
              <a:t>25.07.2019</a:t>
            </a:r>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a:t>Sansestimulering_Projektscope</a:t>
            </a:r>
            <a:endParaRPr lang="da-DK" noProof="0" dirty="0"/>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r>
              <a:rPr lang="da-DK"/>
              <a:t>25.07.2019</a:t>
            </a:r>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Sansestimulering_Projektscope</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r>
              <a:rPr lang="da-DK"/>
              <a:t>25.07.2019</a:t>
            </a:r>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Sansestimulering_Projektscope</a:t>
            </a:r>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6.xml"/><Relationship Id="rId47"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46"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45"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7.xml"/><Relationship Id="rId48" Type="http://schemas.openxmlformats.org/officeDocument/2006/relationships/tags" Target="../tags/tag12.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6.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5.xml"/><Relationship Id="rId46"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ags" Target="../tags/tag1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1.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25.07.2019</a:t>
            </a:r>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Sansestimulering_Projektscope</a:t>
            </a:r>
            <a:endParaRPr lang="da-DK"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a:t>25.07.2019</a:t>
            </a:r>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Sansestimulering_Projektscope</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5E49EB7B-BF0C-4FDE-9065-D47C137CCCD4}"/>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54062F3F-277B-4C99-9A1A-5896F91BB57E}"/>
              </a:ext>
            </a:extLst>
          </p:cNvPr>
          <p:cNvSpPr>
            <a:spLocks noGrp="1"/>
          </p:cNvSpPr>
          <p:nvPr>
            <p:ph type="sldNum" sz="quarter" idx="12"/>
          </p:nvPr>
        </p:nvSpPr>
        <p:spPr/>
        <p:txBody>
          <a:bodyPr/>
          <a:lstStyle/>
          <a:p>
            <a:fld id="{24C8C45C-947F-4981-8B3F-4F32E973C901}" type="slidenum">
              <a:rPr lang="da-DK" smtClean="0">
                <a:latin typeface="KBH Tekst" panose="00000500000000000000" pitchFamily="2" charset="0"/>
              </a:rPr>
              <a:pPr/>
              <a:t>1</a:t>
            </a:fld>
            <a:endParaRPr lang="da-DK" dirty="0">
              <a:latin typeface="KBH Tekst" panose="00000500000000000000" pitchFamily="2" charset="0"/>
            </a:endParaRPr>
          </a:p>
        </p:txBody>
      </p:sp>
      <p:pic>
        <p:nvPicPr>
          <p:cNvPr id="17" name="Billede 16">
            <a:extLst>
              <a:ext uri="{FF2B5EF4-FFF2-40B4-BE49-F238E27FC236}">
                <a16:creationId xmlns:a16="http://schemas.microsoft.com/office/drawing/2014/main" id="{42A4F768-AF74-44AA-9E96-D1961067999F}"/>
              </a:ext>
            </a:extLst>
          </p:cNvPr>
          <p:cNvPicPr>
            <a:picLocks noChangeAspect="1"/>
          </p:cNvPicPr>
          <p:nvPr/>
        </p:nvPicPr>
        <p:blipFill>
          <a:blip r:embed="rId3"/>
          <a:stretch>
            <a:fillRect/>
          </a:stretch>
        </p:blipFill>
        <p:spPr>
          <a:xfrm>
            <a:off x="0" y="0"/>
            <a:ext cx="3933083" cy="6858000"/>
          </a:xfrm>
          <a:prstGeom prst="rect">
            <a:avLst/>
          </a:prstGeom>
        </p:spPr>
      </p:pic>
      <p:grpSp>
        <p:nvGrpSpPr>
          <p:cNvPr id="12" name="Gruppe 11">
            <a:extLst>
              <a:ext uri="{FF2B5EF4-FFF2-40B4-BE49-F238E27FC236}">
                <a16:creationId xmlns:a16="http://schemas.microsoft.com/office/drawing/2014/main" id="{2B2EAF6D-AA1D-464A-A455-0675F0E03567}"/>
              </a:ext>
            </a:extLst>
          </p:cNvPr>
          <p:cNvGrpSpPr/>
          <p:nvPr/>
        </p:nvGrpSpPr>
        <p:grpSpPr>
          <a:xfrm>
            <a:off x="2457370" y="5428647"/>
            <a:ext cx="1225891" cy="851793"/>
            <a:chOff x="20193205" y="340627"/>
            <a:chExt cx="3829835" cy="2781153"/>
          </a:xfrm>
        </p:grpSpPr>
        <p:pic>
          <p:nvPicPr>
            <p:cNvPr id="13" name="Grafik 12">
              <a:extLst>
                <a:ext uri="{FF2B5EF4-FFF2-40B4-BE49-F238E27FC236}">
                  <a16:creationId xmlns:a16="http://schemas.microsoft.com/office/drawing/2014/main" id="{EC8B9934-21C2-4939-95FE-AD3E0ABFE4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93205" y="1572135"/>
              <a:ext cx="3829835" cy="1549645"/>
            </a:xfrm>
            <a:prstGeom prst="rect">
              <a:avLst/>
            </a:prstGeom>
          </p:spPr>
        </p:pic>
        <p:pic>
          <p:nvPicPr>
            <p:cNvPr id="14" name="Billede 13">
              <a:extLst>
                <a:ext uri="{FF2B5EF4-FFF2-40B4-BE49-F238E27FC236}">
                  <a16:creationId xmlns:a16="http://schemas.microsoft.com/office/drawing/2014/main" id="{1D04A55B-715C-46DD-9EDB-31D900576C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88507" y="340627"/>
              <a:ext cx="1535028" cy="1599296"/>
            </a:xfrm>
            <a:prstGeom prst="rect">
              <a:avLst/>
            </a:prstGeom>
          </p:spPr>
        </p:pic>
      </p:grpSp>
      <p:sp>
        <p:nvSpPr>
          <p:cNvPr id="2" name="Titel 1">
            <a:extLst>
              <a:ext uri="{FF2B5EF4-FFF2-40B4-BE49-F238E27FC236}">
                <a16:creationId xmlns:a16="http://schemas.microsoft.com/office/drawing/2014/main" id="{85848A7C-6BB5-4A6D-85F0-274E923F09A2}"/>
              </a:ext>
            </a:extLst>
          </p:cNvPr>
          <p:cNvSpPr>
            <a:spLocks noGrp="1"/>
          </p:cNvSpPr>
          <p:nvPr>
            <p:ph type="ctrTitle"/>
          </p:nvPr>
        </p:nvSpPr>
        <p:spPr>
          <a:xfrm>
            <a:off x="305469" y="902045"/>
            <a:ext cx="3310728" cy="4420131"/>
          </a:xfrm>
        </p:spPr>
        <p:txBody>
          <a:bodyPr anchor="t">
            <a:normAutofit fontScale="90000"/>
          </a:bodyPr>
          <a:lstStyle/>
          <a:p>
            <a:pPr algn="ctr">
              <a:spcBef>
                <a:spcPts val="2400"/>
              </a:spcBef>
              <a:spcAft>
                <a:spcPts val="600"/>
              </a:spcAft>
            </a:pPr>
            <a:r>
              <a:rPr lang="da-DK" sz="4900" dirty="0">
                <a:solidFill>
                  <a:schemeClr val="accent2">
                    <a:lumMod val="90000"/>
                    <a:lumOff val="10000"/>
                  </a:schemeClr>
                </a:solidFill>
                <a:ea typeface="+mj-lt"/>
                <a:cs typeface="+mj-lt"/>
              </a:rPr>
              <a:t>Ønsker I at udvikle fremtidens biologiske lys</a:t>
            </a:r>
            <a:br>
              <a:rPr lang="da-DK" sz="4900" dirty="0">
                <a:solidFill>
                  <a:schemeClr val="accent2">
                    <a:lumMod val="90000"/>
                    <a:lumOff val="10000"/>
                  </a:schemeClr>
                </a:solidFill>
                <a:ea typeface="+mj-lt"/>
                <a:cs typeface="+mj-lt"/>
              </a:rPr>
            </a:br>
            <a:r>
              <a:rPr lang="da-DK" sz="4900" dirty="0">
                <a:solidFill>
                  <a:schemeClr val="accent2">
                    <a:lumMod val="90000"/>
                    <a:lumOff val="10000"/>
                  </a:schemeClr>
                </a:solidFill>
                <a:ea typeface="+mj-lt"/>
                <a:cs typeface="+mj-lt"/>
              </a:rPr>
              <a:t>til </a:t>
            </a:r>
            <a:br>
              <a:rPr lang="da-DK" sz="4900" dirty="0">
                <a:solidFill>
                  <a:schemeClr val="accent2">
                    <a:lumMod val="90000"/>
                    <a:lumOff val="10000"/>
                  </a:schemeClr>
                </a:solidFill>
                <a:ea typeface="+mj-lt"/>
                <a:cs typeface="+mj-lt"/>
              </a:rPr>
            </a:br>
            <a:r>
              <a:rPr lang="da-DK" sz="4900" dirty="0">
                <a:solidFill>
                  <a:schemeClr val="accent2">
                    <a:lumMod val="90000"/>
                    <a:lumOff val="10000"/>
                  </a:schemeClr>
                </a:solidFill>
                <a:ea typeface="+mj-lt"/>
                <a:cs typeface="+mj-lt"/>
              </a:rPr>
              <a:t>ældre?</a:t>
            </a:r>
            <a:br>
              <a:rPr lang="da-DK" sz="2000" dirty="0">
                <a:ea typeface="+mj-lt"/>
                <a:cs typeface="+mj-lt"/>
              </a:rPr>
            </a:br>
            <a:br>
              <a:rPr lang="da-DK" sz="2000" dirty="0"/>
            </a:br>
            <a:br>
              <a:rPr lang="da-DK" sz="2000" dirty="0"/>
            </a:br>
            <a:br>
              <a:rPr lang="da-DK" sz="2000" dirty="0"/>
            </a:br>
            <a:br>
              <a:rPr lang="da-DK" sz="2000" dirty="0"/>
            </a:br>
            <a:endParaRPr lang="da-DK" sz="2000" dirty="0"/>
          </a:p>
        </p:txBody>
      </p:sp>
      <p:sp>
        <p:nvSpPr>
          <p:cNvPr id="10" name="Tekstfelt 9">
            <a:extLst>
              <a:ext uri="{FF2B5EF4-FFF2-40B4-BE49-F238E27FC236}">
                <a16:creationId xmlns:a16="http://schemas.microsoft.com/office/drawing/2014/main" id="{A981C335-1FE4-4518-AC2F-D9AC1C9B930E}"/>
              </a:ext>
            </a:extLst>
          </p:cNvPr>
          <p:cNvSpPr txBox="1"/>
          <p:nvPr/>
        </p:nvSpPr>
        <p:spPr>
          <a:xfrm>
            <a:off x="4681466" y="140253"/>
            <a:ext cx="6665891" cy="1426031"/>
          </a:xfrm>
          <a:prstGeom prst="rect">
            <a:avLst/>
          </a:prstGeom>
          <a:solidFill>
            <a:schemeClr val="bg1"/>
          </a:solidFill>
        </p:spPr>
        <p:txBody>
          <a:bodyPr wrap="square" lIns="91440" tIns="45720" rIns="91440" bIns="45720" anchor="t">
            <a:spAutoFit/>
          </a:bodyPr>
          <a:lstStyle/>
          <a:p>
            <a:pPr marL="16510">
              <a:lnSpc>
                <a:spcPct val="150000"/>
              </a:lnSpc>
              <a:spcBef>
                <a:spcPts val="600"/>
              </a:spcBef>
            </a:pPr>
            <a:r>
              <a:rPr lang="da-DK" sz="2000" dirty="0">
                <a:solidFill>
                  <a:schemeClr val="accent2">
                    <a:lumMod val="90000"/>
                    <a:lumOff val="10000"/>
                  </a:schemeClr>
                </a:solidFill>
                <a:latin typeface="+mj-lt"/>
                <a:ea typeface="+mj-lt"/>
                <a:cs typeface="+mj-lt"/>
              </a:rPr>
              <a:t>Informationsmøde om innovationspartnerskabs-udbud med indkøbsoption om udvikling af biologisk lys til plejehjem</a:t>
            </a:r>
          </a:p>
        </p:txBody>
      </p:sp>
      <p:sp>
        <p:nvSpPr>
          <p:cNvPr id="11" name="Tekstfelt 10">
            <a:extLst>
              <a:ext uri="{FF2B5EF4-FFF2-40B4-BE49-F238E27FC236}">
                <a16:creationId xmlns:a16="http://schemas.microsoft.com/office/drawing/2014/main" id="{5FFA35F6-CF46-4369-8314-4B8748A9D4D5}"/>
              </a:ext>
            </a:extLst>
          </p:cNvPr>
          <p:cNvSpPr txBox="1"/>
          <p:nvPr/>
        </p:nvSpPr>
        <p:spPr>
          <a:xfrm>
            <a:off x="3940916" y="1694046"/>
            <a:ext cx="8258919" cy="5163954"/>
          </a:xfrm>
          <a:prstGeom prst="rect">
            <a:avLst/>
          </a:prstGeom>
          <a:solidFill>
            <a:srgbClr val="F0F9FF"/>
          </a:solidFill>
        </p:spPr>
        <p:txBody>
          <a:bodyPr wrap="square" lIns="864000" tIns="144000" rIns="1080000" bIns="144000" anchor="t">
            <a:noAutofit/>
          </a:bodyPr>
          <a:lstStyle/>
          <a:p>
            <a:r>
              <a:rPr lang="da-DK" sz="1100" dirty="0">
                <a:solidFill>
                  <a:srgbClr val="000000"/>
                </a:solidFill>
                <a:latin typeface="KBH Tekst"/>
              </a:rPr>
              <a:t>Aarhus Kommune og Københavns Kommune planlægger at gennemføre et udbud af innovationspartnerskaber med udvikling, og efterfølgende option på indkøb, af biologisk lys til brug på plejehjem. </a:t>
            </a:r>
          </a:p>
          <a:p>
            <a:endParaRPr lang="da-DK" sz="1100" dirty="0">
              <a:solidFill>
                <a:srgbClr val="000000"/>
              </a:solidFill>
              <a:latin typeface="KBH Tekst"/>
            </a:endParaRPr>
          </a:p>
          <a:p>
            <a:r>
              <a:rPr lang="da-DK" sz="1100" dirty="0">
                <a:solidFill>
                  <a:srgbClr val="000000"/>
                </a:solidFill>
                <a:latin typeface="KBH Tekst"/>
              </a:rPr>
              <a:t>Lyset har stor betydning for menneskets velbefindende og sundhed. Især ældre på plejehjem har ikke adgang til nok lys, da de ofte opholder sig meget inde i løbet af dagen. Dette kan medføre ubalance i den naturlige døgnrytme, udfordret mental sundhed og lavt aktivitetsniveau.</a:t>
            </a:r>
          </a:p>
          <a:p>
            <a:endParaRPr lang="da-DK" sz="1100" dirty="0">
              <a:solidFill>
                <a:srgbClr val="000000"/>
              </a:solidFill>
              <a:latin typeface="KBH Tekst"/>
            </a:endParaRPr>
          </a:p>
          <a:p>
            <a:r>
              <a:rPr lang="da-DK" sz="1100" dirty="0">
                <a:solidFill>
                  <a:srgbClr val="000000"/>
                </a:solidFill>
                <a:latin typeface="KBH Tekst"/>
              </a:rPr>
              <a:t>Der er brug for nye brugervenlige lysløsninger, der lever op til de særlige behov hos ældre på plejehjem. Lysløsningerne skal have et hjemligt design, intuitiv styring, være prismæssigt tilgængelige, lette at implementere og give en dokumenteret biologisk effekt, for derved at hjælpe borgere og medarbejdere til større trivsel og livskvalitet.</a:t>
            </a:r>
          </a:p>
          <a:p>
            <a:endParaRPr lang="da-DK" sz="1100" dirty="0">
              <a:solidFill>
                <a:srgbClr val="000000"/>
              </a:solidFill>
              <a:latin typeface="KBH Tekst"/>
            </a:endParaRPr>
          </a:p>
          <a:p>
            <a:r>
              <a:rPr lang="da-DK" sz="1100" dirty="0">
                <a:solidFill>
                  <a:srgbClr val="000000"/>
                </a:solidFill>
                <a:latin typeface="KBH Tekst"/>
              </a:rPr>
              <a:t>På informationsmødet informeres om forventet tidsplan og proces for det kommende  innovationspartnerskabsudbud. Særlige opmærksomhedspunkter drøftes samt behov uddybes. Der vil være rig mulighed for at give inputs og stille spørgsmål til kommunerne samt ekspert i innovationspartnerskaber Rikke Bastholm fra Innoba. </a:t>
            </a:r>
          </a:p>
          <a:p>
            <a:endParaRPr lang="da-DK" sz="1100" dirty="0">
              <a:latin typeface="KBH Tekst"/>
            </a:endParaRPr>
          </a:p>
          <a:p>
            <a:r>
              <a:rPr lang="da-DK" sz="1100" b="1" dirty="0">
                <a:latin typeface="KBH Tekst"/>
              </a:rPr>
              <a:t>Informationsmødet afholdes virtuelt via Teams d. 8. april 2021 fra 13.30-15.00.</a:t>
            </a:r>
          </a:p>
          <a:p>
            <a:endParaRPr lang="da-DK" sz="1100" dirty="0">
              <a:latin typeface="KBH Tekst"/>
            </a:endParaRPr>
          </a:p>
          <a:p>
            <a:r>
              <a:rPr lang="da-DK" sz="1100" dirty="0">
                <a:latin typeface="KBH Tekst"/>
              </a:rPr>
              <a:t>Vær velkommen til at dele og videresende mødeindkaldelsen med kollegaer og relevante samarbejdspartnere. </a:t>
            </a:r>
          </a:p>
          <a:p>
            <a:endParaRPr lang="da-DK" sz="1100" dirty="0">
              <a:latin typeface="KBH Tekst"/>
            </a:endParaRPr>
          </a:p>
          <a:p>
            <a:r>
              <a:rPr lang="da-DK" sz="1100" dirty="0">
                <a:latin typeface="KBH Tekst"/>
              </a:rPr>
              <a:t>På vegne af Aarhus- og Københavns Kommune,</a:t>
            </a:r>
          </a:p>
          <a:p>
            <a:pPr marL="16510">
              <a:lnSpc>
                <a:spcPct val="150000"/>
              </a:lnSpc>
              <a:spcBef>
                <a:spcPts val="600"/>
              </a:spcBef>
            </a:pPr>
            <a:r>
              <a:rPr lang="da-DK" sz="1100" dirty="0">
                <a:latin typeface="KBH Tekst"/>
              </a:rPr>
              <a:t>Søren Holm Pallesen, Aarhus Kommune og Lene Vad Jensen, Københavns Kommune</a:t>
            </a:r>
            <a:endParaRPr lang="da-DK" sz="1100" u="sng" dirty="0">
              <a:latin typeface="KBH Tekst"/>
            </a:endParaRPr>
          </a:p>
        </p:txBody>
      </p:sp>
    </p:spTree>
    <p:extLst>
      <p:ext uri="{BB962C8B-B14F-4D97-AF65-F5344CB8AC3E}">
        <p14:creationId xmlns:p14="http://schemas.microsoft.com/office/powerpoint/2010/main" val="3174328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5">
      <a:dk1>
        <a:sysClr val="windowText" lastClr="000000"/>
      </a:dk1>
      <a:lt1>
        <a:sysClr val="window" lastClr="FFFFFF"/>
      </a:lt1>
      <a:dk2>
        <a:srgbClr val="7C4AFF"/>
      </a:dk2>
      <a:lt2>
        <a:srgbClr val="BCE3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0F44744790B3479527D78D00226F64" ma:contentTypeVersion="13" ma:contentTypeDescription="Opret et nyt dokument." ma:contentTypeScope="" ma:versionID="5042ed45c09d15104b6accf0a7897e90">
  <xsd:schema xmlns:xsd="http://www.w3.org/2001/XMLSchema" xmlns:xs="http://www.w3.org/2001/XMLSchema" xmlns:p="http://schemas.microsoft.com/office/2006/metadata/properties" xmlns:ns3="5440c84d-20dd-4c3d-872a-fb4a47793fc4" xmlns:ns4="8ec17197-2b6c-4009-962e-e179fd2bb9e5" targetNamespace="http://schemas.microsoft.com/office/2006/metadata/properties" ma:root="true" ma:fieldsID="8100315e4bd3338e7f363c022d0b3442" ns3:_="" ns4:_="">
    <xsd:import namespace="5440c84d-20dd-4c3d-872a-fb4a47793fc4"/>
    <xsd:import namespace="8ec17197-2b6c-4009-962e-e179fd2bb9e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0c84d-20dd-4c3d-872a-fb4a47793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c17197-2b6c-4009-962e-e179fd2bb9e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DEF75A-D2F3-40F1-9ABE-3AC3AA58C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0c84d-20dd-4c3d-872a-fb4a47793fc4"/>
    <ds:schemaRef ds:uri="8ec17197-2b6c-4009-962e-e179fd2bb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2CAAE049-2F16-4D62-B5F8-29DE3BB078E0}">
  <ds:schemaRefs>
    <ds:schemaRef ds:uri="http://purl.org/dc/dcmitype/"/>
    <ds:schemaRef ds:uri="5440c84d-20dd-4c3d-872a-fb4a47793fc4"/>
    <ds:schemaRef ds:uri="http://schemas.microsoft.com/office/infopath/2007/PartnerControls"/>
    <ds:schemaRef ds:uri="http://purl.org/dc/elements/1.1/"/>
    <ds:schemaRef ds:uri="http://schemas.microsoft.com/office/2006/documentManagement/types"/>
    <ds:schemaRef ds:uri="http://purl.org/dc/terms/"/>
    <ds:schemaRef ds:uri="8ec17197-2b6c-4009-962e-e179fd2bb9e5"/>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Widescreen</PresentationFormat>
  <Paragraphs>18</Paragraphs>
  <Slides>1</Slides>
  <Notes>1</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vt:i4>
      </vt:variant>
    </vt:vector>
  </HeadingPairs>
  <TitlesOfParts>
    <vt:vector size="8" baseType="lpstr">
      <vt:lpstr>KBH Black</vt:lpstr>
      <vt:lpstr>KBH</vt:lpstr>
      <vt:lpstr>KBH Tekst</vt:lpstr>
      <vt:lpstr>KBH Medium</vt:lpstr>
      <vt:lpstr>Arial</vt:lpstr>
      <vt:lpstr>Blank</vt:lpstr>
      <vt:lpstr>UK Blank</vt:lpstr>
      <vt:lpstr>Ønsker I at udvikle fremtidens biologiske lys til  ældre?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Opgave beskrivelse - Assistance til innovativt indkøb      Biologisk lys til plejehjem i København og Aarhus Kommune</dc:title>
  <dc:creator/>
  <cp:lastModifiedBy/>
  <cp:revision>351</cp:revision>
  <dcterms:created xsi:type="dcterms:W3CDTF">2019-07-23T06:17:51Z</dcterms:created>
  <dcterms:modified xsi:type="dcterms:W3CDTF">2021-03-17T10:19:30Z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kkedoc4:8080</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33254302</vt:lpwstr>
  </property>
  <property fmtid="{D5CDD505-2E9C-101B-9397-08002B2CF9AE}" pid="7" name="VerID">
    <vt:lpwstr>0</vt:lpwstr>
  </property>
  <property fmtid="{D5CDD505-2E9C-101B-9397-08002B2CF9AE}" pid="8" name="FilePath">
    <vt:lpwstr>\\KK-edoc-FIL01\eDocUsers\work\kk\g52h</vt:lpwstr>
  </property>
  <property fmtid="{D5CDD505-2E9C-101B-9397-08002B2CF9AE}" pid="9" name="FileName">
    <vt:lpwstr>2019-0032919-7 Sansestimulering_Projektscope 33254302_23023235_0.PPTX</vt:lpwstr>
  </property>
  <property fmtid="{D5CDD505-2E9C-101B-9397-08002B2CF9AE}" pid="10" name="FullFileName">
    <vt:lpwstr>\\KK-edoc-FIL01\eDocUsers\work\kk\g52h\2019-0032919-7 Sansestimulering_Projektscope 33254302_23023235_0.PPTX</vt:lpwstr>
  </property>
  <property fmtid="{D5CDD505-2E9C-101B-9397-08002B2CF9AE}" pid="11" name="ContentTypeId">
    <vt:lpwstr>0x010100530F44744790B3479527D78D00226F64</vt:lpwstr>
  </property>
</Properties>
</file>