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256" r:id="rId3"/>
    <p:sldId id="265" r:id="rId4"/>
    <p:sldId id="257" r:id="rId5"/>
    <p:sldId id="267" r:id="rId6"/>
    <p:sldId id="260" r:id="rId7"/>
    <p:sldId id="259" r:id="rId8"/>
    <p:sldId id="261" r:id="rId9"/>
    <p:sldId id="274" r:id="rId10"/>
    <p:sldId id="272" r:id="rId11"/>
    <p:sldId id="271" r:id="rId12"/>
    <p:sldId id="273" r:id="rId13"/>
    <p:sldId id="276" r:id="rId14"/>
    <p:sldId id="277" r:id="rId15"/>
    <p:sldId id="278" r:id="rId16"/>
    <p:sldId id="287" r:id="rId17"/>
    <p:sldId id="285" r:id="rId18"/>
    <p:sldId id="310" r:id="rId19"/>
    <p:sldId id="280" r:id="rId20"/>
    <p:sldId id="289" r:id="rId21"/>
    <p:sldId id="281" r:id="rId22"/>
    <p:sldId id="290" r:id="rId23"/>
    <p:sldId id="305" r:id="rId24"/>
    <p:sldId id="291" r:id="rId25"/>
    <p:sldId id="294" r:id="rId26"/>
    <p:sldId id="295" r:id="rId27"/>
    <p:sldId id="307" r:id="rId28"/>
    <p:sldId id="308" r:id="rId29"/>
    <p:sldId id="306" r:id="rId30"/>
    <p:sldId id="309" r:id="rId31"/>
    <p:sldId id="311" r:id="rId32"/>
    <p:sldId id="299" r:id="rId33"/>
    <p:sldId id="293" r:id="rId34"/>
    <p:sldId id="303" r:id="rId35"/>
    <p:sldId id="312" r:id="rId36"/>
    <p:sldId id="313" r:id="rId37"/>
    <p:sldId id="314" r:id="rId38"/>
    <p:sldId id="304" r:id="rId3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8B657035-5042-4C99-95E5-2F953E61A05D}">
          <p14:sldIdLst>
            <p14:sldId id="266"/>
            <p14:sldId id="256"/>
            <p14:sldId id="265"/>
            <p14:sldId id="257"/>
            <p14:sldId id="267"/>
            <p14:sldId id="260"/>
            <p14:sldId id="259"/>
            <p14:sldId id="261"/>
            <p14:sldId id="274"/>
            <p14:sldId id="272"/>
            <p14:sldId id="271"/>
            <p14:sldId id="273"/>
            <p14:sldId id="276"/>
            <p14:sldId id="277"/>
          </p14:sldIdLst>
        </p14:section>
        <p14:section name="Sekcija bez naslova" id="{69BAA97E-D30D-4CC7-A079-A92E7F12B561}">
          <p14:sldIdLst>
            <p14:sldId id="278"/>
            <p14:sldId id="287"/>
            <p14:sldId id="285"/>
            <p14:sldId id="310"/>
            <p14:sldId id="280"/>
            <p14:sldId id="289"/>
            <p14:sldId id="281"/>
            <p14:sldId id="290"/>
            <p14:sldId id="305"/>
            <p14:sldId id="291"/>
            <p14:sldId id="294"/>
            <p14:sldId id="295"/>
            <p14:sldId id="307"/>
            <p14:sldId id="308"/>
            <p14:sldId id="306"/>
            <p14:sldId id="309"/>
            <p14:sldId id="311"/>
            <p14:sldId id="299"/>
            <p14:sldId id="293"/>
            <p14:sldId id="303"/>
            <p14:sldId id="312"/>
            <p14:sldId id="313"/>
            <p14:sldId id="314"/>
            <p14:sldId id="30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88E943-7DEC-DCED-0A2A-4CCEDE05B8C9}" name="Maria Feneridou" initials="MF" userId="S::mfener01@ucy.ac.cy::1acf1493-4d1c-425f-8426-dac90a0ec0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8E4"/>
    <a:srgbClr val="E5B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2" autoAdjust="0"/>
    <p:restoredTop sz="94645" autoAdjust="0"/>
  </p:normalViewPr>
  <p:slideViewPr>
    <p:cSldViewPr>
      <p:cViewPr varScale="1">
        <p:scale>
          <a:sx n="73" d="100"/>
          <a:sy n="73" d="100"/>
        </p:scale>
        <p:origin x="1278" y="72"/>
      </p:cViewPr>
      <p:guideLst>
        <p:guide orient="horz" pos="2880"/>
        <p:guide pos="2160"/>
      </p:guideLst>
    </p:cSldViewPr>
  </p:slideViewPr>
  <p:outlineViewPr>
    <p:cViewPr>
      <p:scale>
        <a:sx n="33" d="100"/>
        <a:sy n="33" d="100"/>
      </p:scale>
      <p:origin x="0" y="-12283"/>
    </p:cViewPr>
  </p:outlineViewPr>
  <p:notesTextViewPr>
    <p:cViewPr>
      <p:scale>
        <a:sx n="100" d="100"/>
        <a:sy n="100" d="100"/>
      </p:scale>
      <p:origin x="0" y="0"/>
    </p:cViewPr>
  </p:notesTextViewPr>
  <p:sorterViewPr>
    <p:cViewPr>
      <p:scale>
        <a:sx n="100" d="100"/>
        <a:sy n="100" d="100"/>
      </p:scale>
      <p:origin x="0" y="-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43EDC86-7554-4FAB-8394-798B08EE0996}" type="datetimeFigureOut">
              <a:rPr lang="hr-HR" smtClean="0"/>
              <a:t>28.3.2022.</a:t>
            </a:fld>
            <a:endParaRPr lang="hr-HR"/>
          </a:p>
        </p:txBody>
      </p:sp>
      <p:sp>
        <p:nvSpPr>
          <p:cNvPr id="4" name="Rezervirano mjesto slike slajda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6FAF080-B8BB-499F-8391-61F5EDE7AAB6}" type="slidenum">
              <a:rPr lang="hr-HR" smtClean="0"/>
              <a:t>‹#›</a:t>
            </a:fld>
            <a:endParaRPr lang="hr-HR"/>
          </a:p>
        </p:txBody>
      </p:sp>
    </p:spTree>
    <p:extLst>
      <p:ext uri="{BB962C8B-B14F-4D97-AF65-F5344CB8AC3E}">
        <p14:creationId xmlns:p14="http://schemas.microsoft.com/office/powerpoint/2010/main" val="77573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A6FAF080-B8BB-499F-8391-61F5EDE7AAB6}" type="slidenum">
              <a:rPr lang="hr-HR" smtClean="0"/>
              <a:t>2</a:t>
            </a:fld>
            <a:endParaRPr lang="hr-HR"/>
          </a:p>
        </p:txBody>
      </p:sp>
    </p:spTree>
    <p:extLst>
      <p:ext uri="{BB962C8B-B14F-4D97-AF65-F5344CB8AC3E}">
        <p14:creationId xmlns:p14="http://schemas.microsoft.com/office/powerpoint/2010/main" val="146565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A6FAF080-B8BB-499F-8391-61F5EDE7AAB6}" type="slidenum">
              <a:rPr lang="hr-HR" smtClean="0"/>
              <a:t>11</a:t>
            </a:fld>
            <a:endParaRPr lang="hr-HR"/>
          </a:p>
        </p:txBody>
      </p:sp>
    </p:spTree>
    <p:extLst>
      <p:ext uri="{BB962C8B-B14F-4D97-AF65-F5344CB8AC3E}">
        <p14:creationId xmlns:p14="http://schemas.microsoft.com/office/powerpoint/2010/main" val="234409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F8E7EA7-ACDA-409D-8B06-9DBA233B9CB6}" type="datetime1">
              <a:rPr lang="en-US" smtClean="0"/>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D14FC5D-5C26-46D2-8BA1-CBE26C8356C0}" type="datetime1">
              <a:rPr lang="en-US" smtClean="0"/>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sz="half" idx="2"/>
          </p:nvPr>
        </p:nvSpPr>
        <p:spPr>
          <a:xfrm>
            <a:off x="619251" y="2090925"/>
            <a:ext cx="3061335"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4" name="Holder 4"/>
          <p:cNvSpPr>
            <a:spLocks noGrp="1"/>
          </p:cNvSpPr>
          <p:nvPr>
            <p:ph sz="half" idx="3"/>
          </p:nvPr>
        </p:nvSpPr>
        <p:spPr>
          <a:xfrm>
            <a:off x="4114800" y="2039109"/>
            <a:ext cx="3060700"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5F646A8-8884-42AD-8D33-777C13DF452E}" type="datetime1">
              <a:rPr lang="en-US" smtClean="0"/>
              <a:t>3/28/2022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17C9AD7-3C38-4DC4-86A6-CCEAFBF07FFE}" type="datetime1">
              <a:rPr lang="en-US" smtClean="0"/>
              <a:t>3/28/2022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33F07A8-494B-4E6B-8012-BCF3EE3A22DF}" type="datetime1">
              <a:rPr lang="en-US" smtClean="0"/>
              <a:t>3/28/2022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819" y="9556750"/>
            <a:ext cx="6965315" cy="0"/>
          </a:xfrm>
          <a:custGeom>
            <a:avLst/>
            <a:gdLst/>
            <a:ahLst/>
            <a:cxnLst/>
            <a:rect l="l" t="t" r="r" b="b"/>
            <a:pathLst>
              <a:path w="6965315">
                <a:moveTo>
                  <a:pt x="0" y="0"/>
                </a:moveTo>
                <a:lnTo>
                  <a:pt x="6964984" y="0"/>
                </a:lnTo>
              </a:path>
            </a:pathLst>
          </a:custGeom>
          <a:ln w="12700">
            <a:solidFill>
              <a:srgbClr val="EFEFEF"/>
            </a:solidFill>
          </a:ln>
        </p:spPr>
        <p:txBody>
          <a:bodyPr wrap="square" lIns="0" tIns="0" rIns="0" bIns="0" rtlCol="0"/>
          <a:lstStyle/>
          <a:p>
            <a:endParaRPr/>
          </a:p>
        </p:txBody>
      </p:sp>
      <p:sp>
        <p:nvSpPr>
          <p:cNvPr id="2" name="Holder 2"/>
          <p:cNvSpPr>
            <a:spLocks noGrp="1"/>
          </p:cNvSpPr>
          <p:nvPr>
            <p:ph type="title"/>
          </p:nvPr>
        </p:nvSpPr>
        <p:spPr>
          <a:xfrm>
            <a:off x="2346599" y="905509"/>
            <a:ext cx="3079201" cy="238759"/>
          </a:xfrm>
          <a:prstGeom prst="rect">
            <a:avLst/>
          </a:prstGeom>
        </p:spPr>
        <p:txBody>
          <a:bodyPr wrap="square" lIns="0" tIns="0" rIns="0" bIns="0">
            <a:spAutoFit/>
          </a:bodyPr>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a:xfrm>
            <a:off x="764540" y="3592321"/>
            <a:ext cx="6243319" cy="3987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00675CC6-FF24-439A-9601-A43DBB1476FD}" type="datetime1">
              <a:rPr lang="en-US" smtClean="0"/>
              <a:t>3/28/2022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elaer.dk/sttgr/#/lessons/be08LMydaUj1KlRa50JJnAVbm3pAa2Yj"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youtu.be/7ckzcDCgSsU" TargetMode="External"/><Relationship Id="rId3" Type="http://schemas.openxmlformats.org/officeDocument/2006/relationships/hyperlink" Target="https://youtu.be/imI8hW-RU9o" TargetMode="External"/><Relationship Id="rId7" Type="http://schemas.openxmlformats.org/officeDocument/2006/relationships/image" Target="../media/image35.jp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youtu.be/thk31uOsUAg" TargetMode="External"/><Relationship Id="rId5" Type="http://schemas.openxmlformats.org/officeDocument/2006/relationships/hyperlink" Target="https://youtu.be/jR_Vbz-gaN4" TargetMode="External"/><Relationship Id="rId4" Type="http://schemas.openxmlformats.org/officeDocument/2006/relationships/image" Target="../media/image1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elaer.dk/sttgr/#/lessons/vI7Zb8htoa3v1Cu565hE9CwbVhM3JHQR"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elaer.dk/sttgr/#/lessons/n0zHE_VpaHLBCxDNEnn_CjRe5ud6t_lG"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7.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elaer.dk/sttgr/#/lessons/9CrGDdomxMHAOWDkLoTdINQ607V_yQJg"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youtu.be/-Me5YsUEzsI" TargetMode="External"/><Relationship Id="rId3" Type="http://schemas.openxmlformats.org/officeDocument/2006/relationships/hyperlink" Target="https://vimeo.com/555106639/b77ba0d8f5" TargetMode="External"/><Relationship Id="rId7" Type="http://schemas.openxmlformats.org/officeDocument/2006/relationships/image" Target="../media/image40.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youtu.be/dimhqgd9hdE" TargetMode="External"/><Relationship Id="rId4" Type="http://schemas.openxmlformats.org/officeDocument/2006/relationships/image" Target="../media/image39.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youtu.be/ud8TXHm1Ckw" TargetMode="External"/><Relationship Id="rId7" Type="http://schemas.openxmlformats.org/officeDocument/2006/relationships/image" Target="../media/image41.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youtu.be/cffx0NRavmQ" TargetMode="External"/><Relationship Id="rId5" Type="http://schemas.openxmlformats.org/officeDocument/2006/relationships/hyperlink" Target="https://youtu.be/2vTI6wyJ5gE"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s://youtu.be/ihNStzywlUE" TargetMode="External"/><Relationship Id="rId7" Type="http://schemas.openxmlformats.org/officeDocument/2006/relationships/image" Target="../media/image45.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s://youtu.be/6QGbN3_fqO8"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hyperlink" Target="https://youtu.be/9bzcQWEevn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youtu.be/ZxVfR0MN5XM" TargetMode="External"/><Relationship Id="rId7" Type="http://schemas.openxmlformats.org/officeDocument/2006/relationships/image" Target="../media/image47.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youtu.be/5X1bWanPk5U" TargetMode="External"/><Relationship Id="rId5" Type="http://schemas.openxmlformats.org/officeDocument/2006/relationships/hyperlink" Target="https://youtu.be/98SsuMKbQFo"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s://youtu.be/rheUBvFTn1s" TargetMode="External"/><Relationship Id="rId7" Type="http://schemas.openxmlformats.org/officeDocument/2006/relationships/image" Target="../media/image50.jpe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youtu.be/njT6t5VeNeU" TargetMode="External"/><Relationship Id="rId5" Type="http://schemas.openxmlformats.org/officeDocument/2006/relationships/hyperlink" Target="https://youtu.be/aVhO09PTEl4" TargetMode="External"/><Relationship Id="rId10" Type="http://schemas.openxmlformats.org/officeDocument/2006/relationships/image" Target="../media/image52.png"/><Relationship Id="rId4" Type="http://schemas.openxmlformats.org/officeDocument/2006/relationships/image" Target="../media/image12.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hyperlink" Target="https://youtu.be/yvPI0BeHI_Q"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youtu.be/c5PJAZ52dEU" TargetMode="External"/><Relationship Id="rId7" Type="http://schemas.openxmlformats.org/officeDocument/2006/relationships/image" Target="../media/image55.jpe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hyperlink" Target="https://youtu.be/0jAgz1WCpE0"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hyperlink" Target="https://youtu.be/jXTBCy5DxOg"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10.xml"/><Relationship Id="rId7" Type="http://schemas.openxmlformats.org/officeDocument/2006/relationships/slide" Target="slide3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7.png"/><Relationship Id="rId5" Type="http://schemas.openxmlformats.org/officeDocument/2006/relationships/slide" Target="slide17.xml"/><Relationship Id="rId10" Type="http://schemas.openxmlformats.org/officeDocument/2006/relationships/image" Target="../media/image6.png"/><Relationship Id="rId4" Type="http://schemas.openxmlformats.org/officeDocument/2006/relationships/slide" Target="slide14.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e_25Pk2SgTY"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7.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sttech.freeforums.net/" TargetMode="External"/><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sttech.freeforums.ne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laer.dk/stt/#/lessons/wQTSE3U1gpjWLQDWu9ZS_64tMZ4NPe7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r.linkedin.com/company/vevu"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company/center-for-frihedsteknologi" TargetMode="External"/><Relationship Id="rId2" Type="http://schemas.openxmlformats.org/officeDocument/2006/relationships/hyperlink" Target="https://velfaerdsteknologi.aarhus.dk/innovation/eu-samarbejder/safe-transfer-techniques/abou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velfaerdsteknologi.aarhus.dk/eu/safe-transfer-techniques/handbook-in-different-languages/handbook-in-english/" TargetMode="External"/><Relationship Id="rId13" Type="http://schemas.openxmlformats.org/officeDocument/2006/relationships/hyperlink" Target="https://velfaerdsteknologi.aarhus.dk/eu/safe-transfer-techniques/handbook-in-different-languages/prirucnik-na-hrvatskom-jeziku/" TargetMode="External"/><Relationship Id="rId3" Type="http://schemas.openxmlformats.org/officeDocument/2006/relationships/hyperlink" Target="https://velfaerdsteknologi.aarhus.dk/eu/safe-transfer-techniques/e-learning-in-different-languages/e-learning-course-in-danish/" TargetMode="External"/><Relationship Id="rId7" Type="http://schemas.openxmlformats.org/officeDocument/2006/relationships/hyperlink" Target="https://velfaerdsteknologi.aarhus.dk/eu/safe-transfer-techniques/e-learning-in-different-languages/e-learning-course-in-spanish/" TargetMode="External"/><Relationship Id="rId12" Type="http://schemas.openxmlformats.org/officeDocument/2006/relationships/hyperlink" Target="https://velfaerdsteknologi.aarhus.dk/eu/safe-transfer-techniques/handbook-in-different-languages/cypres-%CE%BA%CF%8D%CF%80%CF%81%CE%BF%CF%82-%CE%B5%CE%B3%CF%87%CE%B5%CE%B9%CF%81%CE%AF%CE%B4%CE%B9%CE%BF/" TargetMode="External"/><Relationship Id="rId2" Type="http://schemas.openxmlformats.org/officeDocument/2006/relationships/hyperlink" Target="https://velfaerdsteknologi.aarhus.dk/eu/safe-transfer-techniques/e-learning-in-different-languages/e-learning-course-in-english/" TargetMode="Externa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velfaerdsteknologi.aarhus.dk/eu/safe-transfer-techniques/e-learning-in-different-languages/e-learning-course-in-croatian/" TargetMode="External"/><Relationship Id="rId11" Type="http://schemas.openxmlformats.org/officeDocument/2006/relationships/hyperlink" Target="https://velfaerdsteknologi.aarhus.dk/eu/safe-transfer-techniques/handbook-in-different-languages/handbok-paa-svenska/" TargetMode="External"/><Relationship Id="rId5" Type="http://schemas.openxmlformats.org/officeDocument/2006/relationships/hyperlink" Target="https://velfaerdsteknologi.aarhus.dk/eu/safe-transfer-techniques/e-learning-in-different-languages/e-learning-course-in-greek/" TargetMode="External"/><Relationship Id="rId15" Type="http://schemas.openxmlformats.org/officeDocument/2006/relationships/image" Target="../media/image12.png"/><Relationship Id="rId10" Type="http://schemas.openxmlformats.org/officeDocument/2006/relationships/hyperlink" Target="https://velfaerdsteknologi.aarhus.dk/eu/safe-transfer-techniques/handbook-in-different-languages/haandbog-paa-dansk/" TargetMode="External"/><Relationship Id="rId4" Type="http://schemas.openxmlformats.org/officeDocument/2006/relationships/hyperlink" Target="https://elaer.dk/sttse/#/" TargetMode="External"/><Relationship Id="rId9" Type="http://schemas.openxmlformats.org/officeDocument/2006/relationships/hyperlink" Target="https://velfaerdsteknologi.aarhus.dk/eu/safe-transfer-techniques/handbook-in-different-languages/manual-en-espanol/" TargetMode="External"/><Relationship Id="rId1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tech.freeforums.net/"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a%20href=%22%20Home%20|%20Sttech%20(freeforums.net)%22%3eLink%3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B6F15528-21DE-4FAA-801E-634DDDAF4B2B}" type="slidenum">
              <a:rPr lang="en-GB" smtClean="0"/>
              <a:t>1</a:t>
            </a:fld>
            <a:endParaRPr lang="en-GB"/>
          </a:p>
        </p:txBody>
      </p:sp>
      <p:pic>
        <p:nvPicPr>
          <p:cNvPr id="2" name="Slika 1">
            <a:extLst>
              <a:ext uri="{FF2B5EF4-FFF2-40B4-BE49-F238E27FC236}">
                <a16:creationId xmlns:a16="http://schemas.microsoft.com/office/drawing/2014/main" id="{49F5161D-2D9F-4298-A279-FFFCD027520E}"/>
              </a:ext>
            </a:extLst>
          </p:cNvPr>
          <p:cNvPicPr>
            <a:picLocks noChangeAspect="1"/>
          </p:cNvPicPr>
          <p:nvPr/>
        </p:nvPicPr>
        <p:blipFill>
          <a:blip r:embed="rId2"/>
          <a:stretch>
            <a:fillRect/>
          </a:stretch>
        </p:blipFill>
        <p:spPr>
          <a:xfrm>
            <a:off x="623017" y="974312"/>
            <a:ext cx="6526366" cy="8380000"/>
          </a:xfrm>
          <a:prstGeom prst="rect">
            <a:avLst/>
          </a:prstGeom>
        </p:spPr>
      </p:pic>
      <p:sp>
        <p:nvSpPr>
          <p:cNvPr id="3" name="TekstniOkvir 2">
            <a:extLst>
              <a:ext uri="{FF2B5EF4-FFF2-40B4-BE49-F238E27FC236}">
                <a16:creationId xmlns:a16="http://schemas.microsoft.com/office/drawing/2014/main" id="{D1A3B0C1-D99B-4349-B12C-3F5331BCB66A}"/>
              </a:ext>
            </a:extLst>
          </p:cNvPr>
          <p:cNvSpPr txBox="1"/>
          <p:nvPr/>
        </p:nvSpPr>
        <p:spPr>
          <a:xfrm>
            <a:off x="623017" y="2819400"/>
            <a:ext cx="3415583" cy="2246769"/>
          </a:xfrm>
          <a:prstGeom prst="rect">
            <a:avLst/>
          </a:prstGeom>
          <a:noFill/>
        </p:spPr>
        <p:txBody>
          <a:bodyPr wrap="square" rtlCol="0">
            <a:spAutoFit/>
          </a:bodyPr>
          <a:lstStyle/>
          <a:p>
            <a:r>
              <a:rPr lang="el-GR" sz="2800" dirty="0">
                <a:latin typeface="Bahnschrift Light" panose="020B0502040204020203" pitchFamily="34" charset="0"/>
              </a:rPr>
              <a:t>Διαδραστικό Εγχειρίδιο για Ομότιμη Μάθηση Ασφαλών Μεθόδων Μεταφοράς</a:t>
            </a:r>
            <a:endParaRPr lang="hr-HR" sz="2800" dirty="0">
              <a:latin typeface="Bahnschrift Light" panose="020B0502040204020203" pitchFamily="34" charset="0"/>
            </a:endParaRPr>
          </a:p>
        </p:txBody>
      </p:sp>
    </p:spTree>
    <p:extLst>
      <p:ext uri="{BB962C8B-B14F-4D97-AF65-F5344CB8AC3E}">
        <p14:creationId xmlns:p14="http://schemas.microsoft.com/office/powerpoint/2010/main" val="238967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8D35C04B-F6BB-431B-B947-B2525B0AD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1086" y="517685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el-GR" b="1" dirty="0">
                <a:solidFill>
                  <a:srgbClr val="4C92AB"/>
                </a:solidFill>
                <a:latin typeface="Open Sans"/>
                <a:cs typeface="Open Sans"/>
              </a:rPr>
              <a:t>      </a:t>
            </a:r>
            <a:r>
              <a:rPr lang="hr-HR" b="1" dirty="0">
                <a:solidFill>
                  <a:srgbClr val="4C92AB"/>
                </a:solidFill>
                <a:latin typeface="Open Sans"/>
                <a:cs typeface="Open Sans"/>
              </a:rPr>
              <a:t>2</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586569" y="5902355"/>
            <a:ext cx="3639185" cy="879728"/>
          </a:xfrm>
          <a:prstGeom prst="rect">
            <a:avLst/>
          </a:prstGeom>
        </p:spPr>
        <p:txBody>
          <a:bodyPr vert="horz" wrap="square" lIns="0" tIns="134620" rIns="0" bIns="0" rtlCol="0">
            <a:spAutoFit/>
          </a:bodyPr>
          <a:lstStyle/>
          <a:p>
            <a:pPr marL="12700" marR="5080" algn="ctr">
              <a:lnSpc>
                <a:spcPts val="5800"/>
              </a:lnSpc>
              <a:spcBef>
                <a:spcPts val="1060"/>
              </a:spcBef>
            </a:pPr>
            <a:r>
              <a:rPr lang="el-GR" sz="5600" b="1" spc="-5" dirty="0">
                <a:solidFill>
                  <a:srgbClr val="1C61B3"/>
                </a:solidFill>
                <a:latin typeface="Open Sans"/>
                <a:cs typeface="Open Sans"/>
              </a:rPr>
              <a:t>Κεφάλαιο</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874598"/>
          </a:xfrm>
          <a:prstGeom prst="rect">
            <a:avLst/>
          </a:prstGeom>
        </p:spPr>
        <p:txBody>
          <a:bodyPr vert="horz" wrap="square" lIns="0" tIns="12700" rIns="0" bIns="0" rtlCol="0">
            <a:spAutoFit/>
          </a:bodyPr>
          <a:lstStyle/>
          <a:p>
            <a:pPr marR="9525" algn="ctr">
              <a:lnSpc>
                <a:spcPct val="100000"/>
              </a:lnSpc>
              <a:spcBef>
                <a:spcPts val="100"/>
              </a:spcBef>
            </a:pPr>
            <a:r>
              <a:rPr lang="el-GR" sz="2800" i="1" spc="-5" dirty="0">
                <a:solidFill>
                  <a:srgbClr val="1C61B3"/>
                </a:solidFill>
                <a:latin typeface="Open Sans"/>
                <a:cs typeface="Open Sans"/>
              </a:rPr>
              <a:t>Εισαγωγή στον εξοπλισμό μεταφοράς</a:t>
            </a:r>
            <a:endParaRPr lang="hr-H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71D0237E-FDDC-49D3-8EFF-D75C86F78EB1}"/>
              </a:ext>
            </a:extLst>
          </p:cNvPr>
          <p:cNvSpPr>
            <a:spLocks noGrp="1"/>
          </p:cNvSpPr>
          <p:nvPr>
            <p:ph type="sldNum" sz="quarter" idx="7"/>
          </p:nvPr>
        </p:nvSpPr>
        <p:spPr/>
        <p:txBody>
          <a:bodyPr/>
          <a:lstStyle/>
          <a:p>
            <a:fld id="{B6F15528-21DE-4FAA-801E-634DDDAF4B2B}" type="slidenum">
              <a:rPr lang="hr-HR" smtClean="0"/>
              <a:t>10</a:t>
            </a:fld>
            <a:endParaRPr lang="hr-HR"/>
          </a:p>
        </p:txBody>
      </p:sp>
    </p:spTree>
    <p:extLst>
      <p:ext uri="{BB962C8B-B14F-4D97-AF65-F5344CB8AC3E}">
        <p14:creationId xmlns:p14="http://schemas.microsoft.com/office/powerpoint/2010/main" val="372983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39560" y="2849786"/>
            <a:ext cx="6293275" cy="1597873"/>
          </a:xfrm>
          <a:prstGeom prst="rect">
            <a:avLst/>
          </a:prstGeom>
        </p:spPr>
        <p:txBody>
          <a:bodyPr vert="horz" wrap="square" lIns="0" tIns="12700" rIns="0" bIns="0" rtlCol="0">
            <a:spAutoFit/>
          </a:bodyPr>
          <a:lstStyle/>
          <a:p>
            <a:pPr marL="12700" algn="ctr">
              <a:lnSpc>
                <a:spcPct val="100000"/>
              </a:lnSpc>
              <a:spcBef>
                <a:spcPts val="100"/>
              </a:spcBef>
            </a:pPr>
            <a:r>
              <a:rPr lang="el-GR" sz="2800" dirty="0">
                <a:latin typeface="Open Sans"/>
                <a:cs typeface="Open Sans"/>
              </a:rPr>
              <a:t>Εισαγωγή στον εξοπλισμό μεταφοράς</a:t>
            </a:r>
            <a:br>
              <a:rPr lang="hr-HR" sz="3300" dirty="0">
                <a:latin typeface="Open Sans"/>
                <a:cs typeface="Open Sans"/>
              </a:rPr>
            </a:br>
            <a:br>
              <a:rPr lang="hr-HR" sz="3300" dirty="0">
                <a:latin typeface="Open Sans"/>
                <a:cs typeface="Open Sans"/>
              </a:rPr>
            </a:br>
            <a:r>
              <a:rPr lang="el-GR" dirty="0">
                <a:latin typeface="Open Sans"/>
                <a:cs typeface="Open Sans"/>
              </a:rPr>
              <a:t>Εδώ θα παρουσιάσουμε τον εξοπλισμό ασχέτως του βαθμού κινητικότητας για τον οποίο προορίζετε. Προς το παρόν μελετήστε τον εξοπλισμό χωρίς να εκτιμήσετε πότε χρειάζεται να τον χρησιμοποιήσετε.</a:t>
            </a:r>
            <a:endParaRPr dirty="0">
              <a:latin typeface="Open Sans"/>
              <a:cs typeface="Open Sans"/>
            </a:endParaRPr>
          </a:p>
        </p:txBody>
      </p:sp>
      <p:sp>
        <p:nvSpPr>
          <p:cNvPr id="7" name="object 7"/>
          <p:cNvSpPr/>
          <p:nvPr/>
        </p:nvSpPr>
        <p:spPr>
          <a:xfrm>
            <a:off x="2944176" y="2743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9" name="object 9"/>
          <p:cNvSpPr txBox="1"/>
          <p:nvPr/>
        </p:nvSpPr>
        <p:spPr>
          <a:xfrm>
            <a:off x="3230880" y="6362810"/>
            <a:ext cx="3027680" cy="997709"/>
          </a:xfrm>
          <a:prstGeom prst="rect">
            <a:avLst/>
          </a:prstGeom>
        </p:spPr>
        <p:txBody>
          <a:bodyPr vert="horz" wrap="square" lIns="0" tIns="12700" rIns="0" bIns="0" rtlCol="0">
            <a:spAutoFit/>
          </a:bodyPr>
          <a:lstStyle/>
          <a:p>
            <a:pPr algn="just"/>
            <a:r>
              <a:rPr lang="el-GR" sz="1400" b="1" dirty="0">
                <a:solidFill>
                  <a:schemeClr val="tx2">
                    <a:lumMod val="60000"/>
                    <a:lumOff val="40000"/>
                  </a:schemeClr>
                </a:solidFill>
                <a:latin typeface="Roboto-Medium"/>
              </a:rPr>
              <a:t>ΣΕΝΤΟΝΙ ΜΕΤΑΦΟΡΑΣ </a:t>
            </a:r>
            <a:r>
              <a:rPr lang="el-GR" sz="1000" dirty="0">
                <a:latin typeface="Roboto-Medium"/>
              </a:rPr>
              <a:t>Το σεντόνι μεταφοράς χρησιμοποιείται για μεταφορά ασθενών γενικά όπως μεταφορά στο κρεβάτι ή από το κρεβάτι σε αναπηρικό </a:t>
            </a:r>
            <a:r>
              <a:rPr lang="el-GR" sz="1000" dirty="0" err="1">
                <a:latin typeface="Roboto-Medium"/>
              </a:rPr>
              <a:t>αμαξίδιο</a:t>
            </a:r>
            <a:r>
              <a:rPr lang="el-GR" sz="1000" dirty="0">
                <a:latin typeface="Roboto-Medium"/>
              </a:rPr>
              <a:t>. Χρησιμοποιείτε για μείωση της τριβής μεταξύ του ασθενή και της επιφάνειας</a:t>
            </a: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Ασφαλείς μέθοδοι μεταφοράς</a:t>
            </a:r>
            <a:endParaRPr lang="en-US" kern="0" spc="105" dirty="0"/>
          </a:p>
        </p:txBody>
      </p:sp>
      <p:pic>
        <p:nvPicPr>
          <p:cNvPr id="12" name="Slika 11">
            <a:extLst>
              <a:ext uri="{FF2B5EF4-FFF2-40B4-BE49-F238E27FC236}">
                <a16:creationId xmlns:a16="http://schemas.microsoft.com/office/drawing/2014/main" id="{FBFA4062-E79E-43F3-8943-5256194C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85882"/>
            <a:ext cx="1706163" cy="948545"/>
          </a:xfrm>
          <a:prstGeom prst="rect">
            <a:avLst/>
          </a:prstGeom>
          <a:ln>
            <a:noFill/>
          </a:ln>
          <a:effectLst>
            <a:softEdge rad="112500"/>
          </a:effectLst>
        </p:spPr>
      </p:pic>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17" name="object 9">
            <a:extLst>
              <a:ext uri="{FF2B5EF4-FFF2-40B4-BE49-F238E27FC236}">
                <a16:creationId xmlns:a16="http://schemas.microsoft.com/office/drawing/2014/main" id="{39BD8A10-9345-4588-BEEC-E86D012DDA4D}"/>
              </a:ext>
            </a:extLst>
          </p:cNvPr>
          <p:cNvSpPr txBox="1"/>
          <p:nvPr/>
        </p:nvSpPr>
        <p:spPr>
          <a:xfrm>
            <a:off x="3267962" y="4994713"/>
            <a:ext cx="2990598" cy="843821"/>
          </a:xfrm>
          <a:prstGeom prst="rect">
            <a:avLst/>
          </a:prstGeom>
        </p:spPr>
        <p:txBody>
          <a:bodyPr vert="horz" wrap="square" lIns="0" tIns="12700" rIns="0" bIns="0" rtlCol="0">
            <a:spAutoFit/>
          </a:bodyPr>
          <a:lstStyle/>
          <a:p>
            <a:pPr algn="just"/>
            <a:r>
              <a:rPr lang="el-GR" sz="1400" b="1" dirty="0">
                <a:solidFill>
                  <a:schemeClr val="tx2">
                    <a:lumMod val="60000"/>
                    <a:lumOff val="40000"/>
                  </a:schemeClr>
                </a:solidFill>
                <a:latin typeface="Roboto-Medium"/>
              </a:rPr>
              <a:t>ΚΡΕΒΑΤΙ ΦΡΟΝΤΙΔΑΣ </a:t>
            </a:r>
            <a:r>
              <a:rPr lang="el-GR" sz="1000" b="1" dirty="0">
                <a:solidFill>
                  <a:schemeClr val="tx2">
                    <a:lumMod val="60000"/>
                    <a:lumOff val="40000"/>
                  </a:schemeClr>
                </a:solidFill>
                <a:latin typeface="Roboto-Medium"/>
              </a:rPr>
              <a:t> </a:t>
            </a:r>
            <a:r>
              <a:rPr lang="el-GR" sz="1000" dirty="0">
                <a:latin typeface="Roboto-Medium"/>
              </a:rPr>
              <a:t>Η λειτουργία του κρεβατιού φροντίδας είναι να βοηθά τον ασθενή να συμμετέχει στη διάρκεια μιας μεταφοράς καθώς και να βοηθά τον φροντιστή να έχει μια καλή θέση εργασίας.</a:t>
            </a:r>
            <a:endParaRPr lang="en-US" sz="1000" dirty="0">
              <a:latin typeface="Roboto-Medium"/>
            </a:endParaRPr>
          </a:p>
        </p:txBody>
      </p:sp>
      <p:pic>
        <p:nvPicPr>
          <p:cNvPr id="6" name="Slika 5">
            <a:extLst>
              <a:ext uri="{FF2B5EF4-FFF2-40B4-BE49-F238E27FC236}">
                <a16:creationId xmlns:a16="http://schemas.microsoft.com/office/drawing/2014/main" id="{F745EE7F-9B1B-4EDF-A434-2F1C56F408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7" y="4813987"/>
            <a:ext cx="2009563" cy="1078579"/>
          </a:xfrm>
          <a:prstGeom prst="rect">
            <a:avLst/>
          </a:prstGeom>
        </p:spPr>
      </p:pic>
      <p:cxnSp>
        <p:nvCxnSpPr>
          <p:cNvPr id="20" name="Ravni poveznik 19">
            <a:extLst>
              <a:ext uri="{FF2B5EF4-FFF2-40B4-BE49-F238E27FC236}">
                <a16:creationId xmlns:a16="http://schemas.microsoft.com/office/drawing/2014/main" id="{E5B3293D-5D63-4825-8B79-978C30CF44C5}"/>
              </a:ext>
            </a:extLst>
          </p:cNvPr>
          <p:cNvCxnSpPr/>
          <p:nvPr/>
        </p:nvCxnSpPr>
        <p:spPr>
          <a:xfrm>
            <a:off x="550984" y="4813987"/>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8CBEF232-61A5-44E0-8387-E04CF07901D5}"/>
              </a:ext>
            </a:extLst>
          </p:cNvPr>
          <p:cNvCxnSpPr/>
          <p:nvPr/>
        </p:nvCxnSpPr>
        <p:spPr>
          <a:xfrm>
            <a:off x="545123" y="6329977"/>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vni poveznik 23">
            <a:extLst>
              <a:ext uri="{FF2B5EF4-FFF2-40B4-BE49-F238E27FC236}">
                <a16:creationId xmlns:a16="http://schemas.microsoft.com/office/drawing/2014/main" id="{7456D2B6-B6F5-4E15-AEE6-8CFC96BB60D7}"/>
              </a:ext>
            </a:extLst>
          </p:cNvPr>
          <p:cNvCxnSpPr/>
          <p:nvPr/>
        </p:nvCxnSpPr>
        <p:spPr>
          <a:xfrm>
            <a:off x="533400" y="7931688"/>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Slika 27">
            <a:extLst>
              <a:ext uri="{FF2B5EF4-FFF2-40B4-BE49-F238E27FC236}">
                <a16:creationId xmlns:a16="http://schemas.microsoft.com/office/drawing/2014/main" id="{17522764-DCEF-4051-83D0-60B638524C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7757902"/>
            <a:ext cx="1780963" cy="1339246"/>
          </a:xfrm>
          <a:prstGeom prst="rect">
            <a:avLst/>
          </a:prstGeom>
        </p:spPr>
      </p:pic>
      <p:sp>
        <p:nvSpPr>
          <p:cNvPr id="29" name="object 9">
            <a:extLst>
              <a:ext uri="{FF2B5EF4-FFF2-40B4-BE49-F238E27FC236}">
                <a16:creationId xmlns:a16="http://schemas.microsoft.com/office/drawing/2014/main" id="{35D14E6A-6B76-48BD-ABEA-9C79E98A5125}"/>
              </a:ext>
            </a:extLst>
          </p:cNvPr>
          <p:cNvSpPr txBox="1"/>
          <p:nvPr/>
        </p:nvSpPr>
        <p:spPr>
          <a:xfrm>
            <a:off x="3207434" y="7931688"/>
            <a:ext cx="3027680" cy="843821"/>
          </a:xfrm>
          <a:prstGeom prst="rect">
            <a:avLst/>
          </a:prstGeom>
        </p:spPr>
        <p:txBody>
          <a:bodyPr vert="horz" wrap="square" lIns="0" tIns="12700" rIns="0" bIns="0" rtlCol="0">
            <a:spAutoFit/>
          </a:bodyPr>
          <a:lstStyle/>
          <a:p>
            <a:pPr algn="just"/>
            <a:r>
              <a:rPr lang="el-GR" sz="1400" b="1" dirty="0">
                <a:solidFill>
                  <a:schemeClr val="tx2">
                    <a:lumMod val="60000"/>
                    <a:lumOff val="40000"/>
                  </a:schemeClr>
                </a:solidFill>
                <a:latin typeface="Roboto-Medium"/>
              </a:rPr>
              <a:t>ΣΕΝΤΟΝΙ ΠΕΡΙΣΤΡΟΦΗΣ </a:t>
            </a:r>
            <a:r>
              <a:rPr lang="el-GR" sz="1000" dirty="0">
                <a:latin typeface="Roboto-Medium"/>
              </a:rPr>
              <a:t>Το σεντόνι περιστροφής χρησιμοποιείται για τοποθέτηση και μεταφορά ασθενών στο κρεβάτι όταν έχουν σοβαρή ακινησία. Μπορούν να χρησιμοποιηθούν μόνα τους ή σε συνδυασμό με ανυψωτήρα.</a:t>
            </a:r>
            <a:endParaRPr lang="el-GR" sz="1000" dirty="0">
              <a:latin typeface="Montserrat"/>
              <a:cs typeface="Montserrat"/>
            </a:endParaRPr>
          </a:p>
        </p:txBody>
      </p:sp>
      <p:sp>
        <p:nvSpPr>
          <p:cNvPr id="4" name="Rezervirano mjesto broja slajda 3">
            <a:extLst>
              <a:ext uri="{FF2B5EF4-FFF2-40B4-BE49-F238E27FC236}">
                <a16:creationId xmlns:a16="http://schemas.microsoft.com/office/drawing/2014/main" id="{68B0CD4C-637C-4EEE-AD85-4C06CD1B2413}"/>
              </a:ext>
            </a:extLst>
          </p:cNvPr>
          <p:cNvSpPr>
            <a:spLocks noGrp="1"/>
          </p:cNvSpPr>
          <p:nvPr>
            <p:ph type="sldNum" sz="quarter" idx="7"/>
          </p:nvPr>
        </p:nvSpPr>
        <p:spPr/>
        <p:txBody>
          <a:bodyPr/>
          <a:lstStyle/>
          <a:p>
            <a:fld id="{B6F15528-21DE-4FAA-801E-634DDDAF4B2B}" type="slidenum">
              <a:rPr lang="hr-HR" smtClean="0"/>
              <a:t>11</a:t>
            </a:fld>
            <a:endParaRPr lang="hr-H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5023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Εισαγωγή στον εξοπλισμό μεταφοράς</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11" name="Slika 10">
            <a:extLst>
              <a:ext uri="{FF2B5EF4-FFF2-40B4-BE49-F238E27FC236}">
                <a16:creationId xmlns:a16="http://schemas.microsoft.com/office/drawing/2014/main" id="{09A6E5F6-332D-48B8-80E3-0B0D53771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821772"/>
            <a:ext cx="1910400" cy="1067232"/>
          </a:xfrm>
          <a:prstGeom prst="rect">
            <a:avLst/>
          </a:prstGeom>
        </p:spPr>
      </p:pic>
      <p:sp>
        <p:nvSpPr>
          <p:cNvPr id="15" name="Pravokutnik 14">
            <a:extLst>
              <a:ext uri="{FF2B5EF4-FFF2-40B4-BE49-F238E27FC236}">
                <a16:creationId xmlns:a16="http://schemas.microsoft.com/office/drawing/2014/main" id="{95579633-735B-44F9-B497-D78B9DF31F0D}"/>
              </a:ext>
            </a:extLst>
          </p:cNvPr>
          <p:cNvSpPr/>
          <p:nvPr/>
        </p:nvSpPr>
        <p:spPr>
          <a:xfrm>
            <a:off x="2346599" y="5754856"/>
            <a:ext cx="4076700" cy="1231106"/>
          </a:xfrm>
          <a:prstGeom prst="rect">
            <a:avLst/>
          </a:prstGeom>
        </p:spPr>
        <p:txBody>
          <a:bodyPr wrap="square">
            <a:spAutoFit/>
          </a:bodyPr>
          <a:lstStyle/>
          <a:p>
            <a:pPr algn="just"/>
            <a:r>
              <a:rPr lang="en-US" sz="1400" b="1" dirty="0">
                <a:solidFill>
                  <a:schemeClr val="tx2">
                    <a:lumMod val="60000"/>
                    <a:lumOff val="40000"/>
                  </a:schemeClr>
                </a:solidFill>
                <a:latin typeface="Roboto-Medium"/>
              </a:rPr>
              <a:t>RAIZER</a:t>
            </a:r>
            <a:r>
              <a:rPr lang="hr-HR" sz="1000" b="1" dirty="0">
                <a:solidFill>
                  <a:schemeClr val="tx2">
                    <a:lumMod val="60000"/>
                    <a:lumOff val="40000"/>
                  </a:schemeClr>
                </a:solidFill>
                <a:latin typeface="Roboto-Medium"/>
              </a:rPr>
              <a:t> </a:t>
            </a:r>
            <a:r>
              <a:rPr lang="el-GR" sz="1000" dirty="0">
                <a:latin typeface="Roboto-Medium"/>
              </a:rPr>
              <a:t>Η κινητή καρέκλα ανύψωσης που δουλεύει με μπαταρίες. Η καρέκλα </a:t>
            </a:r>
            <a:r>
              <a:rPr lang="en-US" sz="1000" dirty="0">
                <a:latin typeface="Roboto-Medium"/>
              </a:rPr>
              <a:t>Raizer </a:t>
            </a:r>
            <a:r>
              <a:rPr lang="el-GR" sz="1000" dirty="0">
                <a:latin typeface="Roboto-Medium"/>
              </a:rPr>
              <a:t>βοηθά τον ασθενή που έχει πέσει να σηκωθεί σε σχεδόν όρθια στάση σε λίγα λεπτά.</a:t>
            </a:r>
          </a:p>
          <a:p>
            <a:pPr algn="just"/>
            <a:endParaRPr lang="el-GR" sz="1000" dirty="0">
              <a:latin typeface="Roboto-Medium"/>
            </a:endParaRPr>
          </a:p>
          <a:p>
            <a:pPr algn="just"/>
            <a:r>
              <a:rPr lang="el-GR" sz="1000" dirty="0">
                <a:latin typeface="Roboto-Medium"/>
              </a:rPr>
              <a:t>Το βοήθημα μπορεί να λειτουργήσει με ένα μόνο βοηθό και, εκτός από το να δοθεί χέρι βοηθείας, χρειάζεται ελάχιστη σωματική δύναμη από τον λειτουργό.</a:t>
            </a:r>
            <a:endParaRPr lang="en-US" sz="1000" dirty="0">
              <a:latin typeface="Roboto-Medium"/>
            </a:endParaRPr>
          </a:p>
        </p:txBody>
      </p:sp>
      <p:cxnSp>
        <p:nvCxnSpPr>
          <p:cNvPr id="20" name="Ravni poveznik 19">
            <a:extLst>
              <a:ext uri="{FF2B5EF4-FFF2-40B4-BE49-F238E27FC236}">
                <a16:creationId xmlns:a16="http://schemas.microsoft.com/office/drawing/2014/main" id="{47535845-F34D-432F-995C-C6C5C2ABED1B}"/>
              </a:ext>
            </a:extLst>
          </p:cNvPr>
          <p:cNvCxnSpPr/>
          <p:nvPr/>
        </p:nvCxnSpPr>
        <p:spPr>
          <a:xfrm>
            <a:off x="497599" y="2877666"/>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628502B0-443B-4C33-A5B2-91B86B8CFE0F}"/>
              </a:ext>
            </a:extLst>
          </p:cNvPr>
          <p:cNvCxnSpPr/>
          <p:nvPr/>
        </p:nvCxnSpPr>
        <p:spPr>
          <a:xfrm>
            <a:off x="497599" y="4335346"/>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Slika 28">
            <a:extLst>
              <a:ext uri="{FF2B5EF4-FFF2-40B4-BE49-F238E27FC236}">
                <a16:creationId xmlns:a16="http://schemas.microsoft.com/office/drawing/2014/main" id="{D84B0A76-52E0-4005-9E80-1CE5B6F0FE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339582"/>
            <a:ext cx="927674" cy="1011861"/>
          </a:xfrm>
          <a:prstGeom prst="rect">
            <a:avLst/>
          </a:prstGeom>
        </p:spPr>
      </p:pic>
      <p:sp>
        <p:nvSpPr>
          <p:cNvPr id="30" name="object 9">
            <a:extLst>
              <a:ext uri="{FF2B5EF4-FFF2-40B4-BE49-F238E27FC236}">
                <a16:creationId xmlns:a16="http://schemas.microsoft.com/office/drawing/2014/main" id="{599945BE-2BB6-445F-91DE-BDF86DBAEF45}"/>
              </a:ext>
            </a:extLst>
          </p:cNvPr>
          <p:cNvSpPr txBox="1"/>
          <p:nvPr/>
        </p:nvSpPr>
        <p:spPr>
          <a:xfrm>
            <a:off x="2422995" y="4330951"/>
            <a:ext cx="3866435" cy="843821"/>
          </a:xfrm>
          <a:prstGeom prst="rect">
            <a:avLst/>
          </a:prstGeom>
        </p:spPr>
        <p:txBody>
          <a:bodyPr vert="horz" wrap="square" lIns="0" tIns="12700" rIns="0" bIns="0" rtlCol="0">
            <a:spAutoFit/>
          </a:bodyPr>
          <a:lstStyle/>
          <a:p>
            <a:pPr algn="just"/>
            <a:r>
              <a:rPr lang="el-GR" sz="1400" b="1" dirty="0">
                <a:solidFill>
                  <a:schemeClr val="tx2">
                    <a:lumMod val="60000"/>
                    <a:lumOff val="40000"/>
                  </a:schemeClr>
                </a:solidFill>
                <a:latin typeface="Roboto-Medium"/>
              </a:rPr>
              <a:t>ΑΝΑΠΗΡΙΚΟ ΑΜΑΞΙΔΙΟ </a:t>
            </a:r>
            <a:r>
              <a:rPr lang="el-GR" sz="1000" dirty="0">
                <a:latin typeface="Roboto-Medium"/>
              </a:rPr>
              <a:t>Το αναπηρικό </a:t>
            </a:r>
            <a:r>
              <a:rPr lang="el-GR" sz="1000" dirty="0" err="1">
                <a:latin typeface="Roboto-Medium"/>
              </a:rPr>
              <a:t>αμαξίδιο</a:t>
            </a:r>
            <a:r>
              <a:rPr lang="el-GR" sz="1000" dirty="0">
                <a:latin typeface="Roboto-Medium"/>
              </a:rPr>
              <a:t> είναι  σχεδιασμένο να διαχειρίζεται όλες τις προοπτικές  </a:t>
            </a:r>
            <a:r>
              <a:rPr lang="el-GR" sz="1000" dirty="0" err="1">
                <a:latin typeface="Roboto-Medium"/>
              </a:rPr>
              <a:t>ορθοστατική</a:t>
            </a:r>
            <a:r>
              <a:rPr lang="el-GR" sz="1000" dirty="0">
                <a:latin typeface="Roboto-Medium"/>
              </a:rPr>
              <a:t> υποστήριξης και άνεσης. Είναι σχεδιασμένο να παρέχει ένα εύρος </a:t>
            </a:r>
            <a:r>
              <a:rPr lang="el-GR" sz="1000" dirty="0" err="1">
                <a:latin typeface="Roboto-Medium"/>
              </a:rPr>
              <a:t>τοποθεσιακών</a:t>
            </a:r>
            <a:r>
              <a:rPr lang="el-GR" sz="1000" dirty="0">
                <a:latin typeface="Roboto-Medium"/>
              </a:rPr>
              <a:t> αναγκών. Τόσο η κλίση όσο και η </a:t>
            </a:r>
            <a:r>
              <a:rPr lang="el-GR" sz="1000" dirty="0" err="1">
                <a:latin typeface="Roboto-Medium"/>
              </a:rPr>
              <a:t>ανάκλιση</a:t>
            </a:r>
            <a:r>
              <a:rPr lang="el-GR" sz="1000" dirty="0">
                <a:latin typeface="Roboto-Medium"/>
              </a:rPr>
              <a:t> ρυθμίζονται εύκολα. </a:t>
            </a:r>
          </a:p>
        </p:txBody>
      </p:sp>
      <p:cxnSp>
        <p:nvCxnSpPr>
          <p:cNvPr id="31" name="Ravni poveznik 30">
            <a:extLst>
              <a:ext uri="{FF2B5EF4-FFF2-40B4-BE49-F238E27FC236}">
                <a16:creationId xmlns:a16="http://schemas.microsoft.com/office/drawing/2014/main" id="{51E191D0-D080-4968-B831-6D1927CF2470}"/>
              </a:ext>
            </a:extLst>
          </p:cNvPr>
          <p:cNvCxnSpPr/>
          <p:nvPr/>
        </p:nvCxnSpPr>
        <p:spPr>
          <a:xfrm>
            <a:off x="497599" y="5864975"/>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vni poveznik 34">
            <a:extLst>
              <a:ext uri="{FF2B5EF4-FFF2-40B4-BE49-F238E27FC236}">
                <a16:creationId xmlns:a16="http://schemas.microsoft.com/office/drawing/2014/main" id="{3660073B-B66E-44D7-8C38-703EDF9D5314}"/>
              </a:ext>
            </a:extLst>
          </p:cNvPr>
          <p:cNvCxnSpPr/>
          <p:nvPr/>
        </p:nvCxnSpPr>
        <p:spPr>
          <a:xfrm>
            <a:off x="497599" y="7315200"/>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Slika 36">
            <a:extLst>
              <a:ext uri="{FF2B5EF4-FFF2-40B4-BE49-F238E27FC236}">
                <a16:creationId xmlns:a16="http://schemas.microsoft.com/office/drawing/2014/main" id="{B3ABC863-DAE5-4AE0-9C8B-E5C2F5824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820" y="2790653"/>
            <a:ext cx="1543233" cy="1122570"/>
          </a:xfrm>
          <a:prstGeom prst="rect">
            <a:avLst/>
          </a:prstGeom>
          <a:ln>
            <a:noFill/>
          </a:ln>
          <a:effectLst>
            <a:softEdge rad="112500"/>
          </a:effectLst>
        </p:spPr>
      </p:pic>
      <p:sp>
        <p:nvSpPr>
          <p:cNvPr id="38" name="object 9">
            <a:extLst>
              <a:ext uri="{FF2B5EF4-FFF2-40B4-BE49-F238E27FC236}">
                <a16:creationId xmlns:a16="http://schemas.microsoft.com/office/drawing/2014/main" id="{24EC9C7B-23A4-4A32-AE65-820EF0FD7439}"/>
              </a:ext>
            </a:extLst>
          </p:cNvPr>
          <p:cNvSpPr txBox="1"/>
          <p:nvPr/>
        </p:nvSpPr>
        <p:spPr>
          <a:xfrm>
            <a:off x="2381964" y="3013232"/>
            <a:ext cx="3866436" cy="689932"/>
          </a:xfrm>
          <a:prstGeom prst="rect">
            <a:avLst/>
          </a:prstGeom>
        </p:spPr>
        <p:txBody>
          <a:bodyPr vert="horz" wrap="square" lIns="0" tIns="12700" rIns="0" bIns="0" rtlCol="0">
            <a:spAutoFit/>
          </a:bodyPr>
          <a:lstStyle/>
          <a:p>
            <a:pPr algn="just"/>
            <a:r>
              <a:rPr lang="el-GR" sz="1400" b="1" dirty="0">
                <a:solidFill>
                  <a:schemeClr val="tx2">
                    <a:lumMod val="60000"/>
                    <a:lumOff val="40000"/>
                  </a:schemeClr>
                </a:solidFill>
                <a:latin typeface="Roboto-Medium"/>
              </a:rPr>
              <a:t>ΣΩΛΗΝΑΣ ΤΟΠΟΘΕΤΗΣΗΣ </a:t>
            </a:r>
            <a:r>
              <a:rPr lang="el-GR" sz="1000" dirty="0">
                <a:latin typeface="Roboto-Medium"/>
              </a:rPr>
              <a:t>Ο σωλήνας τοποθέτησης προσαρμόζεται στον ασθενή. Χρησιμοποιείται για τοποθέτηση του ασθενή στο κρεβάτι π.χ. υποστήριξη  του ασθενή καθώς πέφτει στο πλάι και παροχή άνεσης.</a:t>
            </a:r>
            <a:endParaRPr sz="1000" dirty="0">
              <a:latin typeface="Montserrat"/>
              <a:cs typeface="Montserrat"/>
            </a:endParaRPr>
          </a:p>
        </p:txBody>
      </p:sp>
      <p:pic>
        <p:nvPicPr>
          <p:cNvPr id="5" name="Slika 4">
            <a:extLst>
              <a:ext uri="{FF2B5EF4-FFF2-40B4-BE49-F238E27FC236}">
                <a16:creationId xmlns:a16="http://schemas.microsoft.com/office/drawing/2014/main" id="{211811A9-7E31-4E80-BCA9-6FC4C7F6BA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4" y="7196655"/>
            <a:ext cx="696644" cy="1083409"/>
          </a:xfrm>
          <a:prstGeom prst="rect">
            <a:avLst/>
          </a:prstGeom>
        </p:spPr>
      </p:pic>
      <p:sp>
        <p:nvSpPr>
          <p:cNvPr id="24" name="Pravokutnik 23">
            <a:extLst>
              <a:ext uri="{FF2B5EF4-FFF2-40B4-BE49-F238E27FC236}">
                <a16:creationId xmlns:a16="http://schemas.microsoft.com/office/drawing/2014/main" id="{B3679DCD-96EB-452F-8793-F8F560B79852}"/>
              </a:ext>
            </a:extLst>
          </p:cNvPr>
          <p:cNvSpPr/>
          <p:nvPr/>
        </p:nvSpPr>
        <p:spPr>
          <a:xfrm>
            <a:off x="2317863" y="7315200"/>
            <a:ext cx="4076700" cy="769441"/>
          </a:xfrm>
          <a:prstGeom prst="rect">
            <a:avLst/>
          </a:prstGeom>
        </p:spPr>
        <p:txBody>
          <a:bodyPr wrap="square">
            <a:spAutoFit/>
          </a:bodyPr>
          <a:lstStyle/>
          <a:p>
            <a:pPr algn="just" fontAlgn="auto"/>
            <a:r>
              <a:rPr lang="el-GR" sz="1400" b="1" dirty="0">
                <a:solidFill>
                  <a:schemeClr val="tx2">
                    <a:lumMod val="60000"/>
                    <a:lumOff val="40000"/>
                  </a:schemeClr>
                </a:solidFill>
                <a:latin typeface="Roboto-Medium"/>
              </a:rPr>
              <a:t>ΠΛΑΤΦΟΡΜΑ ΜΕΤΑΦΟΡΑΣ </a:t>
            </a:r>
            <a:r>
              <a:rPr lang="el-GR" sz="1000" dirty="0">
                <a:latin typeface="Roboto-Medium"/>
              </a:rPr>
              <a:t>Η πλατφόρμα μεταφοράς υποστηρίζει τον ασθενή στην μεταφορά μεταξύ π.χ. κρεβατιού φροντίδας και αναπηρικού </a:t>
            </a:r>
            <a:r>
              <a:rPr lang="el-GR" sz="1000" dirty="0" err="1">
                <a:latin typeface="Roboto-Medium"/>
              </a:rPr>
              <a:t>αμαξιδίου</a:t>
            </a:r>
            <a:r>
              <a:rPr lang="el-GR" sz="1000" dirty="0">
                <a:latin typeface="Roboto-Medium"/>
              </a:rPr>
              <a:t>. Προσφέρει ασφάλεια για ασφαλή όρθια στάση για τον πολίτη όταν κρατά τα στηρίγματα</a:t>
            </a:r>
            <a:endParaRPr lang="en-US" dirty="0"/>
          </a:p>
        </p:txBody>
      </p:sp>
      <p:sp>
        <p:nvSpPr>
          <p:cNvPr id="7" name="Rezervirano mjesto broja slajda 6">
            <a:extLst>
              <a:ext uri="{FF2B5EF4-FFF2-40B4-BE49-F238E27FC236}">
                <a16:creationId xmlns:a16="http://schemas.microsoft.com/office/drawing/2014/main" id="{1B74DD31-E3D3-484F-8582-DA408B0418E5}"/>
              </a:ext>
            </a:extLst>
          </p:cNvPr>
          <p:cNvSpPr>
            <a:spLocks noGrp="1"/>
          </p:cNvSpPr>
          <p:nvPr>
            <p:ph type="sldNum" sz="quarter" idx="7"/>
          </p:nvPr>
        </p:nvSpPr>
        <p:spPr/>
        <p:txBody>
          <a:bodyPr/>
          <a:lstStyle/>
          <a:p>
            <a:fld id="{B6F15528-21DE-4FAA-801E-634DDDAF4B2B}" type="slidenum">
              <a:rPr lang="hr-HR" smtClean="0"/>
              <a:t>12</a:t>
            </a:fld>
            <a:endParaRPr lang="hr-HR" dirty="0"/>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56371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Εισαγωγή στον εξοπλισμό μεταφοράς</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15" name="Pravokutnik 14">
            <a:extLst>
              <a:ext uri="{FF2B5EF4-FFF2-40B4-BE49-F238E27FC236}">
                <a16:creationId xmlns:a16="http://schemas.microsoft.com/office/drawing/2014/main" id="{95579633-735B-44F9-B497-D78B9DF31F0D}"/>
              </a:ext>
            </a:extLst>
          </p:cNvPr>
          <p:cNvSpPr/>
          <p:nvPr/>
        </p:nvSpPr>
        <p:spPr>
          <a:xfrm>
            <a:off x="2332841" y="4721422"/>
            <a:ext cx="4076700" cy="769441"/>
          </a:xfrm>
          <a:prstGeom prst="rect">
            <a:avLst/>
          </a:prstGeom>
        </p:spPr>
        <p:txBody>
          <a:bodyPr wrap="square">
            <a:spAutoFit/>
          </a:bodyPr>
          <a:lstStyle/>
          <a:p>
            <a:pPr algn="just"/>
            <a:r>
              <a:rPr lang="el-GR" sz="1400" b="1" dirty="0">
                <a:solidFill>
                  <a:schemeClr val="tx2">
                    <a:lumMod val="60000"/>
                    <a:lumOff val="40000"/>
                  </a:schemeClr>
                </a:solidFill>
                <a:latin typeface="Roboto-Medium"/>
              </a:rPr>
              <a:t>ΑΝΥΨΩΤΗΡΑΣ ΟΡΟΦΗΣ </a:t>
            </a:r>
            <a:r>
              <a:rPr lang="el-GR" sz="1000" dirty="0">
                <a:latin typeface="Roboto-Medium"/>
              </a:rPr>
              <a:t>Συνδυαζόμενο με ένα ιμάντα, ο ανυψωτήρα οροφής χρησιμοποιείται  σε καταστάσεις  μεταφοράς. Μπορεί να συνδυαστεί επίσης και με σεντόνια μεταφοράς για περιστροφή και τοποθέτηση στο κρεβάτι.</a:t>
            </a:r>
            <a:endParaRPr lang="en-US" sz="1000" dirty="0">
              <a:latin typeface="Roboto-Medium"/>
            </a:endParaRPr>
          </a:p>
        </p:txBody>
      </p:sp>
      <p:cxnSp>
        <p:nvCxnSpPr>
          <p:cNvPr id="20" name="Ravni poveznik 19">
            <a:extLst>
              <a:ext uri="{FF2B5EF4-FFF2-40B4-BE49-F238E27FC236}">
                <a16:creationId xmlns:a16="http://schemas.microsoft.com/office/drawing/2014/main" id="{47535845-F34D-432F-995C-C6C5C2ABED1B}"/>
              </a:ext>
            </a:extLst>
          </p:cNvPr>
          <p:cNvCxnSpPr/>
          <p:nvPr/>
        </p:nvCxnSpPr>
        <p:spPr>
          <a:xfrm>
            <a:off x="497599" y="2877666"/>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628502B0-443B-4C33-A5B2-91B86B8CFE0F}"/>
              </a:ext>
            </a:extLst>
          </p:cNvPr>
          <p:cNvCxnSpPr/>
          <p:nvPr/>
        </p:nvCxnSpPr>
        <p:spPr>
          <a:xfrm>
            <a:off x="497599" y="4554927"/>
            <a:ext cx="0" cy="948545"/>
          </a:xfrm>
          <a:prstGeom prst="line">
            <a:avLst/>
          </a:prstGeom>
        </p:spPr>
        <p:style>
          <a:lnRef idx="1">
            <a:schemeClr val="accent1"/>
          </a:lnRef>
          <a:fillRef idx="0">
            <a:schemeClr val="accent1"/>
          </a:fillRef>
          <a:effectRef idx="0">
            <a:schemeClr val="accent1"/>
          </a:effectRef>
          <a:fontRef idx="minor">
            <a:schemeClr val="tx1"/>
          </a:fontRef>
        </p:style>
      </p:cxnSp>
      <p:sp>
        <p:nvSpPr>
          <p:cNvPr id="34" name="Pravokutnik 33">
            <a:extLst>
              <a:ext uri="{FF2B5EF4-FFF2-40B4-BE49-F238E27FC236}">
                <a16:creationId xmlns:a16="http://schemas.microsoft.com/office/drawing/2014/main" id="{8078D522-088F-456A-B707-5F52A8456785}"/>
              </a:ext>
            </a:extLst>
          </p:cNvPr>
          <p:cNvSpPr/>
          <p:nvPr/>
        </p:nvSpPr>
        <p:spPr>
          <a:xfrm>
            <a:off x="2321120" y="3001086"/>
            <a:ext cx="4076700" cy="923330"/>
          </a:xfrm>
          <a:prstGeom prst="rect">
            <a:avLst/>
          </a:prstGeom>
        </p:spPr>
        <p:txBody>
          <a:bodyPr wrap="square">
            <a:spAutoFit/>
          </a:bodyPr>
          <a:lstStyle/>
          <a:p>
            <a:pPr algn="just"/>
            <a:r>
              <a:rPr lang="el-GR" sz="1400" b="1" dirty="0">
                <a:solidFill>
                  <a:schemeClr val="tx2">
                    <a:lumMod val="60000"/>
                    <a:lumOff val="40000"/>
                  </a:schemeClr>
                </a:solidFill>
                <a:latin typeface="Roboto-Medium"/>
              </a:rPr>
              <a:t>ΑΝΥΨΩΤΗΡΑΣ</a:t>
            </a:r>
            <a:r>
              <a:rPr lang="hr-HR" sz="1400" b="1" dirty="0">
                <a:solidFill>
                  <a:schemeClr val="tx2">
                    <a:lumMod val="60000"/>
                    <a:lumOff val="40000"/>
                  </a:schemeClr>
                </a:solidFill>
                <a:latin typeface="Roboto-Medium"/>
              </a:rPr>
              <a:t> </a:t>
            </a:r>
            <a:r>
              <a:rPr lang="el-GR" sz="1000" dirty="0">
                <a:latin typeface="Roboto-Medium"/>
              </a:rPr>
              <a:t>Ο κινητός ανυψωτήρας βοηθά τους φροντιστές να σηκώσουν και μεταφέρουν ασθενείς με μειωμένη κινητικότητα. Πολλές καταστάσεις απαιτούν διαφορετικές λύσεις για άνεση και ασφαλή ανύψωση, η οποία επίσης ενισχύει το εργασιακό περιβάλλον και την ασφάλεια του φροντιστή.</a:t>
            </a:r>
            <a:endParaRPr lang="en-US" sz="1000" dirty="0">
              <a:latin typeface="Roboto-Medium"/>
            </a:endParaRPr>
          </a:p>
        </p:txBody>
      </p:sp>
      <p:pic>
        <p:nvPicPr>
          <p:cNvPr id="24" name="Slika 23">
            <a:extLst>
              <a:ext uri="{FF2B5EF4-FFF2-40B4-BE49-F238E27FC236}">
                <a16:creationId xmlns:a16="http://schemas.microsoft.com/office/drawing/2014/main" id="{BAD109F9-2270-40AD-8AA3-D4902D0F6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82" y="2877666"/>
            <a:ext cx="1073262" cy="1203258"/>
          </a:xfrm>
          <a:prstGeom prst="rect">
            <a:avLst/>
          </a:prstGeom>
        </p:spPr>
      </p:pic>
      <p:pic>
        <p:nvPicPr>
          <p:cNvPr id="5" name="Slika 4">
            <a:extLst>
              <a:ext uri="{FF2B5EF4-FFF2-40B4-BE49-F238E27FC236}">
                <a16:creationId xmlns:a16="http://schemas.microsoft.com/office/drawing/2014/main" id="{1608A6DB-AF43-46CD-B8CA-4097284B3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372" y="4491856"/>
            <a:ext cx="920974" cy="1074687"/>
          </a:xfrm>
          <a:prstGeom prst="rect">
            <a:avLst/>
          </a:prstGeom>
        </p:spPr>
      </p:pic>
      <p:pic>
        <p:nvPicPr>
          <p:cNvPr id="16" name="Slika 15">
            <a:extLst>
              <a:ext uri="{FF2B5EF4-FFF2-40B4-BE49-F238E27FC236}">
                <a16:creationId xmlns:a16="http://schemas.microsoft.com/office/drawing/2014/main" id="{B8E8B3C7-9A98-4A45-BBB9-4E7A17167E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372" y="6108140"/>
            <a:ext cx="851852" cy="1221799"/>
          </a:xfrm>
          <a:prstGeom prst="rect">
            <a:avLst/>
          </a:prstGeom>
        </p:spPr>
      </p:pic>
      <p:sp>
        <p:nvSpPr>
          <p:cNvPr id="17" name="Pravokutnik 16">
            <a:extLst>
              <a:ext uri="{FF2B5EF4-FFF2-40B4-BE49-F238E27FC236}">
                <a16:creationId xmlns:a16="http://schemas.microsoft.com/office/drawing/2014/main" id="{B7DFEAFA-8C01-42F9-BD0B-DD09E9F17C44}"/>
              </a:ext>
            </a:extLst>
          </p:cNvPr>
          <p:cNvSpPr/>
          <p:nvPr/>
        </p:nvSpPr>
        <p:spPr>
          <a:xfrm>
            <a:off x="2321120" y="6208812"/>
            <a:ext cx="4076700" cy="1077218"/>
          </a:xfrm>
          <a:prstGeom prst="rect">
            <a:avLst/>
          </a:prstGeom>
        </p:spPr>
        <p:txBody>
          <a:bodyPr wrap="square">
            <a:spAutoFit/>
          </a:bodyPr>
          <a:lstStyle/>
          <a:p>
            <a:pPr algn="just"/>
            <a:r>
              <a:rPr lang="el-GR" sz="1400" b="1" dirty="0">
                <a:solidFill>
                  <a:schemeClr val="tx2">
                    <a:lumMod val="60000"/>
                    <a:lumOff val="40000"/>
                  </a:schemeClr>
                </a:solidFill>
                <a:latin typeface="Roboto-Medium"/>
              </a:rPr>
              <a:t>ΙΜΑΝΤΕΣ</a:t>
            </a:r>
            <a:r>
              <a:rPr lang="hr-HR" sz="1400" b="1" dirty="0">
                <a:solidFill>
                  <a:schemeClr val="tx2">
                    <a:lumMod val="60000"/>
                    <a:lumOff val="40000"/>
                  </a:schemeClr>
                </a:solidFill>
                <a:latin typeface="Roboto-Medium"/>
              </a:rPr>
              <a:t> </a:t>
            </a:r>
            <a:r>
              <a:rPr lang="el-GR" sz="1000" dirty="0">
                <a:latin typeface="Roboto-Medium"/>
              </a:rPr>
              <a:t>Οι ιμάντες χρησιμοποιούνται για γενικές μεταφορές και για να υποστηρίξουν το σώμα. Ο ιμάντας είναι ιδανικός για ανύψωση, μεταφορά και τοποθέτηση ασθενών με μειωμένο έλεγχο του σώματος τους. Η χρήση του κατάλληλου ιμάντα είναι αναγκαία για αποτελεσματικές μεταφορές και για να εξασφαλίσει άνεση, αξιοπρέπεια και ασφάλεια για τον ασθενή και το φροντιστή.</a:t>
            </a:r>
            <a:endParaRPr lang="en-US" sz="1000" dirty="0">
              <a:latin typeface="Roboto-Medium"/>
            </a:endParaRPr>
          </a:p>
        </p:txBody>
      </p:sp>
      <p:cxnSp>
        <p:nvCxnSpPr>
          <p:cNvPr id="18" name="Ravni poveznik 17">
            <a:extLst>
              <a:ext uri="{FF2B5EF4-FFF2-40B4-BE49-F238E27FC236}">
                <a16:creationId xmlns:a16="http://schemas.microsoft.com/office/drawing/2014/main" id="{11E2FB26-A0F6-4F89-9047-A607997262C5}"/>
              </a:ext>
            </a:extLst>
          </p:cNvPr>
          <p:cNvCxnSpPr/>
          <p:nvPr/>
        </p:nvCxnSpPr>
        <p:spPr>
          <a:xfrm>
            <a:off x="497599" y="6214255"/>
            <a:ext cx="0" cy="948545"/>
          </a:xfrm>
          <a:prstGeom prst="line">
            <a:avLst/>
          </a:prstGeom>
        </p:spPr>
        <p:style>
          <a:lnRef idx="1">
            <a:schemeClr val="accent1"/>
          </a:lnRef>
          <a:fillRef idx="0">
            <a:schemeClr val="accent1"/>
          </a:fillRef>
          <a:effectRef idx="0">
            <a:schemeClr val="accent1"/>
          </a:effectRef>
          <a:fontRef idx="minor">
            <a:schemeClr val="tx1"/>
          </a:fontRef>
        </p:style>
      </p:cxnSp>
      <p:sp>
        <p:nvSpPr>
          <p:cNvPr id="4" name="Rezervirano mjesto broja slajda 3">
            <a:extLst>
              <a:ext uri="{FF2B5EF4-FFF2-40B4-BE49-F238E27FC236}">
                <a16:creationId xmlns:a16="http://schemas.microsoft.com/office/drawing/2014/main" id="{7D188EA1-4992-4F01-ACB3-5281F05659D6}"/>
              </a:ext>
            </a:extLst>
          </p:cNvPr>
          <p:cNvSpPr>
            <a:spLocks noGrp="1"/>
          </p:cNvSpPr>
          <p:nvPr>
            <p:ph type="sldNum" sz="quarter" idx="7"/>
          </p:nvPr>
        </p:nvSpPr>
        <p:spPr>
          <a:xfrm>
            <a:off x="5596128" y="9354312"/>
            <a:ext cx="1787652" cy="276999"/>
          </a:xfrm>
        </p:spPr>
        <p:txBody>
          <a:bodyPr/>
          <a:lstStyle/>
          <a:p>
            <a:fld id="{B6F15528-21DE-4FAA-801E-634DDDAF4B2B}" type="slidenum">
              <a:rPr lang="hr-HR" smtClean="0"/>
              <a:t>13</a:t>
            </a:fld>
            <a:endParaRPr lang="hr-H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81985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111E2547-1130-4C79-8C0E-429928C26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1086" y="517685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el-GR" b="1" dirty="0">
                <a:solidFill>
                  <a:srgbClr val="4C92AB"/>
                </a:solidFill>
                <a:latin typeface="Open Sans"/>
                <a:cs typeface="Open Sans"/>
              </a:rPr>
              <a:t>      </a:t>
            </a:r>
            <a:r>
              <a:rPr lang="hr-HR" b="1" dirty="0">
                <a:solidFill>
                  <a:srgbClr val="4C92AB"/>
                </a:solidFill>
                <a:latin typeface="Open Sans"/>
                <a:cs typeface="Open Sans"/>
              </a:rPr>
              <a:t>3</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296460" y="5902355"/>
            <a:ext cx="3683601" cy="879728"/>
          </a:xfrm>
          <a:prstGeom prst="rect">
            <a:avLst/>
          </a:prstGeom>
        </p:spPr>
        <p:txBody>
          <a:bodyPr vert="horz" wrap="square" lIns="0" tIns="134620" rIns="0" bIns="0" rtlCol="0">
            <a:spAutoFit/>
          </a:bodyPr>
          <a:lstStyle/>
          <a:p>
            <a:pPr marL="12700" marR="5080" algn="ctr">
              <a:lnSpc>
                <a:spcPts val="5800"/>
              </a:lnSpc>
              <a:spcBef>
                <a:spcPts val="1060"/>
              </a:spcBef>
            </a:pPr>
            <a:r>
              <a:rPr lang="el-GR" sz="5600" b="1" spc="-5" dirty="0">
                <a:solidFill>
                  <a:srgbClr val="1C61B3"/>
                </a:solidFill>
                <a:latin typeface="Open Sans"/>
                <a:cs typeface="Open Sans"/>
              </a:rPr>
              <a:t>Κεφάλαιο</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874598"/>
          </a:xfrm>
          <a:prstGeom prst="rect">
            <a:avLst/>
          </a:prstGeom>
        </p:spPr>
        <p:txBody>
          <a:bodyPr vert="horz" wrap="square" lIns="0" tIns="12700" rIns="0" bIns="0" rtlCol="0">
            <a:spAutoFit/>
          </a:bodyPr>
          <a:lstStyle/>
          <a:p>
            <a:pPr marR="9525" algn="ctr">
              <a:lnSpc>
                <a:spcPct val="100000"/>
              </a:lnSpc>
              <a:spcBef>
                <a:spcPts val="100"/>
              </a:spcBef>
            </a:pPr>
            <a:r>
              <a:rPr lang="el-GR" sz="2800" i="1" spc="-5" dirty="0">
                <a:solidFill>
                  <a:srgbClr val="1C61B3"/>
                </a:solidFill>
                <a:latin typeface="Open Sans"/>
                <a:cs typeface="Open Sans"/>
              </a:rPr>
              <a:t>Εισαγωγή στις αρχές μεταφοράς στην εργονομία</a:t>
            </a:r>
            <a:endParaRPr lang="en-US"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1D8434C5-C564-41C4-945D-5C0852235AA1}"/>
              </a:ext>
            </a:extLst>
          </p:cNvPr>
          <p:cNvSpPr>
            <a:spLocks noGrp="1"/>
          </p:cNvSpPr>
          <p:nvPr>
            <p:ph type="sldNum" sz="quarter" idx="7"/>
          </p:nvPr>
        </p:nvSpPr>
        <p:spPr/>
        <p:txBody>
          <a:bodyPr/>
          <a:lstStyle/>
          <a:p>
            <a:fld id="{B6F15528-21DE-4FAA-801E-634DDDAF4B2B}" type="slidenum">
              <a:rPr lang="hr-HR" smtClean="0"/>
              <a:t>14</a:t>
            </a:fld>
            <a:endParaRPr lang="hr-HR"/>
          </a:p>
        </p:txBody>
      </p:sp>
    </p:spTree>
    <p:extLst>
      <p:ext uri="{BB962C8B-B14F-4D97-AF65-F5344CB8AC3E}">
        <p14:creationId xmlns:p14="http://schemas.microsoft.com/office/powerpoint/2010/main" val="249086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3206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sz="2000" kern="0" spc="100" dirty="0">
                <a:latin typeface="Open Sans"/>
              </a:rPr>
              <a:t>Εισαγωγή στις αρχές μεταφοράς και στην εργονομία</a:t>
            </a:r>
            <a:endParaRPr lang="en-US" sz="2000" kern="0" spc="105" dirty="0">
              <a:latin typeface="Open Sans"/>
            </a:endParaRP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5" name="Slika 4">
            <a:extLst>
              <a:ext uri="{FF2B5EF4-FFF2-40B4-BE49-F238E27FC236}">
                <a16:creationId xmlns:a16="http://schemas.microsoft.com/office/drawing/2014/main" id="{1E79C23D-8C01-446C-BCDA-5519B93842AD}"/>
              </a:ext>
            </a:extLst>
          </p:cNvPr>
          <p:cNvPicPr>
            <a:picLocks noChangeAspect="1"/>
          </p:cNvPicPr>
          <p:nvPr/>
        </p:nvPicPr>
        <p:blipFill>
          <a:blip r:embed="rId3"/>
          <a:stretch>
            <a:fillRect/>
          </a:stretch>
        </p:blipFill>
        <p:spPr>
          <a:xfrm>
            <a:off x="935378" y="3155671"/>
            <a:ext cx="2950820" cy="2914645"/>
          </a:xfrm>
          <a:prstGeom prst="rect">
            <a:avLst/>
          </a:prstGeom>
        </p:spPr>
      </p:pic>
      <p:sp>
        <p:nvSpPr>
          <p:cNvPr id="8" name="Pravokutnik 7">
            <a:extLst>
              <a:ext uri="{FF2B5EF4-FFF2-40B4-BE49-F238E27FC236}">
                <a16:creationId xmlns:a16="http://schemas.microsoft.com/office/drawing/2014/main" id="{2D7A15A5-354D-4596-89F0-35B956C142D6}"/>
              </a:ext>
            </a:extLst>
          </p:cNvPr>
          <p:cNvSpPr/>
          <p:nvPr/>
        </p:nvSpPr>
        <p:spPr>
          <a:xfrm>
            <a:off x="4060044" y="6709255"/>
            <a:ext cx="2438400" cy="281939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rPr>
              <a:t>⬆ </a:t>
            </a:r>
            <a:r>
              <a:rPr lang="el-GR" sz="1000" b="1" dirty="0">
                <a:solidFill>
                  <a:schemeClr val="bg2">
                    <a:lumMod val="25000"/>
                  </a:schemeClr>
                </a:solidFill>
              </a:rPr>
              <a:t>Κάθετα</a:t>
            </a:r>
            <a:r>
              <a:rPr lang="en-US" sz="1000" b="1" dirty="0">
                <a:solidFill>
                  <a:schemeClr val="bg2">
                    <a:lumMod val="25000"/>
                  </a:schemeClr>
                </a:solidFill>
              </a:rPr>
              <a:t>:</a:t>
            </a:r>
            <a:endParaRPr lang="hr-HR" sz="1000" b="1" dirty="0">
              <a:solidFill>
                <a:schemeClr val="bg2">
                  <a:lumMod val="25000"/>
                </a:schemeClr>
              </a:solidFill>
            </a:endParaRPr>
          </a:p>
          <a:p>
            <a:pPr algn="ctr"/>
            <a:endParaRPr lang="hr-HR" sz="1000" b="1" dirty="0">
              <a:solidFill>
                <a:schemeClr val="bg2">
                  <a:lumMod val="25000"/>
                </a:schemeClr>
              </a:solidFill>
            </a:endParaRPr>
          </a:p>
          <a:p>
            <a:pPr algn="ctr"/>
            <a:endParaRPr lang="hr-HR" sz="1000" b="1" dirty="0">
              <a:solidFill>
                <a:schemeClr val="bg2">
                  <a:lumMod val="25000"/>
                </a:schemeClr>
              </a:solidFill>
            </a:endParaRPr>
          </a:p>
          <a:p>
            <a:pPr algn="ctr"/>
            <a:br>
              <a:rPr lang="en-US" sz="1000" dirty="0">
                <a:solidFill>
                  <a:schemeClr val="bg2">
                    <a:lumMod val="25000"/>
                  </a:schemeClr>
                </a:solidFill>
              </a:rPr>
            </a:br>
            <a:r>
              <a:rPr lang="el-GR" sz="1000" b="0" i="0" dirty="0">
                <a:solidFill>
                  <a:srgbClr val="707070"/>
                </a:solidFill>
                <a:effectLst/>
                <a:latin typeface="Lato" panose="020F0502020204030203" pitchFamily="34" charset="0"/>
              </a:rPr>
              <a:t>Οι κινήσεις είναι κάθετες όταν οι κινήσεις του ασθενή είναι ενάντια στη βαρύτητα, π.χ. για να σηκωθεί. Εάν ο ασθενής  χρειάζεται βοήθεια, ο φροντιστής μπορεί να τον καθοδηγήσει, αλλά χρειάζεται  να είναι σε θέση να κάνει την κίνηση ο ίδιος. Εάν ο ασθενής  δεν μπορεί να το κάνει αυτό, ο φροντιστής πρέπει να χρησιμοποιήσει τεχνικές βοηθητικές συσκευές για να αποφύγει την εργασία ενάντια στη βαρύτητα.</a:t>
            </a:r>
            <a:endParaRPr lang="hr-HR" sz="1000" dirty="0">
              <a:solidFill>
                <a:schemeClr val="bg2">
                  <a:lumMod val="25000"/>
                </a:schemeClr>
              </a:solidFill>
            </a:endParaRPr>
          </a:p>
        </p:txBody>
      </p:sp>
      <p:sp>
        <p:nvSpPr>
          <p:cNvPr id="24" name="object 7">
            <a:extLst>
              <a:ext uri="{FF2B5EF4-FFF2-40B4-BE49-F238E27FC236}">
                <a16:creationId xmlns:a16="http://schemas.microsoft.com/office/drawing/2014/main" id="{EE12ABAE-D026-4EF0-AF41-B5C7E09E5CF5}"/>
              </a:ext>
            </a:extLst>
          </p:cNvPr>
          <p:cNvSpPr/>
          <p:nvPr/>
        </p:nvSpPr>
        <p:spPr>
          <a:xfrm>
            <a:off x="4070533" y="6709255"/>
            <a:ext cx="2417422"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9" name="Slika 8">
            <a:extLst>
              <a:ext uri="{FF2B5EF4-FFF2-40B4-BE49-F238E27FC236}">
                <a16:creationId xmlns:a16="http://schemas.microsoft.com/office/drawing/2014/main" id="{3C6B98B0-CF25-467A-89FD-1F79ADE4C8C4}"/>
              </a:ext>
            </a:extLst>
          </p:cNvPr>
          <p:cNvPicPr>
            <a:picLocks noChangeAspect="1"/>
          </p:cNvPicPr>
          <p:nvPr/>
        </p:nvPicPr>
        <p:blipFill>
          <a:blip r:embed="rId4"/>
          <a:stretch>
            <a:fillRect/>
          </a:stretch>
        </p:blipFill>
        <p:spPr>
          <a:xfrm>
            <a:off x="923654" y="6642908"/>
            <a:ext cx="2962543" cy="2952093"/>
          </a:xfrm>
          <a:prstGeom prst="rect">
            <a:avLst/>
          </a:prstGeom>
        </p:spPr>
      </p:pic>
      <p:sp>
        <p:nvSpPr>
          <p:cNvPr id="25" name="Pravokutnik 24">
            <a:extLst>
              <a:ext uri="{FF2B5EF4-FFF2-40B4-BE49-F238E27FC236}">
                <a16:creationId xmlns:a16="http://schemas.microsoft.com/office/drawing/2014/main" id="{E4956BA9-6B5B-4950-9D15-606A3F1BBCD2}"/>
              </a:ext>
            </a:extLst>
          </p:cNvPr>
          <p:cNvSpPr/>
          <p:nvPr/>
        </p:nvSpPr>
        <p:spPr>
          <a:xfrm>
            <a:off x="4060044" y="3154395"/>
            <a:ext cx="2438400" cy="281939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rPr>
              <a:t>↔</a:t>
            </a:r>
            <a:r>
              <a:rPr lang="en-US" sz="1000" dirty="0">
                <a:solidFill>
                  <a:schemeClr val="bg2">
                    <a:lumMod val="25000"/>
                  </a:schemeClr>
                </a:solidFill>
              </a:rPr>
              <a:t> </a:t>
            </a:r>
            <a:r>
              <a:rPr lang="el-GR" sz="1000" b="1" dirty="0">
                <a:solidFill>
                  <a:schemeClr val="bg2">
                    <a:lumMod val="25000"/>
                  </a:schemeClr>
                </a:solidFill>
              </a:rPr>
              <a:t>Οριζόντια</a:t>
            </a:r>
            <a:r>
              <a:rPr lang="en-US" sz="1000" b="1" dirty="0">
                <a:solidFill>
                  <a:schemeClr val="bg2">
                    <a:lumMod val="25000"/>
                  </a:schemeClr>
                </a:solidFill>
              </a:rPr>
              <a:t>:</a:t>
            </a:r>
            <a:endParaRPr lang="hr-HR" sz="1000" b="1" dirty="0">
              <a:solidFill>
                <a:schemeClr val="bg2">
                  <a:lumMod val="25000"/>
                </a:schemeClr>
              </a:solidFill>
            </a:endParaRPr>
          </a:p>
          <a:p>
            <a:pPr algn="ctr"/>
            <a:br>
              <a:rPr lang="en-US" sz="1000" dirty="0">
                <a:solidFill>
                  <a:schemeClr val="bg2">
                    <a:lumMod val="25000"/>
                  </a:schemeClr>
                </a:solidFill>
              </a:rPr>
            </a:br>
            <a:r>
              <a:rPr lang="el-GR" sz="1000" b="0" i="0" dirty="0">
                <a:solidFill>
                  <a:srgbClr val="707070"/>
                </a:solidFill>
                <a:effectLst/>
                <a:latin typeface="Lato" panose="020F0502020204030203" pitchFamily="34" charset="0"/>
              </a:rPr>
              <a:t>Οι μεταφορές είναι πάντα οριζόντιες. Αυτό σημαίνει ότι οι κινήσεις των πολιτών είναι οριζόντιες και όχι ενάντια στη βαρύτητα. Ο στόχος είναι να μειωθεί η τριβή μεταξύ του ασθενούς  και της επιφάνειας στην οποία ξαπλώνει ή κάθεται ο ασθενής . Μειώνει τη δύναμη που πρέπει να χρησιμοποιήσει ο φροντιστής και επιτρέπει στον πολίτη να είναι ενεργός στη μεταφορά. Οι μεταφορές στο οριζόντιο επίπεδο μπορούν να γίνουν χειροκίνητα με "κύλιση, τράβηγμα, ώθηση" ή με τη χρήση τεχνικών βοηθητικών συσκευών.</a:t>
            </a:r>
            <a:endParaRPr lang="hr-HR" sz="1000" dirty="0">
              <a:solidFill>
                <a:schemeClr val="bg2">
                  <a:lumMod val="25000"/>
                </a:schemeClr>
              </a:solidFill>
            </a:endParaRPr>
          </a:p>
        </p:txBody>
      </p:sp>
      <p:pic>
        <p:nvPicPr>
          <p:cNvPr id="26" name="Slika 25">
            <a:hlinkClick r:id="rId5"/>
            <a:extLst>
              <a:ext uri="{FF2B5EF4-FFF2-40B4-BE49-F238E27FC236}">
                <a16:creationId xmlns:a16="http://schemas.microsoft.com/office/drawing/2014/main" id="{85A80FBF-2F65-49FC-9139-25A6361BD7B0}"/>
              </a:ext>
            </a:extLst>
          </p:cNvPr>
          <p:cNvPicPr>
            <a:picLocks noChangeAspect="1"/>
          </p:cNvPicPr>
          <p:nvPr/>
        </p:nvPicPr>
        <p:blipFill>
          <a:blip r:embed="rId6"/>
          <a:stretch>
            <a:fillRect/>
          </a:stretch>
        </p:blipFill>
        <p:spPr>
          <a:xfrm>
            <a:off x="6760512" y="7848600"/>
            <a:ext cx="527867" cy="609600"/>
          </a:xfrm>
          <a:prstGeom prst="rect">
            <a:avLst/>
          </a:prstGeom>
        </p:spPr>
      </p:pic>
      <p:pic>
        <p:nvPicPr>
          <p:cNvPr id="27" name="Slika 26">
            <a:hlinkClick r:id="rId5"/>
            <a:extLst>
              <a:ext uri="{FF2B5EF4-FFF2-40B4-BE49-F238E27FC236}">
                <a16:creationId xmlns:a16="http://schemas.microsoft.com/office/drawing/2014/main" id="{90D57FCA-3EB9-4535-96FA-F8823E3AF263}"/>
              </a:ext>
            </a:extLst>
          </p:cNvPr>
          <p:cNvPicPr>
            <a:picLocks noChangeAspect="1"/>
          </p:cNvPicPr>
          <p:nvPr/>
        </p:nvPicPr>
        <p:blipFill>
          <a:blip r:embed="rId6"/>
          <a:stretch>
            <a:fillRect/>
          </a:stretch>
        </p:blipFill>
        <p:spPr>
          <a:xfrm>
            <a:off x="6729906" y="4438650"/>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4081022" y="3137359"/>
            <a:ext cx="2417422"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4" name="Rezervirano mjesto broja slajda 3">
            <a:extLst>
              <a:ext uri="{FF2B5EF4-FFF2-40B4-BE49-F238E27FC236}">
                <a16:creationId xmlns:a16="http://schemas.microsoft.com/office/drawing/2014/main" id="{DFA9CD4A-E1A2-4714-AC1E-553E80FC8955}"/>
              </a:ext>
            </a:extLst>
          </p:cNvPr>
          <p:cNvSpPr>
            <a:spLocks noGrp="1"/>
          </p:cNvSpPr>
          <p:nvPr>
            <p:ph type="sldNum" sz="quarter" idx="7"/>
          </p:nvPr>
        </p:nvSpPr>
        <p:spPr/>
        <p:txBody>
          <a:bodyPr/>
          <a:lstStyle/>
          <a:p>
            <a:fld id="{B6F15528-21DE-4FAA-801E-634DDDAF4B2B}" type="slidenum">
              <a:rPr lang="hr-HR" smtClean="0"/>
              <a:t>15</a:t>
            </a:fld>
            <a:endParaRPr lang="hr-HR"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99154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9" name="object 6">
            <a:extLst>
              <a:ext uri="{FF2B5EF4-FFF2-40B4-BE49-F238E27FC236}">
                <a16:creationId xmlns:a16="http://schemas.microsoft.com/office/drawing/2014/main" id="{ECDB669B-47A5-42F0-B356-B076849A9FFB}"/>
              </a:ext>
            </a:extLst>
          </p:cNvPr>
          <p:cNvSpPr txBox="1">
            <a:spLocks/>
          </p:cNvSpPr>
          <p:nvPr/>
        </p:nvSpPr>
        <p:spPr>
          <a:xfrm>
            <a:off x="464942" y="2973964"/>
            <a:ext cx="6705600" cy="566822"/>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just">
              <a:spcBef>
                <a:spcPts val="100"/>
              </a:spcBef>
            </a:pPr>
            <a:r>
              <a:rPr lang="el-GR" sz="1200" kern="0" spc="100" dirty="0"/>
              <a:t>Η εργονομία είναι εξαιρετικά σημαντική για τον φροντιστή καθώς επίσης και για την ασφάλεια . Να έχεις επίγνωση της στάσης εργασίας ανά διαστήματα ώστε να είσαι στην βέλτιστη στάση εργασίας όλη την ώρα.</a:t>
            </a:r>
            <a:endParaRPr lang="en-US" sz="1200" kern="0" spc="105" dirty="0"/>
          </a:p>
        </p:txBody>
      </p:sp>
      <p:pic>
        <p:nvPicPr>
          <p:cNvPr id="5" name="Slika 4">
            <a:extLst>
              <a:ext uri="{FF2B5EF4-FFF2-40B4-BE49-F238E27FC236}">
                <a16:creationId xmlns:a16="http://schemas.microsoft.com/office/drawing/2014/main" id="{DEE23905-FE3B-4D4C-8641-427FE3872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86200"/>
            <a:ext cx="1559073" cy="836624"/>
          </a:xfrm>
          <a:prstGeom prst="rect">
            <a:avLst/>
          </a:prstGeom>
          <a:ln>
            <a:noFill/>
          </a:ln>
          <a:effectLst>
            <a:softEdge rad="112500"/>
          </a:effectLst>
        </p:spPr>
      </p:pic>
      <p:sp>
        <p:nvSpPr>
          <p:cNvPr id="12" name="object 9">
            <a:extLst>
              <a:ext uri="{FF2B5EF4-FFF2-40B4-BE49-F238E27FC236}">
                <a16:creationId xmlns:a16="http://schemas.microsoft.com/office/drawing/2014/main" id="{BF14D105-8D18-4E89-8E1B-01C069C809CF}"/>
              </a:ext>
            </a:extLst>
          </p:cNvPr>
          <p:cNvSpPr txBox="1"/>
          <p:nvPr/>
        </p:nvSpPr>
        <p:spPr>
          <a:xfrm>
            <a:off x="533399" y="4860940"/>
            <a:ext cx="1559073" cy="474489"/>
          </a:xfrm>
          <a:prstGeom prst="rect">
            <a:avLst/>
          </a:prstGeom>
        </p:spPr>
        <p:txBody>
          <a:bodyPr vert="horz" wrap="square" lIns="0" tIns="12700" rIns="0" bIns="0" rtlCol="0">
            <a:spAutoFit/>
          </a:bodyPr>
          <a:lstStyle/>
          <a:p>
            <a:pPr algn="ctr"/>
            <a:r>
              <a:rPr lang="el-GR" sz="1000" dirty="0">
                <a:latin typeface="Roboto-Medium"/>
              </a:rPr>
              <a:t>Τραβάτε με ευθεία πλάτη και ελαφρώς λυγισμένα γόνατα</a:t>
            </a:r>
            <a:endParaRPr sz="1000" dirty="0">
              <a:latin typeface="Roboto-Medium"/>
            </a:endParaRPr>
          </a:p>
        </p:txBody>
      </p:sp>
      <p:pic>
        <p:nvPicPr>
          <p:cNvPr id="14" name="Slika 13">
            <a:extLst>
              <a:ext uri="{FF2B5EF4-FFF2-40B4-BE49-F238E27FC236}">
                <a16:creationId xmlns:a16="http://schemas.microsoft.com/office/drawing/2014/main" id="{375BF935-A00A-49FD-B0DC-F93EC8BCE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013" y="5677184"/>
            <a:ext cx="1621622" cy="905009"/>
          </a:xfrm>
          <a:prstGeom prst="rect">
            <a:avLst/>
          </a:prstGeom>
          <a:ln>
            <a:noFill/>
          </a:ln>
          <a:effectLst>
            <a:softEdge rad="112500"/>
          </a:effectLst>
        </p:spPr>
      </p:pic>
      <p:pic>
        <p:nvPicPr>
          <p:cNvPr id="16" name="Slika 15">
            <a:extLst>
              <a:ext uri="{FF2B5EF4-FFF2-40B4-BE49-F238E27FC236}">
                <a16:creationId xmlns:a16="http://schemas.microsoft.com/office/drawing/2014/main" id="{817EE3DB-88FA-4687-B1A8-697B9A190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06" y="7668559"/>
            <a:ext cx="1666933" cy="915550"/>
          </a:xfrm>
          <a:prstGeom prst="rect">
            <a:avLst/>
          </a:prstGeom>
          <a:ln>
            <a:noFill/>
          </a:ln>
          <a:effectLst>
            <a:softEdge rad="112500"/>
          </a:effectLst>
        </p:spPr>
      </p:pic>
      <p:pic>
        <p:nvPicPr>
          <p:cNvPr id="18" name="Slika 17">
            <a:extLst>
              <a:ext uri="{FF2B5EF4-FFF2-40B4-BE49-F238E27FC236}">
                <a16:creationId xmlns:a16="http://schemas.microsoft.com/office/drawing/2014/main" id="{42250CD0-89DB-4866-A707-BE4E59FF43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3847901"/>
            <a:ext cx="1641327" cy="908103"/>
          </a:xfrm>
          <a:prstGeom prst="rect">
            <a:avLst/>
          </a:prstGeom>
          <a:ln>
            <a:noFill/>
          </a:ln>
          <a:effectLst>
            <a:softEdge rad="112500"/>
          </a:effectLst>
        </p:spPr>
      </p:pic>
      <p:pic>
        <p:nvPicPr>
          <p:cNvPr id="20" name="Slika 19">
            <a:extLst>
              <a:ext uri="{FF2B5EF4-FFF2-40B4-BE49-F238E27FC236}">
                <a16:creationId xmlns:a16="http://schemas.microsoft.com/office/drawing/2014/main" id="{BB4DDD9E-226E-4C72-BEA7-4DC2D561B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078" y="3849037"/>
            <a:ext cx="1641328" cy="909526"/>
          </a:xfrm>
          <a:prstGeom prst="rect">
            <a:avLst/>
          </a:prstGeom>
          <a:ln>
            <a:noFill/>
          </a:ln>
          <a:effectLst>
            <a:softEdge rad="112500"/>
          </a:effectLst>
        </p:spPr>
      </p:pic>
      <p:pic>
        <p:nvPicPr>
          <p:cNvPr id="21" name="Slika 20">
            <a:extLst>
              <a:ext uri="{FF2B5EF4-FFF2-40B4-BE49-F238E27FC236}">
                <a16:creationId xmlns:a16="http://schemas.microsoft.com/office/drawing/2014/main" id="{EC675373-D68C-4397-818F-0E894B4030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4176" y="7680042"/>
            <a:ext cx="1629398" cy="915550"/>
          </a:xfrm>
          <a:prstGeom prst="rect">
            <a:avLst/>
          </a:prstGeom>
          <a:ln>
            <a:noFill/>
          </a:ln>
          <a:effectLst>
            <a:softEdge rad="112500"/>
          </a:effectLst>
        </p:spPr>
      </p:pic>
      <p:pic>
        <p:nvPicPr>
          <p:cNvPr id="22" name="Slika 21">
            <a:extLst>
              <a:ext uri="{FF2B5EF4-FFF2-40B4-BE49-F238E27FC236}">
                <a16:creationId xmlns:a16="http://schemas.microsoft.com/office/drawing/2014/main" id="{F803CADE-3E27-4A3C-B153-509EF7D357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993" y="5641911"/>
            <a:ext cx="1666933" cy="905009"/>
          </a:xfrm>
          <a:prstGeom prst="rect">
            <a:avLst/>
          </a:prstGeom>
          <a:ln>
            <a:noFill/>
          </a:ln>
          <a:effectLst>
            <a:softEdge rad="112500"/>
          </a:effectLst>
        </p:spPr>
      </p:pic>
      <p:pic>
        <p:nvPicPr>
          <p:cNvPr id="23" name="Slika 22">
            <a:extLst>
              <a:ext uri="{FF2B5EF4-FFF2-40B4-BE49-F238E27FC236}">
                <a16:creationId xmlns:a16="http://schemas.microsoft.com/office/drawing/2014/main" id="{89149722-35FE-47BC-9F04-4D1B4232D1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1547" y="5694637"/>
            <a:ext cx="1588952" cy="887555"/>
          </a:xfrm>
          <a:prstGeom prst="rect">
            <a:avLst/>
          </a:prstGeom>
          <a:ln>
            <a:noFill/>
          </a:ln>
          <a:effectLst>
            <a:softEdge rad="112500"/>
          </a:effectLst>
        </p:spPr>
      </p:pic>
      <p:pic>
        <p:nvPicPr>
          <p:cNvPr id="24" name="Slika 23">
            <a:extLst>
              <a:ext uri="{FF2B5EF4-FFF2-40B4-BE49-F238E27FC236}">
                <a16:creationId xmlns:a16="http://schemas.microsoft.com/office/drawing/2014/main" id="{71284E2B-54D0-443D-8A63-7F7EB78D1B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22211" y="7696498"/>
            <a:ext cx="1605606" cy="915550"/>
          </a:xfrm>
          <a:prstGeom prst="rect">
            <a:avLst/>
          </a:prstGeom>
          <a:ln>
            <a:noFill/>
          </a:ln>
          <a:effectLst>
            <a:softEdge rad="112500"/>
          </a:effectLst>
        </p:spPr>
      </p:pic>
      <p:sp>
        <p:nvSpPr>
          <p:cNvPr id="25" name="object 9">
            <a:extLst>
              <a:ext uri="{FF2B5EF4-FFF2-40B4-BE49-F238E27FC236}">
                <a16:creationId xmlns:a16="http://schemas.microsoft.com/office/drawing/2014/main" id="{07D44FC5-5DE1-4D55-8F74-2989B6B812A0}"/>
              </a:ext>
            </a:extLst>
          </p:cNvPr>
          <p:cNvSpPr txBox="1"/>
          <p:nvPr/>
        </p:nvSpPr>
        <p:spPr>
          <a:xfrm>
            <a:off x="3003549" y="4896407"/>
            <a:ext cx="3140049" cy="320601"/>
          </a:xfrm>
          <a:prstGeom prst="rect">
            <a:avLst/>
          </a:prstGeom>
        </p:spPr>
        <p:txBody>
          <a:bodyPr vert="horz" wrap="square" lIns="0" tIns="12700" rIns="0" bIns="0" rtlCol="0">
            <a:spAutoFit/>
          </a:bodyPr>
          <a:lstStyle/>
          <a:p>
            <a:pPr algn="ctr"/>
            <a:r>
              <a:rPr lang="el-GR" sz="1000" dirty="0">
                <a:latin typeface="Roboto-Medium"/>
              </a:rPr>
              <a:t>Να μετακινήστε γύρω από το κρεβάτι αντί να γέρνετε προς τον ασθενή</a:t>
            </a:r>
            <a:endParaRPr sz="1000" dirty="0">
              <a:latin typeface="Roboto-Medium"/>
            </a:endParaRPr>
          </a:p>
        </p:txBody>
      </p:sp>
      <p:sp>
        <p:nvSpPr>
          <p:cNvPr id="26" name="object 9">
            <a:extLst>
              <a:ext uri="{FF2B5EF4-FFF2-40B4-BE49-F238E27FC236}">
                <a16:creationId xmlns:a16="http://schemas.microsoft.com/office/drawing/2014/main" id="{37DEDB1C-32BC-4D1F-951F-5E660D4A7D71}"/>
              </a:ext>
            </a:extLst>
          </p:cNvPr>
          <p:cNvSpPr txBox="1"/>
          <p:nvPr/>
        </p:nvSpPr>
        <p:spPr>
          <a:xfrm>
            <a:off x="536464" y="6686445"/>
            <a:ext cx="1666933" cy="628377"/>
          </a:xfrm>
          <a:prstGeom prst="rect">
            <a:avLst/>
          </a:prstGeom>
        </p:spPr>
        <p:txBody>
          <a:bodyPr vert="horz" wrap="square" lIns="0" tIns="12700" rIns="0" bIns="0" rtlCol="0">
            <a:spAutoFit/>
          </a:bodyPr>
          <a:lstStyle/>
          <a:p>
            <a:pPr algn="ctr"/>
            <a:r>
              <a:rPr lang="el-GR" sz="1000" dirty="0">
                <a:latin typeface="Roboto-Medium"/>
              </a:rPr>
              <a:t>Μην τραβήξετε. Χρησιμοποιήστε βοηθητικές συσκευές για οριζόντια μεταφορά</a:t>
            </a:r>
            <a:endParaRPr sz="1000" dirty="0">
              <a:latin typeface="Roboto-Medium"/>
            </a:endParaRPr>
          </a:p>
        </p:txBody>
      </p:sp>
      <p:sp>
        <p:nvSpPr>
          <p:cNvPr id="27" name="object 9">
            <a:extLst>
              <a:ext uri="{FF2B5EF4-FFF2-40B4-BE49-F238E27FC236}">
                <a16:creationId xmlns:a16="http://schemas.microsoft.com/office/drawing/2014/main" id="{04C55DBA-B7EC-47BC-B39A-CAFBC00215B2}"/>
              </a:ext>
            </a:extLst>
          </p:cNvPr>
          <p:cNvSpPr txBox="1"/>
          <p:nvPr/>
        </p:nvSpPr>
        <p:spPr>
          <a:xfrm>
            <a:off x="2971473" y="6692857"/>
            <a:ext cx="1666933" cy="936154"/>
          </a:xfrm>
          <a:prstGeom prst="rect">
            <a:avLst/>
          </a:prstGeom>
        </p:spPr>
        <p:txBody>
          <a:bodyPr vert="horz" wrap="square" lIns="0" tIns="12700" rIns="0" bIns="0" rtlCol="0">
            <a:spAutoFit/>
          </a:bodyPr>
          <a:lstStyle/>
          <a:p>
            <a:pPr algn="ctr"/>
            <a:r>
              <a:rPr lang="el-GR" sz="1000" dirty="0">
                <a:latin typeface="Roboto-Medium"/>
              </a:rPr>
              <a:t>Είναι δύσκολο να βρείτε μια καλή στάση στο πάτωμα. Προσπαθήστε να γονατίσετε αντί να γέρνετε. Κρατείστε την πλάτη σας ευθυγραμμισμένη. </a:t>
            </a:r>
          </a:p>
        </p:txBody>
      </p:sp>
      <p:sp>
        <p:nvSpPr>
          <p:cNvPr id="29" name="object 9">
            <a:extLst>
              <a:ext uri="{FF2B5EF4-FFF2-40B4-BE49-F238E27FC236}">
                <a16:creationId xmlns:a16="http://schemas.microsoft.com/office/drawing/2014/main" id="{D7370624-27FE-4A69-A6DA-85D94E0B1958}"/>
              </a:ext>
            </a:extLst>
          </p:cNvPr>
          <p:cNvSpPr txBox="1"/>
          <p:nvPr/>
        </p:nvSpPr>
        <p:spPr>
          <a:xfrm>
            <a:off x="5291547" y="6713119"/>
            <a:ext cx="1666933" cy="320601"/>
          </a:xfrm>
          <a:prstGeom prst="rect">
            <a:avLst/>
          </a:prstGeom>
        </p:spPr>
        <p:txBody>
          <a:bodyPr vert="horz" wrap="square" lIns="0" tIns="12700" rIns="0" bIns="0" rtlCol="0">
            <a:spAutoFit/>
          </a:bodyPr>
          <a:lstStyle/>
          <a:p>
            <a:pPr algn="ctr"/>
            <a:r>
              <a:rPr lang="el-GR" sz="1000" dirty="0">
                <a:latin typeface="Roboto-Medium"/>
              </a:rPr>
              <a:t>Βεβαιωθείτε ότι πάντα δουλεύετε με ευθεία πλάτη</a:t>
            </a:r>
            <a:r>
              <a:rPr lang="hr-HR" sz="1000" dirty="0">
                <a:latin typeface="Roboto-Medium"/>
              </a:rPr>
              <a:t>.</a:t>
            </a:r>
            <a:endParaRPr sz="1000" dirty="0">
              <a:latin typeface="Roboto-Medium"/>
            </a:endParaRPr>
          </a:p>
        </p:txBody>
      </p:sp>
      <p:sp>
        <p:nvSpPr>
          <p:cNvPr id="30" name="object 9">
            <a:extLst>
              <a:ext uri="{FF2B5EF4-FFF2-40B4-BE49-F238E27FC236}">
                <a16:creationId xmlns:a16="http://schemas.microsoft.com/office/drawing/2014/main" id="{207F5806-6136-47E8-ACE4-F9D584C54224}"/>
              </a:ext>
            </a:extLst>
          </p:cNvPr>
          <p:cNvSpPr txBox="1"/>
          <p:nvPr/>
        </p:nvSpPr>
        <p:spPr>
          <a:xfrm>
            <a:off x="531921" y="8682370"/>
            <a:ext cx="1659075" cy="474489"/>
          </a:xfrm>
          <a:prstGeom prst="rect">
            <a:avLst/>
          </a:prstGeom>
        </p:spPr>
        <p:txBody>
          <a:bodyPr vert="horz" wrap="square" lIns="0" tIns="12700" rIns="0" bIns="0" rtlCol="0">
            <a:spAutoFit/>
          </a:bodyPr>
          <a:lstStyle/>
          <a:p>
            <a:pPr algn="ctr"/>
            <a:r>
              <a:rPr lang="el-GR" sz="1000" dirty="0">
                <a:latin typeface="Roboto-Medium"/>
              </a:rPr>
              <a:t>Σε αυτή την περίπτωση, τραβήξτε με ευθεία πλάτη και τεντωμένα χέρια</a:t>
            </a:r>
          </a:p>
        </p:txBody>
      </p:sp>
      <p:sp>
        <p:nvSpPr>
          <p:cNvPr id="31" name="object 9">
            <a:extLst>
              <a:ext uri="{FF2B5EF4-FFF2-40B4-BE49-F238E27FC236}">
                <a16:creationId xmlns:a16="http://schemas.microsoft.com/office/drawing/2014/main" id="{79AB5983-DDA9-4F37-895F-A1C43B63027D}"/>
              </a:ext>
            </a:extLst>
          </p:cNvPr>
          <p:cNvSpPr txBox="1"/>
          <p:nvPr/>
        </p:nvSpPr>
        <p:spPr>
          <a:xfrm>
            <a:off x="2514600" y="8763000"/>
            <a:ext cx="4721336" cy="166712"/>
          </a:xfrm>
          <a:prstGeom prst="rect">
            <a:avLst/>
          </a:prstGeom>
        </p:spPr>
        <p:txBody>
          <a:bodyPr vert="horz" wrap="square" lIns="0" tIns="12700" rIns="0" bIns="0" rtlCol="0">
            <a:spAutoFit/>
          </a:bodyPr>
          <a:lstStyle/>
          <a:p>
            <a:pPr algn="ctr"/>
            <a:r>
              <a:rPr lang="hr-HR" sz="1000" dirty="0">
                <a:latin typeface="Roboto-Medium"/>
              </a:rPr>
              <a:t>             </a:t>
            </a:r>
            <a:r>
              <a:rPr lang="el-GR" sz="1000" dirty="0">
                <a:latin typeface="Roboto-Medium"/>
              </a:rPr>
              <a:t>Δουλεύετε με λυγισμένα γόνατα και ευθεία πλάτη όποτε είναι δυνατόν</a:t>
            </a:r>
            <a:endParaRPr sz="1000" dirty="0">
              <a:latin typeface="Roboto-Medium"/>
            </a:endParaRPr>
          </a:p>
        </p:txBody>
      </p:sp>
      <p:sp>
        <p:nvSpPr>
          <p:cNvPr id="32" name="Rezervirano mjesto broja slajda 31">
            <a:extLst>
              <a:ext uri="{FF2B5EF4-FFF2-40B4-BE49-F238E27FC236}">
                <a16:creationId xmlns:a16="http://schemas.microsoft.com/office/drawing/2014/main" id="{B439A08A-0EE5-479F-80BF-4D40AF485E3D}"/>
              </a:ext>
            </a:extLst>
          </p:cNvPr>
          <p:cNvSpPr>
            <a:spLocks noGrp="1"/>
          </p:cNvSpPr>
          <p:nvPr>
            <p:ph type="sldNum" sz="quarter" idx="7"/>
          </p:nvPr>
        </p:nvSpPr>
        <p:spPr/>
        <p:txBody>
          <a:bodyPr/>
          <a:lstStyle/>
          <a:p>
            <a:fld id="{B6F15528-21DE-4FAA-801E-634DDDAF4B2B}" type="slidenum">
              <a:rPr lang="hr-HR" smtClean="0"/>
              <a:t>16</a:t>
            </a:fld>
            <a:endParaRPr lang="hr-HR"/>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33" name="object 6">
            <a:extLst>
              <a:ext uri="{FF2B5EF4-FFF2-40B4-BE49-F238E27FC236}">
                <a16:creationId xmlns:a16="http://schemas.microsoft.com/office/drawing/2014/main" id="{D361831F-B53B-4FE4-A12A-0D747DBFADBA}"/>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800" kern="0" spc="100" dirty="0">
                <a:latin typeface="Open Sans"/>
              </a:rPr>
              <a:t>Εργονομία και στάσεις  εργασίας</a:t>
            </a:r>
            <a:endParaRPr lang="en-US" sz="1800" kern="0" spc="105" dirty="0">
              <a:latin typeface="Open Sans"/>
            </a:endParaRPr>
          </a:p>
        </p:txBody>
      </p:sp>
    </p:spTree>
    <p:extLst>
      <p:ext uri="{BB962C8B-B14F-4D97-AF65-F5344CB8AC3E}">
        <p14:creationId xmlns:p14="http://schemas.microsoft.com/office/powerpoint/2010/main" val="367411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FFCD2F40-962A-4D3F-9000-4A15AC980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1868" y="5185769"/>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el-GR" b="1" dirty="0">
                <a:solidFill>
                  <a:srgbClr val="4C92AB"/>
                </a:solidFill>
                <a:latin typeface="Open Sans"/>
                <a:cs typeface="Open Sans"/>
              </a:rPr>
              <a:t>      </a:t>
            </a:r>
            <a:r>
              <a:rPr lang="hr-HR" b="1" dirty="0">
                <a:solidFill>
                  <a:srgbClr val="4C92AB"/>
                </a:solidFill>
                <a:latin typeface="Open Sans"/>
                <a:cs typeface="Open Sans"/>
              </a:rPr>
              <a:t>4</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181294" y="5890183"/>
            <a:ext cx="3886200" cy="879728"/>
          </a:xfrm>
          <a:prstGeom prst="rect">
            <a:avLst/>
          </a:prstGeom>
        </p:spPr>
        <p:txBody>
          <a:bodyPr vert="horz" wrap="square" lIns="0" tIns="134620" rIns="0" bIns="0" rtlCol="0">
            <a:spAutoFit/>
          </a:bodyPr>
          <a:lstStyle/>
          <a:p>
            <a:pPr marL="12700" marR="5080" algn="ctr">
              <a:lnSpc>
                <a:spcPts val="5800"/>
              </a:lnSpc>
              <a:spcBef>
                <a:spcPts val="1060"/>
              </a:spcBef>
            </a:pPr>
            <a:r>
              <a:rPr lang="el-GR" sz="5600" b="1" spc="-5" dirty="0">
                <a:solidFill>
                  <a:srgbClr val="1C61B3"/>
                </a:solidFill>
                <a:latin typeface="Open Sans"/>
                <a:cs typeface="Open Sans"/>
              </a:rPr>
              <a:t>Κεφάλαιο</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1305486"/>
          </a:xfrm>
          <a:prstGeom prst="rect">
            <a:avLst/>
          </a:prstGeom>
        </p:spPr>
        <p:txBody>
          <a:bodyPr vert="horz" wrap="square" lIns="0" tIns="12700" rIns="0" bIns="0" rtlCol="0">
            <a:spAutoFit/>
          </a:bodyPr>
          <a:lstStyle/>
          <a:p>
            <a:pPr marR="9525" algn="ctr">
              <a:lnSpc>
                <a:spcPct val="100000"/>
              </a:lnSpc>
              <a:spcBef>
                <a:spcPts val="100"/>
              </a:spcBef>
            </a:pPr>
            <a:r>
              <a:rPr lang="el-GR" sz="2800" i="1" spc="-5" dirty="0">
                <a:solidFill>
                  <a:srgbClr val="1C61B3"/>
                </a:solidFill>
                <a:latin typeface="Open Sans"/>
                <a:cs typeface="Open Sans"/>
              </a:rPr>
              <a:t>Κινητικότητα και εκτίμηση κινδύνου</a:t>
            </a:r>
            <a:r>
              <a:rPr lang="en-US" sz="2800" i="1" spc="-5" dirty="0">
                <a:solidFill>
                  <a:srgbClr val="1C61B3"/>
                </a:solidFill>
                <a:latin typeface="Open Sans"/>
                <a:cs typeface="Open Sans"/>
              </a:rPr>
              <a:t> </a:t>
            </a:r>
            <a:r>
              <a:rPr lang="el-GR" sz="2800" i="1" spc="-5" dirty="0">
                <a:solidFill>
                  <a:srgbClr val="1C61B3"/>
                </a:solidFill>
                <a:latin typeface="Open Sans"/>
                <a:cs typeface="Open Sans"/>
              </a:rPr>
              <a:t>/</a:t>
            </a:r>
            <a:r>
              <a:rPr lang="en-US" sz="2800" i="1" spc="-5" dirty="0">
                <a:solidFill>
                  <a:srgbClr val="1C61B3"/>
                </a:solidFill>
                <a:latin typeface="Open Sans"/>
                <a:cs typeface="Open Sans"/>
              </a:rPr>
              <a:t> </a:t>
            </a:r>
            <a:r>
              <a:rPr lang="el-GR" sz="2800" i="1" spc="-5" dirty="0">
                <a:solidFill>
                  <a:srgbClr val="1C61B3"/>
                </a:solidFill>
                <a:latin typeface="Open Sans"/>
                <a:cs typeface="Open Sans"/>
              </a:rPr>
              <a:t>Επίπεδο λειτουργικότητας</a:t>
            </a: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39090CBC-E8E8-408E-B80A-2E06953A5775}"/>
              </a:ext>
            </a:extLst>
          </p:cNvPr>
          <p:cNvSpPr>
            <a:spLocks noGrp="1"/>
          </p:cNvSpPr>
          <p:nvPr>
            <p:ph type="sldNum" sz="quarter" idx="7"/>
          </p:nvPr>
        </p:nvSpPr>
        <p:spPr/>
        <p:txBody>
          <a:bodyPr/>
          <a:lstStyle/>
          <a:p>
            <a:fld id="{B6F15528-21DE-4FAA-801E-634DDDAF4B2B}" type="slidenum">
              <a:rPr lang="hr-HR" smtClean="0"/>
              <a:t>17</a:t>
            </a:fld>
            <a:endParaRPr lang="hr-HR" dirty="0"/>
          </a:p>
        </p:txBody>
      </p:sp>
    </p:spTree>
    <p:extLst>
      <p:ext uri="{BB962C8B-B14F-4D97-AF65-F5344CB8AC3E}">
        <p14:creationId xmlns:p14="http://schemas.microsoft.com/office/powerpoint/2010/main" val="313997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1851789"/>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sz="2800" kern="0" spc="100" dirty="0">
                <a:latin typeface="Open Sans"/>
              </a:rPr>
              <a:t>Κινητικότητα και εκτίμηση κινδύνου</a:t>
            </a:r>
          </a:p>
          <a:p>
            <a:pPr marL="17145" algn="ctr">
              <a:spcBef>
                <a:spcPts val="100"/>
              </a:spcBef>
            </a:pPr>
            <a:r>
              <a:rPr lang="el-GR" sz="2800" i="1" spc="-5" dirty="0">
                <a:solidFill>
                  <a:schemeClr val="tx1"/>
                </a:solidFill>
                <a:latin typeface="Open Sans"/>
                <a:cs typeface="Open Sans"/>
              </a:rPr>
              <a:t>/</a:t>
            </a:r>
            <a:r>
              <a:rPr lang="en-US" sz="2800" i="1" spc="-5" dirty="0">
                <a:solidFill>
                  <a:schemeClr val="tx1"/>
                </a:solidFill>
                <a:latin typeface="Open Sans"/>
                <a:cs typeface="Open Sans"/>
              </a:rPr>
              <a:t> </a:t>
            </a:r>
            <a:r>
              <a:rPr lang="el-GR" sz="2800" i="1" spc="-5" dirty="0">
                <a:solidFill>
                  <a:schemeClr val="tx1"/>
                </a:solidFill>
                <a:latin typeface="Open Sans"/>
                <a:cs typeface="Open Sans"/>
              </a:rPr>
              <a:t>Επίπεδο λειτουργικότητας</a:t>
            </a:r>
            <a:endParaRPr lang="en-US" sz="2600" i="1" dirty="0">
              <a:solidFill>
                <a:schemeClr val="tx1"/>
              </a:solidFill>
              <a:latin typeface="Open Sans"/>
              <a:cs typeface="Open Sans"/>
            </a:endParaRPr>
          </a:p>
          <a:p>
            <a:pPr marL="17145" algn="ctr">
              <a:spcBef>
                <a:spcPts val="100"/>
              </a:spcBef>
            </a:pPr>
            <a:endParaRPr lang="el-GR" sz="2800" kern="0" spc="100" dirty="0">
              <a:latin typeface="Open Sans"/>
            </a:endParaRPr>
          </a:p>
          <a:p>
            <a:pPr marL="17145" algn="ctr">
              <a:spcBef>
                <a:spcPts val="100"/>
              </a:spcBef>
            </a:pPr>
            <a:endParaRPr lang="en-US" sz="2800" kern="0" spc="105" dirty="0">
              <a:latin typeface="Open Sans"/>
            </a:endParaRP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dirty="0"/>
          </a:p>
        </p:txBody>
      </p:sp>
      <p:pic>
        <p:nvPicPr>
          <p:cNvPr id="11" name="Slika 10">
            <a:hlinkClick r:id="rId3"/>
            <a:extLst>
              <a:ext uri="{FF2B5EF4-FFF2-40B4-BE49-F238E27FC236}">
                <a16:creationId xmlns:a16="http://schemas.microsoft.com/office/drawing/2014/main" id="{3948C08C-3A8E-4F80-9FB5-E5C478B610A5}"/>
              </a:ext>
            </a:extLst>
          </p:cNvPr>
          <p:cNvPicPr>
            <a:picLocks noChangeAspect="1"/>
          </p:cNvPicPr>
          <p:nvPr/>
        </p:nvPicPr>
        <p:blipFill>
          <a:blip r:embed="rId4"/>
          <a:stretch>
            <a:fillRect/>
          </a:stretch>
        </p:blipFill>
        <p:spPr>
          <a:xfrm>
            <a:off x="1818732" y="6493308"/>
            <a:ext cx="527867" cy="609600"/>
          </a:xfrm>
          <a:prstGeom prst="rect">
            <a:avLst/>
          </a:prstGeom>
        </p:spPr>
      </p:pic>
      <p:sp>
        <p:nvSpPr>
          <p:cNvPr id="4" name="Pravokutnik 3">
            <a:extLst>
              <a:ext uri="{FF2B5EF4-FFF2-40B4-BE49-F238E27FC236}">
                <a16:creationId xmlns:a16="http://schemas.microsoft.com/office/drawing/2014/main" id="{FB188E56-CFCB-408D-9591-381169F6A37A}"/>
              </a:ext>
            </a:extLst>
          </p:cNvPr>
          <p:cNvSpPr/>
          <p:nvPr/>
        </p:nvSpPr>
        <p:spPr>
          <a:xfrm>
            <a:off x="946332" y="8261237"/>
            <a:ext cx="6328468" cy="646331"/>
          </a:xfrm>
          <a:prstGeom prst="rect">
            <a:avLst/>
          </a:prstGeom>
        </p:spPr>
        <p:txBody>
          <a:bodyPr wrap="square">
            <a:spAutoFit/>
          </a:bodyPr>
          <a:lstStyle/>
          <a:p>
            <a:r>
              <a:rPr lang="el-GR" sz="1200" dirty="0">
                <a:solidFill>
                  <a:srgbClr val="313537"/>
                </a:solidFill>
                <a:latin typeface="Lato"/>
              </a:rPr>
              <a:t>Ένα σημαντικό κομμάτι της εκτίμησης κινδύνου είναι η αξιολόγηση του επιπέδου</a:t>
            </a:r>
            <a:r>
              <a:rPr lang="en-US" sz="1200" dirty="0">
                <a:solidFill>
                  <a:srgbClr val="313537"/>
                </a:solidFill>
                <a:latin typeface="Lato"/>
              </a:rPr>
              <a:t> </a:t>
            </a:r>
            <a:r>
              <a:rPr lang="el-GR" sz="1200" dirty="0">
                <a:solidFill>
                  <a:srgbClr val="313537"/>
                </a:solidFill>
                <a:latin typeface="Lato"/>
              </a:rPr>
              <a:t>λειτουργικότητας του ασθενή που μεταφέρεις. Είναι σημαντικό να αναγνωρίζεις τις </a:t>
            </a:r>
            <a:r>
              <a:rPr lang="el-GR" sz="1200" dirty="0">
                <a:solidFill>
                  <a:srgbClr val="FF0000"/>
                </a:solidFill>
                <a:latin typeface="Lato"/>
              </a:rPr>
              <a:t>κόκκινες ζώνες </a:t>
            </a:r>
            <a:r>
              <a:rPr lang="el-GR" sz="1200" dirty="0">
                <a:solidFill>
                  <a:srgbClr val="313537"/>
                </a:solidFill>
                <a:latin typeface="Lato"/>
              </a:rPr>
              <a:t>σε κάθε επίπεδο κινητικότητας.</a:t>
            </a:r>
            <a:endParaRPr lang="hr-HR" sz="1200" dirty="0"/>
          </a:p>
        </p:txBody>
      </p:sp>
      <p:pic>
        <p:nvPicPr>
          <p:cNvPr id="14" name="Slika 13">
            <a:hlinkClick r:id="rId5"/>
            <a:extLst>
              <a:ext uri="{FF2B5EF4-FFF2-40B4-BE49-F238E27FC236}">
                <a16:creationId xmlns:a16="http://schemas.microsoft.com/office/drawing/2014/main" id="{A0C5B770-DBE7-4B39-A68D-4030209C957C}"/>
              </a:ext>
            </a:extLst>
          </p:cNvPr>
          <p:cNvPicPr>
            <a:picLocks noChangeAspect="1"/>
          </p:cNvPicPr>
          <p:nvPr/>
        </p:nvPicPr>
        <p:blipFill>
          <a:blip r:embed="rId4"/>
          <a:stretch>
            <a:fillRect/>
          </a:stretch>
        </p:blipFill>
        <p:spPr>
          <a:xfrm>
            <a:off x="4342100" y="6556372"/>
            <a:ext cx="527867" cy="609600"/>
          </a:xfrm>
          <a:prstGeom prst="rect">
            <a:avLst/>
          </a:prstGeom>
        </p:spPr>
      </p:pic>
      <p:pic>
        <p:nvPicPr>
          <p:cNvPr id="12" name="Slika 11">
            <a:hlinkClick r:id="rId6"/>
            <a:extLst>
              <a:ext uri="{FF2B5EF4-FFF2-40B4-BE49-F238E27FC236}">
                <a16:creationId xmlns:a16="http://schemas.microsoft.com/office/drawing/2014/main" id="{079F9CF0-E381-4845-B1C9-46F9236127B6}"/>
              </a:ext>
            </a:extLst>
          </p:cNvPr>
          <p:cNvPicPr>
            <a:picLocks noChangeAspect="1"/>
          </p:cNvPicPr>
          <p:nvPr/>
        </p:nvPicPr>
        <p:blipFill>
          <a:blip r:embed="rId4"/>
          <a:stretch>
            <a:fillRect/>
          </a:stretch>
        </p:blipFill>
        <p:spPr>
          <a:xfrm>
            <a:off x="2902435" y="6571939"/>
            <a:ext cx="527867" cy="609600"/>
          </a:xfrm>
          <a:prstGeom prst="rect">
            <a:avLst/>
          </a:prstGeom>
        </p:spPr>
      </p:pic>
      <p:pic>
        <p:nvPicPr>
          <p:cNvPr id="8" name="Slika 7">
            <a:extLst>
              <a:ext uri="{FF2B5EF4-FFF2-40B4-BE49-F238E27FC236}">
                <a16:creationId xmlns:a16="http://schemas.microsoft.com/office/drawing/2014/main" id="{49324C31-A0F6-436A-983B-325BF3252E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31" y="3359037"/>
            <a:ext cx="5460936" cy="3195142"/>
          </a:xfrm>
          <a:prstGeom prst="rect">
            <a:avLst/>
          </a:prstGeom>
        </p:spPr>
      </p:pic>
      <p:pic>
        <p:nvPicPr>
          <p:cNvPr id="15" name="Slika 14">
            <a:hlinkClick r:id="rId8"/>
            <a:extLst>
              <a:ext uri="{FF2B5EF4-FFF2-40B4-BE49-F238E27FC236}">
                <a16:creationId xmlns:a16="http://schemas.microsoft.com/office/drawing/2014/main" id="{3725E322-24B3-4AFF-AF9A-BC3A77483870}"/>
              </a:ext>
            </a:extLst>
          </p:cNvPr>
          <p:cNvPicPr>
            <a:picLocks noChangeAspect="1"/>
          </p:cNvPicPr>
          <p:nvPr/>
        </p:nvPicPr>
        <p:blipFill>
          <a:blip r:embed="rId4"/>
          <a:stretch>
            <a:fillRect/>
          </a:stretch>
        </p:blipFill>
        <p:spPr>
          <a:xfrm>
            <a:off x="5689734" y="6267139"/>
            <a:ext cx="527867" cy="609600"/>
          </a:xfrm>
          <a:prstGeom prst="rect">
            <a:avLst/>
          </a:prstGeom>
        </p:spPr>
      </p:pic>
      <p:sp>
        <p:nvSpPr>
          <p:cNvPr id="17" name="Rezervirano mjesto broja slajda 16">
            <a:extLst>
              <a:ext uri="{FF2B5EF4-FFF2-40B4-BE49-F238E27FC236}">
                <a16:creationId xmlns:a16="http://schemas.microsoft.com/office/drawing/2014/main" id="{BA3F2090-37AD-4544-AC03-FEFAF0AFF874}"/>
              </a:ext>
            </a:extLst>
          </p:cNvPr>
          <p:cNvSpPr>
            <a:spLocks noGrp="1"/>
          </p:cNvSpPr>
          <p:nvPr>
            <p:ph type="sldNum" sz="quarter" idx="7"/>
          </p:nvPr>
        </p:nvSpPr>
        <p:spPr/>
        <p:txBody>
          <a:bodyPr/>
          <a:lstStyle/>
          <a:p>
            <a:fld id="{B6F15528-21DE-4FAA-801E-634DDDAF4B2B}" type="slidenum">
              <a:rPr lang="hr-HR" smtClean="0"/>
              <a:t>18</a:t>
            </a:fld>
            <a:endParaRPr lang="hr-H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13934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 </a:t>
            </a:r>
            <a:r>
              <a:rPr lang="el-GR" kern="0" spc="100" dirty="0"/>
              <a:t>Εισαγωγή στα επίπεδα λειτουργικότητας</a:t>
            </a:r>
            <a:r>
              <a:rPr lang="hr-HR" kern="0" spc="100" dirty="0"/>
              <a:t>: </a:t>
            </a:r>
            <a:r>
              <a:rPr lang="el-GR" kern="0" spc="100" dirty="0"/>
              <a:t>Άννα, Μπιλ και Κάρι </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p:txBody>
          <a:bodyPr/>
          <a:lstStyle/>
          <a:p>
            <a:endParaRPr lang="hr-HR"/>
          </a:p>
        </p:txBody>
      </p:sp>
      <p:sp>
        <p:nvSpPr>
          <p:cNvPr id="25" name="Pravokutnik 24">
            <a:extLst>
              <a:ext uri="{FF2B5EF4-FFF2-40B4-BE49-F238E27FC236}">
                <a16:creationId xmlns:a16="http://schemas.microsoft.com/office/drawing/2014/main" id="{E4956BA9-6B5B-4950-9D15-606A3F1BBCD2}"/>
              </a:ext>
            </a:extLst>
          </p:cNvPr>
          <p:cNvSpPr/>
          <p:nvPr/>
        </p:nvSpPr>
        <p:spPr>
          <a:xfrm>
            <a:off x="2346599" y="4122634"/>
            <a:ext cx="3841934" cy="3832648"/>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bg2">
                    <a:lumMod val="25000"/>
                  </a:schemeClr>
                </a:solidFill>
              </a:rPr>
              <a:t>Γνωρίστε την Άννα</a:t>
            </a:r>
            <a:endParaRPr lang="hr-HR" sz="1200" b="1" dirty="0">
              <a:solidFill>
                <a:schemeClr val="bg2">
                  <a:lumMod val="25000"/>
                </a:schemeClr>
              </a:solidFill>
            </a:endParaRPr>
          </a:p>
          <a:p>
            <a:pPr algn="ctr"/>
            <a:endParaRPr lang="hr-HR" sz="1200" b="1" dirty="0">
              <a:solidFill>
                <a:schemeClr val="bg2">
                  <a:lumMod val="25000"/>
                </a:schemeClr>
              </a:solidFill>
            </a:endParaRPr>
          </a:p>
          <a:p>
            <a:pPr algn="ctr"/>
            <a:endParaRPr lang="hr-HR" sz="1200" b="1" dirty="0">
              <a:solidFill>
                <a:schemeClr val="bg2">
                  <a:lumMod val="25000"/>
                </a:schemeClr>
              </a:solidFill>
            </a:endParaRPr>
          </a:p>
          <a:p>
            <a:pPr algn="ctr"/>
            <a:r>
              <a:rPr lang="el-GR" sz="1200" b="1" dirty="0">
                <a:solidFill>
                  <a:schemeClr val="bg2">
                    <a:lumMod val="25000"/>
                  </a:schemeClr>
                </a:solidFill>
              </a:rPr>
              <a:t>Άννα</a:t>
            </a:r>
            <a:r>
              <a:rPr lang="en-US" sz="1200" b="1" dirty="0">
                <a:solidFill>
                  <a:schemeClr val="bg2">
                    <a:lumMod val="25000"/>
                  </a:schemeClr>
                </a:solidFill>
              </a:rPr>
              <a:t> – </a:t>
            </a:r>
            <a:r>
              <a:rPr lang="el-GR" sz="1200" b="1" dirty="0">
                <a:solidFill>
                  <a:schemeClr val="bg2">
                    <a:lumMod val="25000"/>
                  </a:schemeClr>
                </a:solidFill>
              </a:rPr>
              <a:t>Επίπεδο Λειτουργικότητας </a:t>
            </a:r>
            <a:r>
              <a:rPr lang="en-US" sz="1200" b="1" dirty="0">
                <a:solidFill>
                  <a:schemeClr val="bg2">
                    <a:lumMod val="25000"/>
                  </a:schemeClr>
                </a:solidFill>
              </a:rPr>
              <a:t>1 – </a:t>
            </a:r>
            <a:r>
              <a:rPr lang="el-GR" sz="1200" b="1" dirty="0">
                <a:solidFill>
                  <a:schemeClr val="bg2">
                    <a:lumMod val="25000"/>
                  </a:schemeClr>
                </a:solidFill>
              </a:rPr>
              <a:t>Ο ασθενής που περπατά</a:t>
            </a:r>
            <a:endParaRPr lang="en-US" sz="1200" b="1" dirty="0">
              <a:solidFill>
                <a:schemeClr val="bg2">
                  <a:lumMod val="25000"/>
                </a:schemeClr>
              </a:solidFill>
            </a:endParaRPr>
          </a:p>
          <a:p>
            <a:pPr algn="ctr"/>
            <a:endParaRPr lang="en-US" sz="1200" dirty="0">
              <a:solidFill>
                <a:schemeClr val="bg2">
                  <a:lumMod val="25000"/>
                </a:schemeClr>
              </a:solidFill>
            </a:endParaRPr>
          </a:p>
          <a:p>
            <a:r>
              <a:rPr lang="el-GR" sz="1200" dirty="0">
                <a:solidFill>
                  <a:schemeClr val="bg2">
                    <a:lumMod val="25000"/>
                  </a:schemeClr>
                </a:solidFill>
              </a:rPr>
              <a:t>Μπορεί να σταθεί και να καθίσει χωρίς βοήθεια</a:t>
            </a:r>
          </a:p>
          <a:p>
            <a:r>
              <a:rPr lang="el-GR" sz="1200" dirty="0">
                <a:solidFill>
                  <a:schemeClr val="bg2">
                    <a:lumMod val="25000"/>
                  </a:schemeClr>
                </a:solidFill>
              </a:rPr>
              <a:t>Μπορεί να σηκωθεί από την καρέκλα και να περιστραφεί στο κρεβάτι της</a:t>
            </a:r>
          </a:p>
          <a:p>
            <a:r>
              <a:rPr lang="el-GR" sz="1200" dirty="0">
                <a:solidFill>
                  <a:schemeClr val="bg2">
                    <a:lumMod val="25000"/>
                  </a:schemeClr>
                </a:solidFill>
              </a:rPr>
              <a:t>Χρειάζεται λίγη βοήθεια για να πέσει και να σηκωθεί από το κρεβάτι</a:t>
            </a:r>
            <a:endParaRPr lang="en-US" sz="1200" dirty="0">
              <a:solidFill>
                <a:schemeClr val="bg2">
                  <a:lumMod val="25000"/>
                </a:schemeClr>
              </a:solidFill>
            </a:endParaRPr>
          </a:p>
          <a:p>
            <a:endParaRPr lang="el-GR" sz="1200" dirty="0">
              <a:solidFill>
                <a:schemeClr val="bg2">
                  <a:lumMod val="25000"/>
                </a:schemeClr>
              </a:solidFill>
            </a:endParaRPr>
          </a:p>
          <a:p>
            <a:r>
              <a:rPr lang="el-GR" sz="1200" dirty="0">
                <a:solidFill>
                  <a:schemeClr val="bg2">
                    <a:lumMod val="25000"/>
                  </a:schemeClr>
                </a:solidFill>
              </a:rPr>
              <a:t>Πιθανόν να έχει κάποιες γνωστικές δυσκολίες </a:t>
            </a:r>
            <a:r>
              <a:rPr lang="el-GR" sz="1200" dirty="0" err="1">
                <a:solidFill>
                  <a:schemeClr val="bg2">
                    <a:lumMod val="25000"/>
                  </a:schemeClr>
                </a:solidFill>
              </a:rPr>
              <a:t>π.χ</a:t>
            </a:r>
            <a:r>
              <a:rPr lang="el-GR" sz="1200" dirty="0">
                <a:solidFill>
                  <a:schemeClr val="bg2">
                    <a:lumMod val="25000"/>
                  </a:schemeClr>
                </a:solidFill>
              </a:rPr>
              <a:t>:</a:t>
            </a:r>
            <a:endParaRPr lang="en-US" sz="1200" dirty="0">
              <a:solidFill>
                <a:schemeClr val="bg2">
                  <a:lumMod val="25000"/>
                </a:schemeClr>
              </a:solidFill>
            </a:endParaRPr>
          </a:p>
          <a:p>
            <a:r>
              <a:rPr lang="el-GR" sz="1200" dirty="0">
                <a:solidFill>
                  <a:schemeClr val="bg2">
                    <a:lumMod val="25000"/>
                  </a:schemeClr>
                </a:solidFill>
              </a:rPr>
              <a:t>Δυσκολία στην συνεργασία</a:t>
            </a:r>
          </a:p>
          <a:p>
            <a:r>
              <a:rPr lang="el-GR" sz="1200" dirty="0">
                <a:solidFill>
                  <a:schemeClr val="bg2">
                    <a:lumMod val="25000"/>
                  </a:schemeClr>
                </a:solidFill>
              </a:rPr>
              <a:t>Δεν έχει την αίσθηση του χρόνου/χώρου</a:t>
            </a:r>
            <a:endParaRPr lang="en-US" sz="1200" dirty="0">
              <a:solidFill>
                <a:schemeClr val="bg2">
                  <a:lumMod val="25000"/>
                </a:schemeClr>
              </a:solidFill>
            </a:endParaRPr>
          </a:p>
          <a:p>
            <a:r>
              <a:rPr lang="el-GR" sz="1200" dirty="0">
                <a:solidFill>
                  <a:schemeClr val="bg2">
                    <a:lumMod val="25000"/>
                  </a:schemeClr>
                </a:solidFill>
              </a:rPr>
              <a:t>Χρειάζεται βοήθεια για την καθημερινή της ζωή </a:t>
            </a:r>
          </a:p>
          <a:p>
            <a:r>
              <a:rPr lang="el-GR" sz="1200" dirty="0">
                <a:solidFill>
                  <a:schemeClr val="bg2">
                    <a:lumMod val="25000"/>
                  </a:schemeClr>
                </a:solidFill>
              </a:rPr>
              <a:t>Δυσκολίες προσαρμογής της συμπεριφοράς της στο περιβάλλον </a:t>
            </a:r>
            <a:endParaRPr lang="hr-HR" sz="1000" dirty="0">
              <a:solidFill>
                <a:schemeClr val="bg2">
                  <a:lumMod val="25000"/>
                </a:schemeClr>
              </a:solidFill>
            </a:endParaRPr>
          </a:p>
        </p:txBody>
      </p:sp>
      <p:pic>
        <p:nvPicPr>
          <p:cNvPr id="27" name="Slika 26">
            <a:hlinkClick r:id="rId3"/>
            <a:extLst>
              <a:ext uri="{FF2B5EF4-FFF2-40B4-BE49-F238E27FC236}">
                <a16:creationId xmlns:a16="http://schemas.microsoft.com/office/drawing/2014/main" id="{90D57FCA-3EB9-4535-96FA-F8823E3AF263}"/>
              </a:ext>
            </a:extLst>
          </p:cNvPr>
          <p:cNvPicPr>
            <a:picLocks noChangeAspect="1"/>
          </p:cNvPicPr>
          <p:nvPr/>
        </p:nvPicPr>
        <p:blipFill>
          <a:blip r:embed="rId4"/>
          <a:stretch>
            <a:fillRect/>
          </a:stretch>
        </p:blipFill>
        <p:spPr>
          <a:xfrm>
            <a:off x="6442773" y="5708382"/>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46599" y="4079744"/>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11" name="Slika 10">
            <a:extLst>
              <a:ext uri="{FF2B5EF4-FFF2-40B4-BE49-F238E27FC236}">
                <a16:creationId xmlns:a16="http://schemas.microsoft.com/office/drawing/2014/main" id="{C1803BFB-DA31-473A-A082-86AE9E0729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693" y="4832706"/>
            <a:ext cx="667513" cy="1773940"/>
          </a:xfrm>
          <a:prstGeom prst="rect">
            <a:avLst/>
          </a:prstGeom>
        </p:spPr>
      </p:pic>
      <p:sp>
        <p:nvSpPr>
          <p:cNvPr id="15" name="TekstniOkvir 14">
            <a:extLst>
              <a:ext uri="{FF2B5EF4-FFF2-40B4-BE49-F238E27FC236}">
                <a16:creationId xmlns:a16="http://schemas.microsoft.com/office/drawing/2014/main" id="{7C109BAF-0D42-4CE3-82EE-DB7D83710DC3}"/>
              </a:ext>
            </a:extLst>
          </p:cNvPr>
          <p:cNvSpPr txBox="1"/>
          <p:nvPr/>
        </p:nvSpPr>
        <p:spPr>
          <a:xfrm>
            <a:off x="942250" y="7000151"/>
            <a:ext cx="914400" cy="307777"/>
          </a:xfrm>
          <a:prstGeom prst="rect">
            <a:avLst/>
          </a:prstGeom>
          <a:noFill/>
        </p:spPr>
        <p:txBody>
          <a:bodyPr wrap="square" rtlCol="0">
            <a:spAutoFit/>
          </a:bodyPr>
          <a:lstStyle/>
          <a:p>
            <a:pPr algn="ctr"/>
            <a:r>
              <a:rPr lang="el-GR" sz="1400" b="1" dirty="0">
                <a:solidFill>
                  <a:schemeClr val="bg2">
                    <a:lumMod val="25000"/>
                  </a:schemeClr>
                </a:solidFill>
              </a:rPr>
              <a:t>Άννα</a:t>
            </a:r>
            <a:endParaRPr lang="hr-HR" sz="1400" b="1" dirty="0">
              <a:solidFill>
                <a:schemeClr val="bg2">
                  <a:lumMod val="25000"/>
                </a:schemeClr>
              </a:solidFill>
            </a:endParaRPr>
          </a:p>
        </p:txBody>
      </p:sp>
      <p:sp>
        <p:nvSpPr>
          <p:cNvPr id="4" name="Pravokutnik 3">
            <a:extLst>
              <a:ext uri="{FF2B5EF4-FFF2-40B4-BE49-F238E27FC236}">
                <a16:creationId xmlns:a16="http://schemas.microsoft.com/office/drawing/2014/main" id="{FC3C9017-B625-417A-BC98-B1E5982E3B54}"/>
              </a:ext>
            </a:extLst>
          </p:cNvPr>
          <p:cNvSpPr/>
          <p:nvPr/>
        </p:nvSpPr>
        <p:spPr>
          <a:xfrm>
            <a:off x="1065692" y="3113812"/>
            <a:ext cx="6020907" cy="738664"/>
          </a:xfrm>
          <a:prstGeom prst="rect">
            <a:avLst/>
          </a:prstGeom>
        </p:spPr>
        <p:txBody>
          <a:bodyPr wrap="square">
            <a:spAutoFit/>
          </a:bodyPr>
          <a:lstStyle/>
          <a:p>
            <a:r>
              <a:rPr lang="el-GR" sz="1400" kern="0" spc="100" dirty="0">
                <a:solidFill>
                  <a:srgbClr val="232323"/>
                </a:solidFill>
                <a:latin typeface="Roboto-Medium"/>
                <a:ea typeface="+mj-ea"/>
              </a:rPr>
              <a:t>Θα σας παρουσιαστούν 3 πολίτες</a:t>
            </a:r>
            <a:r>
              <a:rPr lang="en-US" sz="1400" kern="0" spc="100" dirty="0">
                <a:solidFill>
                  <a:srgbClr val="232323"/>
                </a:solidFill>
                <a:latin typeface="Roboto-Medium"/>
                <a:ea typeface="+mj-ea"/>
              </a:rPr>
              <a:t>:</a:t>
            </a:r>
            <a:r>
              <a:rPr lang="el-GR" sz="1400" kern="0" spc="100" dirty="0">
                <a:solidFill>
                  <a:srgbClr val="232323"/>
                </a:solidFill>
                <a:latin typeface="Roboto-Medium"/>
                <a:ea typeface="+mj-ea"/>
              </a:rPr>
              <a:t> Η Άννα, ο Μπιλ και η Κάρι.</a:t>
            </a:r>
            <a:endParaRPr lang="hr-HR" sz="1400" kern="0" spc="100" dirty="0">
              <a:solidFill>
                <a:srgbClr val="232323"/>
              </a:solidFill>
              <a:latin typeface="Roboto-Medium"/>
              <a:ea typeface="+mj-ea"/>
            </a:endParaRPr>
          </a:p>
          <a:p>
            <a:r>
              <a:rPr lang="el-GR" sz="1400" kern="0" spc="100" dirty="0">
                <a:solidFill>
                  <a:srgbClr val="232323"/>
                </a:solidFill>
                <a:latin typeface="Roboto-Medium"/>
                <a:ea typeface="+mj-ea"/>
              </a:rPr>
              <a:t>Ο Καθένας αναπαριστά ένα διαφορετικό επίπεδο λειτουργικότητας</a:t>
            </a:r>
            <a:endParaRPr lang="hr-HR" sz="1400" kern="0" spc="100" dirty="0">
              <a:solidFill>
                <a:srgbClr val="232323"/>
              </a:solidFill>
              <a:latin typeface="Roboto-Medium"/>
              <a:ea typeface="+mj-ea"/>
            </a:endParaRPr>
          </a:p>
        </p:txBody>
      </p:sp>
      <p:sp>
        <p:nvSpPr>
          <p:cNvPr id="5" name="Rezervirano mjesto broja slajda 4">
            <a:extLst>
              <a:ext uri="{FF2B5EF4-FFF2-40B4-BE49-F238E27FC236}">
                <a16:creationId xmlns:a16="http://schemas.microsoft.com/office/drawing/2014/main" id="{A237B479-852B-4C77-BF0E-2413CCCD73C5}"/>
              </a:ext>
            </a:extLst>
          </p:cNvPr>
          <p:cNvSpPr>
            <a:spLocks noGrp="1"/>
          </p:cNvSpPr>
          <p:nvPr>
            <p:ph type="sldNum" sz="quarter" idx="7"/>
          </p:nvPr>
        </p:nvSpPr>
        <p:spPr/>
        <p:txBody>
          <a:bodyPr/>
          <a:lstStyle/>
          <a:p>
            <a:fld id="{B6F15528-21DE-4FAA-801E-634DDDAF4B2B}" type="slidenum">
              <a:rPr lang="hr-HR" smtClean="0"/>
              <a:t>19</a:t>
            </a:fld>
            <a:endParaRPr lang="hr-H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82066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Slika 13">
            <a:extLst>
              <a:ext uri="{FF2B5EF4-FFF2-40B4-BE49-F238E27FC236}">
                <a16:creationId xmlns:a16="http://schemas.microsoft.com/office/drawing/2014/main" id="{BB7D62E1-1A80-426D-B5D1-4771A2784A1A}"/>
              </a:ext>
            </a:extLst>
          </p:cNvPr>
          <p:cNvPicPr>
            <a:picLocks noChangeAspect="1"/>
          </p:cNvPicPr>
          <p:nvPr/>
        </p:nvPicPr>
        <p:blipFill>
          <a:blip r:embed="rId3"/>
          <a:stretch>
            <a:fillRect/>
          </a:stretch>
        </p:blipFill>
        <p:spPr>
          <a:xfrm>
            <a:off x="361361" y="1971156"/>
            <a:ext cx="7229475" cy="1371600"/>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1</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5877559"/>
            <a:ext cx="7772400" cy="4180840"/>
          </a:xfrm>
          <a:custGeom>
            <a:avLst/>
            <a:gdLst/>
            <a:ahLst/>
            <a:cxnLst/>
            <a:rect l="l" t="t" r="r" b="b"/>
            <a:pathLst>
              <a:path w="7772400" h="4180840">
                <a:moveTo>
                  <a:pt x="0" y="4180840"/>
                </a:moveTo>
                <a:lnTo>
                  <a:pt x="7772400" y="4180840"/>
                </a:lnTo>
                <a:lnTo>
                  <a:pt x="7772400" y="0"/>
                </a:lnTo>
                <a:lnTo>
                  <a:pt x="0" y="0"/>
                </a:lnTo>
                <a:lnTo>
                  <a:pt x="0" y="4180840"/>
                </a:lnTo>
                <a:close/>
              </a:path>
            </a:pathLst>
          </a:custGeom>
          <a:solidFill>
            <a:srgbClr val="4C92AB"/>
          </a:solidFill>
        </p:spPr>
        <p:txBody>
          <a:bodyPr wrap="square" lIns="0" tIns="0" rIns="0" bIns="0" rtlCol="0"/>
          <a:lstStyle/>
          <a:p>
            <a:endParaRPr/>
          </a:p>
        </p:txBody>
      </p:sp>
      <p:sp>
        <p:nvSpPr>
          <p:cNvPr id="6" name="object 6"/>
          <p:cNvSpPr txBox="1">
            <a:spLocks noGrp="1"/>
          </p:cNvSpPr>
          <p:nvPr>
            <p:ph type="title"/>
          </p:nvPr>
        </p:nvSpPr>
        <p:spPr>
          <a:xfrm>
            <a:off x="1232544" y="335513"/>
            <a:ext cx="5307310" cy="1367041"/>
          </a:xfrm>
          <a:prstGeom prst="rect">
            <a:avLst/>
          </a:prstGeom>
        </p:spPr>
        <p:txBody>
          <a:bodyPr vert="horz" wrap="square" lIns="0" tIns="12700" rIns="0" bIns="0" rtlCol="0">
            <a:spAutoFit/>
          </a:bodyPr>
          <a:lstStyle/>
          <a:p>
            <a:pPr marL="12700" algn="ctr">
              <a:lnSpc>
                <a:spcPct val="100000"/>
              </a:lnSpc>
              <a:spcBef>
                <a:spcPts val="100"/>
              </a:spcBef>
            </a:pPr>
            <a:r>
              <a:rPr lang="el-GR" sz="4400" spc="-95" dirty="0">
                <a:solidFill>
                  <a:srgbClr val="1D60B2"/>
                </a:solidFill>
                <a:latin typeface="Open Sans"/>
                <a:cs typeface="Open Sans"/>
              </a:rPr>
              <a:t>Διαδραστικό Εγχειρίδιο</a:t>
            </a:r>
            <a:endParaRPr sz="4400" dirty="0">
              <a:latin typeface="Open Sans"/>
              <a:cs typeface="Open Sans"/>
            </a:endParaRPr>
          </a:p>
        </p:txBody>
      </p:sp>
      <p:pic>
        <p:nvPicPr>
          <p:cNvPr id="10" name="Slika 9">
            <a:extLst>
              <a:ext uri="{FF2B5EF4-FFF2-40B4-BE49-F238E27FC236}">
                <a16:creationId xmlns:a16="http://schemas.microsoft.com/office/drawing/2014/main" id="{31E33CE8-00A8-4EBA-9A65-A9F50BF80B4A}"/>
              </a:ext>
            </a:extLst>
          </p:cNvPr>
          <p:cNvPicPr>
            <a:picLocks noChangeAspect="1"/>
          </p:cNvPicPr>
          <p:nvPr/>
        </p:nvPicPr>
        <p:blipFill>
          <a:blip r:embed="rId5"/>
          <a:stretch>
            <a:fillRect/>
          </a:stretch>
        </p:blipFill>
        <p:spPr>
          <a:xfrm>
            <a:off x="2389008" y="5446330"/>
            <a:ext cx="3456324" cy="4327666"/>
          </a:xfrm>
          <a:prstGeom prst="rect">
            <a:avLst/>
          </a:prstGeom>
        </p:spPr>
      </p:pic>
      <p:sp>
        <p:nvSpPr>
          <p:cNvPr id="7" name="object 7"/>
          <p:cNvSpPr txBox="1"/>
          <p:nvPr/>
        </p:nvSpPr>
        <p:spPr>
          <a:xfrm>
            <a:off x="1678621" y="1690072"/>
            <a:ext cx="4415155" cy="456535"/>
          </a:xfrm>
          <a:prstGeom prst="rect">
            <a:avLst/>
          </a:prstGeom>
        </p:spPr>
        <p:txBody>
          <a:bodyPr vert="horz" wrap="square" lIns="0" tIns="12700" rIns="0" bIns="0" rtlCol="0">
            <a:spAutoFit/>
          </a:bodyPr>
          <a:lstStyle/>
          <a:p>
            <a:pPr marL="12700" algn="ctr">
              <a:lnSpc>
                <a:spcPct val="100000"/>
              </a:lnSpc>
              <a:spcBef>
                <a:spcPts val="100"/>
              </a:spcBef>
            </a:pPr>
            <a:r>
              <a:rPr lang="hr-HR" sz="1400" spc="114" dirty="0">
                <a:solidFill>
                  <a:srgbClr val="232323"/>
                </a:solidFill>
                <a:latin typeface="Open Sans"/>
                <a:cs typeface="Open Sans"/>
              </a:rPr>
              <a:t>      </a:t>
            </a:r>
            <a:r>
              <a:rPr lang="el-GR" sz="1400" spc="114" dirty="0">
                <a:solidFill>
                  <a:srgbClr val="232323"/>
                </a:solidFill>
                <a:latin typeface="Open Sans"/>
                <a:cs typeface="Open Sans"/>
              </a:rPr>
              <a:t>Ασφαλείς Μέθοδοι Μεταφοράς</a:t>
            </a:r>
            <a:r>
              <a:rPr lang="hr-HR" sz="1400" spc="114" dirty="0">
                <a:solidFill>
                  <a:srgbClr val="232323"/>
                </a:solidFill>
                <a:latin typeface="Open Sans"/>
                <a:cs typeface="Open Sans"/>
              </a:rPr>
              <a:t>(</a:t>
            </a:r>
            <a:r>
              <a:rPr lang="hr-HR" sz="1400" spc="114" dirty="0" err="1">
                <a:solidFill>
                  <a:srgbClr val="232323"/>
                </a:solidFill>
                <a:latin typeface="Open Sans"/>
                <a:cs typeface="Open Sans"/>
              </a:rPr>
              <a:t>STTech</a:t>
            </a:r>
            <a:r>
              <a:rPr lang="en-US" sz="1400" spc="114" dirty="0">
                <a:solidFill>
                  <a:srgbClr val="232323"/>
                </a:solidFill>
                <a:latin typeface="Open Sans"/>
                <a:cs typeface="Open Sans"/>
              </a:rPr>
              <a:t>)</a:t>
            </a:r>
            <a:endParaRPr lang="el-GR" sz="1400" spc="114" dirty="0">
              <a:solidFill>
                <a:srgbClr val="232323"/>
              </a:solidFill>
              <a:latin typeface="Open Sans"/>
              <a:cs typeface="Open Sans"/>
            </a:endParaRPr>
          </a:p>
          <a:p>
            <a:pPr marL="12700" algn="ctr">
              <a:lnSpc>
                <a:spcPct val="100000"/>
              </a:lnSpc>
              <a:spcBef>
                <a:spcPts val="100"/>
              </a:spcBef>
            </a:pPr>
            <a:r>
              <a:rPr lang="en-US" sz="1400" spc="114" dirty="0">
                <a:latin typeface="Open Sans"/>
                <a:cs typeface="Open Sans"/>
              </a:rPr>
              <a:t>Intellectual Output 3</a:t>
            </a:r>
            <a:endParaRPr sz="1400" dirty="0">
              <a:latin typeface="Open Sans"/>
              <a:cs typeface="Open Sans"/>
            </a:endParaRPr>
          </a:p>
        </p:txBody>
      </p:sp>
      <p:sp>
        <p:nvSpPr>
          <p:cNvPr id="5" name="Rezervirano mjesto broja slajda 4">
            <a:extLst>
              <a:ext uri="{FF2B5EF4-FFF2-40B4-BE49-F238E27FC236}">
                <a16:creationId xmlns:a16="http://schemas.microsoft.com/office/drawing/2014/main" id="{3017FF63-330B-48D3-A7FF-0926412EBC83}"/>
              </a:ext>
            </a:extLst>
          </p:cNvPr>
          <p:cNvSpPr>
            <a:spLocks noGrp="1"/>
          </p:cNvSpPr>
          <p:nvPr>
            <p:ph type="sldNum" sz="quarter" idx="7"/>
          </p:nvPr>
        </p:nvSpPr>
        <p:spPr/>
        <p:txBody>
          <a:bodyPr/>
          <a:lstStyle/>
          <a:p>
            <a:fld id="{B6F15528-21DE-4FAA-801E-634DDDAF4B2B}" type="slidenum">
              <a:rPr lang="hr-HR" smtClean="0"/>
              <a:t>2</a:t>
            </a:fld>
            <a:endParaRPr lang="hr-HR"/>
          </a:p>
        </p:txBody>
      </p:sp>
      <p:sp>
        <p:nvSpPr>
          <p:cNvPr id="11" name="TextBox 10"/>
          <p:cNvSpPr txBox="1"/>
          <p:nvPr/>
        </p:nvSpPr>
        <p:spPr>
          <a:xfrm>
            <a:off x="889999" y="3425992"/>
            <a:ext cx="6172200" cy="1985159"/>
          </a:xfrm>
          <a:prstGeom prst="rect">
            <a:avLst/>
          </a:prstGeom>
          <a:noFill/>
        </p:spPr>
        <p:txBody>
          <a:bodyPr wrap="square" rtlCol="0">
            <a:spAutoFit/>
          </a:bodyPr>
          <a:lstStyle/>
          <a:p>
            <a:pPr algn="ctr"/>
            <a:r>
              <a:rPr lang="el-GR" b="1" dirty="0"/>
              <a:t>ΣΥΓΓΡΑΦΕΙΣ</a:t>
            </a:r>
            <a:r>
              <a:rPr lang="hr-HR" b="1" dirty="0"/>
              <a:t>:</a:t>
            </a:r>
          </a:p>
          <a:p>
            <a:pPr algn="ctr">
              <a:lnSpc>
                <a:spcPct val="150000"/>
              </a:lnSpc>
            </a:pPr>
            <a:r>
              <a:rPr lang="el-GR" sz="1400" dirty="0">
                <a:latin typeface="Open Sans"/>
              </a:rPr>
              <a:t>Βοηθ. </a:t>
            </a:r>
            <a:r>
              <a:rPr lang="el-GR" sz="1400" dirty="0" err="1">
                <a:latin typeface="Open Sans"/>
              </a:rPr>
              <a:t>Καθ</a:t>
            </a:r>
            <a:r>
              <a:rPr lang="el-GR" sz="1400" dirty="0">
                <a:latin typeface="Open Sans"/>
              </a:rPr>
              <a:t>. </a:t>
            </a:r>
            <a:r>
              <a:rPr lang="hr-HR" sz="1400" dirty="0">
                <a:latin typeface="Open Sans"/>
              </a:rPr>
              <a:t>Iva Šklempe Kokić, PhD, PT, </a:t>
            </a:r>
            <a:r>
              <a:rPr lang="el-GR" sz="1400" dirty="0">
                <a:latin typeface="Open Sans"/>
              </a:rPr>
              <a:t>Ανώτερος Λέκτορας</a:t>
            </a:r>
            <a:endParaRPr lang="hr-HR" sz="1400" dirty="0">
              <a:latin typeface="Open Sans"/>
            </a:endParaRPr>
          </a:p>
          <a:p>
            <a:pPr algn="ctr">
              <a:lnSpc>
                <a:spcPct val="150000"/>
              </a:lnSpc>
            </a:pPr>
            <a:r>
              <a:rPr lang="hr-HR" sz="1400" dirty="0">
                <a:latin typeface="Open Sans"/>
              </a:rPr>
              <a:t>Stjepan Jelica, MSc, PT, </a:t>
            </a:r>
            <a:r>
              <a:rPr lang="el-GR" sz="1400" dirty="0">
                <a:latin typeface="Open Sans"/>
              </a:rPr>
              <a:t>Ανώτερος Λέκτορας </a:t>
            </a:r>
          </a:p>
          <a:p>
            <a:pPr algn="ctr">
              <a:lnSpc>
                <a:spcPct val="150000"/>
              </a:lnSpc>
            </a:pPr>
            <a:r>
              <a:rPr lang="hr-HR" sz="1400" dirty="0">
                <a:latin typeface="Open Sans"/>
              </a:rPr>
              <a:t>Mateja Znika, MSc, PT, </a:t>
            </a:r>
            <a:r>
              <a:rPr lang="el-GR" sz="1400" dirty="0">
                <a:latin typeface="Open Sans"/>
              </a:rPr>
              <a:t>Ανώτερος Λέκτορας</a:t>
            </a:r>
            <a:endParaRPr lang="hr-HR" sz="1400" dirty="0">
              <a:latin typeface="Open Sans"/>
            </a:endParaRPr>
          </a:p>
          <a:p>
            <a:pPr algn="ctr">
              <a:lnSpc>
                <a:spcPct val="150000"/>
              </a:lnSpc>
            </a:pPr>
            <a:r>
              <a:rPr lang="hr-HR" sz="1400" dirty="0">
                <a:latin typeface="Open Sans"/>
              </a:rPr>
              <a:t>Vesna Brumnić, MSc, PT, </a:t>
            </a:r>
            <a:r>
              <a:rPr lang="el-GR" sz="1400" dirty="0">
                <a:latin typeface="Open Sans"/>
              </a:rPr>
              <a:t>Ανώτερος Λέκτορας </a:t>
            </a:r>
          </a:p>
          <a:p>
            <a:pPr algn="ctr">
              <a:lnSpc>
                <a:spcPct val="150000"/>
              </a:lnSpc>
            </a:pPr>
            <a:r>
              <a:rPr lang="hr-HR" sz="1400" dirty="0">
                <a:latin typeface="Open Sans"/>
              </a:rPr>
              <a:t>Slavica Janković, PhD, PT, </a:t>
            </a:r>
            <a:r>
              <a:rPr lang="el-GR" sz="1400" dirty="0">
                <a:latin typeface="Open Sans"/>
              </a:rPr>
              <a:t>Ανώτερος Λέκτορας</a:t>
            </a:r>
            <a:endParaRPr lang="en-GB" sz="1400" dirty="0">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Εισαγωγή στα επίπεδα λειτουργικότητας</a:t>
            </a:r>
            <a:r>
              <a:rPr lang="hr-HR" kern="0" spc="100" dirty="0"/>
              <a:t>: </a:t>
            </a:r>
            <a:r>
              <a:rPr lang="el-GR" kern="0" spc="100" dirty="0"/>
              <a:t>Άννα, Μπιλ και Κάρι</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p:txBody>
          <a:bodyPr/>
          <a:lstStyle/>
          <a:p>
            <a:endParaRPr lang="hr-HR"/>
          </a:p>
        </p:txBody>
      </p:sp>
      <p:sp>
        <p:nvSpPr>
          <p:cNvPr id="8" name="Pravokutnik 7">
            <a:extLst>
              <a:ext uri="{FF2B5EF4-FFF2-40B4-BE49-F238E27FC236}">
                <a16:creationId xmlns:a16="http://schemas.microsoft.com/office/drawing/2014/main" id="{2D7A15A5-354D-4596-89F0-35B956C142D6}"/>
              </a:ext>
            </a:extLst>
          </p:cNvPr>
          <p:cNvSpPr/>
          <p:nvPr/>
        </p:nvSpPr>
        <p:spPr>
          <a:xfrm>
            <a:off x="2091176" y="2852326"/>
            <a:ext cx="4293888" cy="6104365"/>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l-GR" sz="1400" b="1" dirty="0">
                <a:solidFill>
                  <a:schemeClr val="bg2">
                    <a:lumMod val="25000"/>
                  </a:schemeClr>
                </a:solidFill>
              </a:rPr>
              <a:t>Γνωρίστε τον Μπιλ</a:t>
            </a:r>
            <a:endParaRPr lang="hr-HR" sz="1400" b="1" dirty="0">
              <a:solidFill>
                <a:schemeClr val="bg2">
                  <a:lumMod val="25000"/>
                </a:schemeClr>
              </a:solidFill>
            </a:endParaRPr>
          </a:p>
          <a:p>
            <a:pPr algn="ctr" fontAlgn="auto"/>
            <a:endParaRPr lang="hr-HR" sz="1400" b="1" dirty="0">
              <a:solidFill>
                <a:schemeClr val="bg2">
                  <a:lumMod val="25000"/>
                </a:schemeClr>
              </a:solidFill>
            </a:endParaRPr>
          </a:p>
          <a:p>
            <a:pPr algn="ctr" fontAlgn="auto"/>
            <a:r>
              <a:rPr lang="el-GR" sz="1400" b="1" dirty="0">
                <a:solidFill>
                  <a:schemeClr val="bg2">
                    <a:lumMod val="25000"/>
                  </a:schemeClr>
                </a:solidFill>
              </a:rPr>
              <a:t>Μπιλ</a:t>
            </a:r>
            <a:r>
              <a:rPr lang="hr-HR" sz="1400" b="1" dirty="0">
                <a:solidFill>
                  <a:schemeClr val="bg2">
                    <a:lumMod val="25000"/>
                  </a:schemeClr>
                </a:solidFill>
              </a:rPr>
              <a:t> – </a:t>
            </a:r>
            <a:r>
              <a:rPr lang="el-GR" sz="1400" b="1" dirty="0">
                <a:solidFill>
                  <a:schemeClr val="bg2">
                    <a:lumMod val="25000"/>
                  </a:schemeClr>
                </a:solidFill>
              </a:rPr>
              <a:t>Επίπεδο Λειτουργικότητας </a:t>
            </a:r>
            <a:r>
              <a:rPr lang="hr-HR" sz="1400" b="1" dirty="0">
                <a:solidFill>
                  <a:schemeClr val="bg2">
                    <a:lumMod val="25000"/>
                  </a:schemeClr>
                </a:solidFill>
              </a:rPr>
              <a:t>2– </a:t>
            </a:r>
            <a:r>
              <a:rPr lang="el-GR" sz="1400" b="1" dirty="0">
                <a:solidFill>
                  <a:schemeClr val="bg2">
                    <a:lumMod val="25000"/>
                  </a:schemeClr>
                </a:solidFill>
              </a:rPr>
              <a:t>Ο Καθιστός ασθενής</a:t>
            </a:r>
            <a:endParaRPr lang="hr-HR" sz="1400" b="1" dirty="0">
              <a:solidFill>
                <a:schemeClr val="bg2">
                  <a:lumMod val="25000"/>
                </a:schemeClr>
              </a:solidFill>
            </a:endParaRPr>
          </a:p>
          <a:p>
            <a:pPr fontAlgn="auto"/>
            <a:endParaRPr lang="hr-HR" sz="1400" dirty="0">
              <a:solidFill>
                <a:schemeClr val="bg2">
                  <a:lumMod val="25000"/>
                </a:schemeClr>
              </a:solidFill>
            </a:endParaRPr>
          </a:p>
          <a:p>
            <a:pPr fontAlgn="auto"/>
            <a:r>
              <a:rPr lang="el-GR" sz="1400" dirty="0">
                <a:solidFill>
                  <a:schemeClr val="bg2">
                    <a:lumMod val="25000"/>
                  </a:schemeClr>
                </a:solidFill>
              </a:rPr>
              <a:t>Μπορεί να καθίσει χωρίς βοήθεια</a:t>
            </a:r>
          </a:p>
          <a:p>
            <a:pPr fontAlgn="auto"/>
            <a:r>
              <a:rPr lang="el-GR" sz="1400" dirty="0">
                <a:solidFill>
                  <a:schemeClr val="bg2">
                    <a:lumMod val="25000"/>
                  </a:schemeClr>
                </a:solidFill>
              </a:rPr>
              <a:t>Μπορεί να σταθεί κρατώντας χερούλι ή βοηθητική συσκευή</a:t>
            </a:r>
          </a:p>
          <a:p>
            <a:pPr fontAlgn="auto"/>
            <a:r>
              <a:rPr lang="el-GR" sz="1400" dirty="0">
                <a:solidFill>
                  <a:schemeClr val="bg2">
                    <a:lumMod val="25000"/>
                  </a:schemeClr>
                </a:solidFill>
              </a:rPr>
              <a:t>Μπορεί να σηκωθεί και να καθίσει με βοήθεια και μπορεί να συνεργαστεί για να γυρίσει στο κρεβάτι</a:t>
            </a:r>
          </a:p>
          <a:p>
            <a:pPr fontAlgn="auto"/>
            <a:r>
              <a:rPr lang="el-GR" sz="1400" dirty="0">
                <a:solidFill>
                  <a:schemeClr val="bg2">
                    <a:lumMod val="25000"/>
                  </a:schemeClr>
                </a:solidFill>
              </a:rPr>
              <a:t>Μπορεί να κάνει μερικά βήματα με βοηθητική συσκευή, αλλά η ισορροπία του είναι ασταθής</a:t>
            </a:r>
          </a:p>
          <a:p>
            <a:pPr fontAlgn="auto"/>
            <a:r>
              <a:rPr lang="el-GR" sz="1400" dirty="0">
                <a:solidFill>
                  <a:schemeClr val="bg2">
                    <a:lumMod val="25000"/>
                  </a:schemeClr>
                </a:solidFill>
              </a:rPr>
              <a:t>Χρειάζεται αναπηρικό </a:t>
            </a:r>
            <a:r>
              <a:rPr lang="el-GR" sz="1400" dirty="0" err="1">
                <a:solidFill>
                  <a:schemeClr val="bg2">
                    <a:lumMod val="25000"/>
                  </a:schemeClr>
                </a:solidFill>
              </a:rPr>
              <a:t>αμαξίδιο</a:t>
            </a:r>
            <a:endParaRPr lang="el-GR" sz="1400" dirty="0">
              <a:solidFill>
                <a:schemeClr val="bg2">
                  <a:lumMod val="25000"/>
                </a:schemeClr>
              </a:solidFill>
            </a:endParaRPr>
          </a:p>
          <a:p>
            <a:pPr fontAlgn="auto"/>
            <a:r>
              <a:rPr lang="el-GR" sz="1400" dirty="0">
                <a:solidFill>
                  <a:schemeClr val="bg2">
                    <a:lumMod val="25000"/>
                  </a:schemeClr>
                </a:solidFill>
              </a:rPr>
              <a:t>Χρειάζεται βοήθεια με τις μεταφορές- βοηθητικές συσκευές </a:t>
            </a:r>
            <a:r>
              <a:rPr lang="el-GR" sz="1400" dirty="0" err="1">
                <a:solidFill>
                  <a:schemeClr val="bg2">
                    <a:lumMod val="25000"/>
                  </a:schemeClr>
                </a:solidFill>
              </a:rPr>
              <a:t>π.χ</a:t>
            </a:r>
            <a:r>
              <a:rPr lang="el-GR" sz="1400" dirty="0">
                <a:solidFill>
                  <a:schemeClr val="bg2">
                    <a:lumMod val="25000"/>
                  </a:schemeClr>
                </a:solidFill>
              </a:rPr>
              <a:t> </a:t>
            </a:r>
            <a:r>
              <a:rPr lang="el-GR" sz="1400" dirty="0" err="1">
                <a:solidFill>
                  <a:schemeClr val="bg2">
                    <a:lumMod val="25000"/>
                  </a:schemeClr>
                </a:solidFill>
              </a:rPr>
              <a:t>walker</a:t>
            </a:r>
            <a:r>
              <a:rPr lang="el-GR" sz="1400" dirty="0">
                <a:solidFill>
                  <a:schemeClr val="bg2">
                    <a:lumMod val="25000"/>
                  </a:schemeClr>
                </a:solidFill>
              </a:rPr>
              <a:t>, πλατφόρμα μεταφοράς ή ανυψωτήρας</a:t>
            </a:r>
            <a:endParaRPr lang="en-US" sz="1400" dirty="0">
              <a:solidFill>
                <a:schemeClr val="bg2">
                  <a:lumMod val="25000"/>
                </a:schemeClr>
              </a:solidFill>
            </a:endParaRPr>
          </a:p>
          <a:p>
            <a:pPr fontAlgn="auto"/>
            <a:endParaRPr lang="en-US" sz="1400" dirty="0">
              <a:solidFill>
                <a:schemeClr val="bg2">
                  <a:lumMod val="25000"/>
                </a:schemeClr>
              </a:solidFill>
            </a:endParaRPr>
          </a:p>
          <a:p>
            <a:pPr fontAlgn="auto"/>
            <a:r>
              <a:rPr lang="el-GR" sz="1400" dirty="0">
                <a:solidFill>
                  <a:schemeClr val="bg2">
                    <a:lumMod val="25000"/>
                  </a:schemeClr>
                </a:solidFill>
              </a:rPr>
              <a:t>Πιθανόν να έχει κάποιες γνωστικές δυσκολίες </a:t>
            </a:r>
            <a:r>
              <a:rPr lang="el-GR" sz="1400" dirty="0" err="1">
                <a:solidFill>
                  <a:schemeClr val="bg2">
                    <a:lumMod val="25000"/>
                  </a:schemeClr>
                </a:solidFill>
              </a:rPr>
              <a:t>π.χ</a:t>
            </a:r>
            <a:r>
              <a:rPr lang="el-GR" sz="1400" dirty="0">
                <a:solidFill>
                  <a:schemeClr val="bg2">
                    <a:lumMod val="25000"/>
                  </a:schemeClr>
                </a:solidFill>
              </a:rPr>
              <a:t>:</a:t>
            </a:r>
          </a:p>
          <a:p>
            <a:pPr fontAlgn="auto"/>
            <a:r>
              <a:rPr lang="el-GR" sz="1400" dirty="0">
                <a:solidFill>
                  <a:schemeClr val="bg2">
                    <a:lumMod val="25000"/>
                  </a:schemeClr>
                </a:solidFill>
              </a:rPr>
              <a:t>Δυσκολία στην συνεργασία</a:t>
            </a:r>
          </a:p>
          <a:p>
            <a:pPr fontAlgn="auto"/>
            <a:r>
              <a:rPr lang="el-GR" sz="1400" dirty="0">
                <a:solidFill>
                  <a:schemeClr val="bg2">
                    <a:lumMod val="25000"/>
                  </a:schemeClr>
                </a:solidFill>
              </a:rPr>
              <a:t>Δεν έχει την αίσθηση του χρόνου/χώρου</a:t>
            </a:r>
            <a:endParaRPr lang="en-US" sz="1400" dirty="0">
              <a:solidFill>
                <a:schemeClr val="bg2">
                  <a:lumMod val="25000"/>
                </a:schemeClr>
              </a:solidFill>
            </a:endParaRPr>
          </a:p>
          <a:p>
            <a:pPr fontAlgn="auto"/>
            <a:r>
              <a:rPr lang="el-GR" sz="1400" dirty="0">
                <a:solidFill>
                  <a:schemeClr val="bg2">
                    <a:lumMod val="25000"/>
                  </a:schemeClr>
                </a:solidFill>
              </a:rPr>
              <a:t>Χρειάζεται βοήθεια για την καθημερινή της ζωή </a:t>
            </a:r>
          </a:p>
          <a:p>
            <a:pPr fontAlgn="auto"/>
            <a:r>
              <a:rPr lang="el-GR" sz="1400" dirty="0">
                <a:solidFill>
                  <a:schemeClr val="bg2">
                    <a:lumMod val="25000"/>
                  </a:schemeClr>
                </a:solidFill>
              </a:rPr>
              <a:t>Δυσκολίες προσαρμογής της συμπεριφοράς του στο περιβάλλον </a:t>
            </a:r>
            <a:endParaRPr lang="hr-HR" sz="1400" dirty="0">
              <a:solidFill>
                <a:schemeClr val="bg2">
                  <a:lumMod val="25000"/>
                </a:schemeClr>
              </a:solidFill>
            </a:endParaRPr>
          </a:p>
        </p:txBody>
      </p:sp>
      <p:pic>
        <p:nvPicPr>
          <p:cNvPr id="26" name="Slika 25">
            <a:hlinkClick r:id="rId3"/>
            <a:extLst>
              <a:ext uri="{FF2B5EF4-FFF2-40B4-BE49-F238E27FC236}">
                <a16:creationId xmlns:a16="http://schemas.microsoft.com/office/drawing/2014/main" id="{85A80FBF-2F65-49FC-9139-25A6361BD7B0}"/>
              </a:ext>
            </a:extLst>
          </p:cNvPr>
          <p:cNvPicPr>
            <a:picLocks noChangeAspect="1"/>
          </p:cNvPicPr>
          <p:nvPr/>
        </p:nvPicPr>
        <p:blipFill>
          <a:blip r:embed="rId4"/>
          <a:stretch>
            <a:fillRect/>
          </a:stretch>
        </p:blipFill>
        <p:spPr>
          <a:xfrm>
            <a:off x="6492106" y="5636739"/>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17154" y="4015740"/>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14" name="Slika 13">
            <a:extLst>
              <a:ext uri="{FF2B5EF4-FFF2-40B4-BE49-F238E27FC236}">
                <a16:creationId xmlns:a16="http://schemas.microsoft.com/office/drawing/2014/main" id="{82D2F812-9B31-4CC1-A433-68EF7B7E4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6" y="5057164"/>
            <a:ext cx="1289307" cy="1694691"/>
          </a:xfrm>
          <a:prstGeom prst="rect">
            <a:avLst/>
          </a:prstGeom>
        </p:spPr>
      </p:pic>
      <p:sp>
        <p:nvSpPr>
          <p:cNvPr id="4" name="Rezervirano mjesto broja slajda 3">
            <a:extLst>
              <a:ext uri="{FF2B5EF4-FFF2-40B4-BE49-F238E27FC236}">
                <a16:creationId xmlns:a16="http://schemas.microsoft.com/office/drawing/2014/main" id="{66D56A4B-D046-4533-BAD2-8DBCC9DF84D9}"/>
              </a:ext>
            </a:extLst>
          </p:cNvPr>
          <p:cNvSpPr>
            <a:spLocks noGrp="1"/>
          </p:cNvSpPr>
          <p:nvPr>
            <p:ph type="sldNum" sz="quarter" idx="7"/>
          </p:nvPr>
        </p:nvSpPr>
        <p:spPr/>
        <p:txBody>
          <a:bodyPr/>
          <a:lstStyle/>
          <a:p>
            <a:fld id="{B6F15528-21DE-4FAA-801E-634DDDAF4B2B}" type="slidenum">
              <a:rPr lang="hr-HR" smtClean="0"/>
              <a:t>20</a:t>
            </a:fld>
            <a:endParaRPr lang="hr-HR"/>
          </a:p>
        </p:txBody>
      </p:sp>
      <p:sp>
        <p:nvSpPr>
          <p:cNvPr id="12" name="TekstniOkvir 11">
            <a:extLst>
              <a:ext uri="{FF2B5EF4-FFF2-40B4-BE49-F238E27FC236}">
                <a16:creationId xmlns:a16="http://schemas.microsoft.com/office/drawing/2014/main" id="{EA72B2D1-EE31-46DA-BFF6-59782DC39E85}"/>
              </a:ext>
            </a:extLst>
          </p:cNvPr>
          <p:cNvSpPr txBox="1"/>
          <p:nvPr/>
        </p:nvSpPr>
        <p:spPr>
          <a:xfrm>
            <a:off x="881359" y="6751855"/>
            <a:ext cx="914400" cy="307777"/>
          </a:xfrm>
          <a:prstGeom prst="rect">
            <a:avLst/>
          </a:prstGeom>
          <a:noFill/>
        </p:spPr>
        <p:txBody>
          <a:bodyPr wrap="square" rtlCol="0">
            <a:spAutoFit/>
          </a:bodyPr>
          <a:lstStyle/>
          <a:p>
            <a:pPr algn="ctr"/>
            <a:r>
              <a:rPr lang="el-GR" sz="1400" b="1" dirty="0">
                <a:solidFill>
                  <a:schemeClr val="bg2">
                    <a:lumMod val="25000"/>
                  </a:schemeClr>
                </a:solidFill>
              </a:rPr>
              <a:t>Μπιλ</a:t>
            </a:r>
            <a:endParaRPr lang="hr-HR" sz="1400" b="1" dirty="0">
              <a:solidFill>
                <a:schemeClr val="bg2">
                  <a:lumMod val="25000"/>
                </a:schemeClr>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57080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 </a:t>
            </a:r>
            <a:r>
              <a:rPr lang="el-GR" kern="0" spc="100" dirty="0"/>
              <a:t>Εισαγωγή στα επίπεδα λειτουργικότητας</a:t>
            </a:r>
            <a:r>
              <a:rPr lang="hr-HR" kern="0" spc="100" dirty="0"/>
              <a:t>: </a:t>
            </a:r>
            <a:r>
              <a:rPr lang="el-GR" kern="0" spc="100" dirty="0"/>
              <a:t>Άννα, Μπιλ και Κάρι</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p:txBody>
          <a:bodyPr/>
          <a:lstStyle/>
          <a:p>
            <a:endParaRPr lang="hr-HR"/>
          </a:p>
        </p:txBody>
      </p:sp>
      <p:sp>
        <p:nvSpPr>
          <p:cNvPr id="25" name="Pravokutnik 24">
            <a:extLst>
              <a:ext uri="{FF2B5EF4-FFF2-40B4-BE49-F238E27FC236}">
                <a16:creationId xmlns:a16="http://schemas.microsoft.com/office/drawing/2014/main" id="{E4956BA9-6B5B-4950-9D15-606A3F1BBCD2}"/>
              </a:ext>
            </a:extLst>
          </p:cNvPr>
          <p:cNvSpPr/>
          <p:nvPr/>
        </p:nvSpPr>
        <p:spPr>
          <a:xfrm>
            <a:off x="1992098" y="2911154"/>
            <a:ext cx="4294800" cy="6105600"/>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bg2">
                    <a:lumMod val="25000"/>
                  </a:schemeClr>
                </a:solidFill>
              </a:rPr>
              <a:t>Γνωρίστε την Κάρι</a:t>
            </a:r>
            <a:endParaRPr lang="hr-HR" sz="1400" b="1" dirty="0">
              <a:solidFill>
                <a:schemeClr val="bg2">
                  <a:lumMod val="25000"/>
                </a:schemeClr>
              </a:solidFill>
            </a:endParaRPr>
          </a:p>
          <a:p>
            <a:pPr algn="ctr"/>
            <a:endParaRPr lang="hr-HR" sz="1400" b="1" dirty="0">
              <a:solidFill>
                <a:schemeClr val="bg2">
                  <a:lumMod val="25000"/>
                </a:schemeClr>
              </a:solidFill>
            </a:endParaRPr>
          </a:p>
          <a:p>
            <a:pPr algn="ctr"/>
            <a:r>
              <a:rPr lang="el-GR" sz="1400" b="1" dirty="0">
                <a:solidFill>
                  <a:schemeClr val="bg2">
                    <a:lumMod val="25000"/>
                  </a:schemeClr>
                </a:solidFill>
              </a:rPr>
              <a:t>Κάρι </a:t>
            </a:r>
            <a:r>
              <a:rPr lang="hr-HR" sz="1400" b="1" dirty="0">
                <a:solidFill>
                  <a:schemeClr val="bg2">
                    <a:lumMod val="25000"/>
                  </a:schemeClr>
                </a:solidFill>
              </a:rPr>
              <a:t>– </a:t>
            </a:r>
            <a:r>
              <a:rPr lang="el-GR" sz="1400" b="1" dirty="0">
                <a:solidFill>
                  <a:schemeClr val="bg2">
                    <a:lumMod val="25000"/>
                  </a:schemeClr>
                </a:solidFill>
              </a:rPr>
              <a:t>Επίπεδο Λειτουργικότητας </a:t>
            </a:r>
            <a:r>
              <a:rPr lang="hr-HR" sz="1400" b="1" dirty="0">
                <a:solidFill>
                  <a:schemeClr val="bg2">
                    <a:lumMod val="25000"/>
                  </a:schemeClr>
                </a:solidFill>
              </a:rPr>
              <a:t>3 – </a:t>
            </a:r>
            <a:r>
              <a:rPr lang="el-GR" sz="1400" b="1" dirty="0">
                <a:solidFill>
                  <a:schemeClr val="bg2">
                    <a:lumMod val="25000"/>
                  </a:schemeClr>
                </a:solidFill>
              </a:rPr>
              <a:t>Ο Ξαπλωμένος ασθενής</a:t>
            </a:r>
          </a:p>
          <a:p>
            <a:pPr algn="ctr"/>
            <a:endParaRPr lang="el-GR" sz="1400" b="1" dirty="0">
              <a:solidFill>
                <a:schemeClr val="bg2">
                  <a:lumMod val="25000"/>
                </a:schemeClr>
              </a:solidFill>
            </a:endParaRPr>
          </a:p>
          <a:p>
            <a:r>
              <a:rPr lang="el-GR" sz="1400" dirty="0">
                <a:solidFill>
                  <a:schemeClr val="bg2">
                    <a:lumMod val="25000"/>
                  </a:schemeClr>
                </a:solidFill>
              </a:rPr>
              <a:t>Χρειάζεται βοήθεια να καθίσει</a:t>
            </a:r>
          </a:p>
          <a:p>
            <a:r>
              <a:rPr lang="el-GR" sz="1400" dirty="0">
                <a:solidFill>
                  <a:schemeClr val="bg2">
                    <a:lumMod val="25000"/>
                  </a:schemeClr>
                </a:solidFill>
              </a:rPr>
              <a:t>Δεν μπορεί να σταθεί</a:t>
            </a:r>
          </a:p>
          <a:p>
            <a:r>
              <a:rPr lang="el-GR" sz="1400" dirty="0">
                <a:solidFill>
                  <a:schemeClr val="bg2">
                    <a:lumMod val="25000"/>
                  </a:schemeClr>
                </a:solidFill>
              </a:rPr>
              <a:t>Χρειάζεται βοήθεια για να γυρίσει στο κρεβάτι, μπορεί να ξαπλώσει στο πλάι</a:t>
            </a:r>
          </a:p>
          <a:p>
            <a:r>
              <a:rPr lang="el-GR" sz="1400" dirty="0">
                <a:solidFill>
                  <a:schemeClr val="bg2">
                    <a:lumMod val="25000"/>
                  </a:schemeClr>
                </a:solidFill>
              </a:rPr>
              <a:t>Χρειάζεται αναπηρικό </a:t>
            </a:r>
            <a:r>
              <a:rPr lang="el-GR" sz="1400" dirty="0" err="1">
                <a:solidFill>
                  <a:schemeClr val="bg2">
                    <a:lumMod val="25000"/>
                  </a:schemeClr>
                </a:solidFill>
              </a:rPr>
              <a:t>αμαξίδιο</a:t>
            </a:r>
            <a:endParaRPr lang="el-GR" sz="1400" dirty="0">
              <a:solidFill>
                <a:schemeClr val="bg2">
                  <a:lumMod val="25000"/>
                </a:schemeClr>
              </a:solidFill>
            </a:endParaRPr>
          </a:p>
          <a:p>
            <a:r>
              <a:rPr lang="el-GR" sz="1400" dirty="0">
                <a:solidFill>
                  <a:schemeClr val="bg2">
                    <a:lumMod val="25000"/>
                  </a:schemeClr>
                </a:solidFill>
              </a:rPr>
              <a:t>Χρειάζεται βοήθεια για μεταφορά με βοηθητικές συσκευές </a:t>
            </a:r>
            <a:r>
              <a:rPr lang="el-GR" sz="1400" dirty="0" err="1">
                <a:solidFill>
                  <a:schemeClr val="bg2">
                    <a:lumMod val="25000"/>
                  </a:schemeClr>
                </a:solidFill>
              </a:rPr>
              <a:t>π.χ</a:t>
            </a:r>
            <a:r>
              <a:rPr lang="el-GR" sz="1400" dirty="0">
                <a:solidFill>
                  <a:schemeClr val="bg2">
                    <a:lumMod val="25000"/>
                  </a:schemeClr>
                </a:solidFill>
              </a:rPr>
              <a:t> ανυψωτήρας, ιμάντας, σεντόνια περιστροφής</a:t>
            </a:r>
            <a:endParaRPr lang="en-US" sz="1400" dirty="0">
              <a:solidFill>
                <a:schemeClr val="bg2">
                  <a:lumMod val="25000"/>
                </a:schemeClr>
              </a:solidFill>
            </a:endParaRPr>
          </a:p>
          <a:p>
            <a:r>
              <a:rPr lang="el-GR" sz="1400" dirty="0">
                <a:solidFill>
                  <a:schemeClr val="bg2">
                    <a:lumMod val="25000"/>
                  </a:schemeClr>
                </a:solidFill>
              </a:rPr>
              <a:t> </a:t>
            </a:r>
            <a:endParaRPr lang="en-US" sz="1400" dirty="0">
              <a:solidFill>
                <a:schemeClr val="bg2">
                  <a:lumMod val="25000"/>
                </a:schemeClr>
              </a:solidFill>
            </a:endParaRPr>
          </a:p>
          <a:p>
            <a:r>
              <a:rPr lang="el-GR" sz="1400" dirty="0">
                <a:solidFill>
                  <a:schemeClr val="bg2">
                    <a:lumMod val="25000"/>
                  </a:schemeClr>
                </a:solidFill>
              </a:rPr>
              <a:t>Πιθανόν να έχει κάποιες γνωστικές δυσκολίες </a:t>
            </a:r>
            <a:r>
              <a:rPr lang="el-GR" sz="1400" dirty="0" err="1">
                <a:solidFill>
                  <a:schemeClr val="bg2">
                    <a:lumMod val="25000"/>
                  </a:schemeClr>
                </a:solidFill>
              </a:rPr>
              <a:t>π.χ</a:t>
            </a:r>
            <a:r>
              <a:rPr lang="el-GR" sz="1400" dirty="0">
                <a:solidFill>
                  <a:schemeClr val="bg2">
                    <a:lumMod val="25000"/>
                  </a:schemeClr>
                </a:solidFill>
              </a:rPr>
              <a:t>:</a:t>
            </a:r>
          </a:p>
          <a:p>
            <a:r>
              <a:rPr lang="el-GR" sz="1400" dirty="0">
                <a:solidFill>
                  <a:schemeClr val="bg2">
                    <a:lumMod val="25000"/>
                  </a:schemeClr>
                </a:solidFill>
              </a:rPr>
              <a:t>Δυσκολία στην συνεργασία</a:t>
            </a:r>
          </a:p>
          <a:p>
            <a:r>
              <a:rPr lang="el-GR" sz="1400" dirty="0">
                <a:solidFill>
                  <a:schemeClr val="bg2">
                    <a:lumMod val="25000"/>
                  </a:schemeClr>
                </a:solidFill>
              </a:rPr>
              <a:t>Δεν έχει την αίσθηση του χρόνου/χώρου</a:t>
            </a:r>
            <a:endParaRPr lang="en-US" sz="1400" dirty="0">
              <a:solidFill>
                <a:schemeClr val="bg2">
                  <a:lumMod val="25000"/>
                </a:schemeClr>
              </a:solidFill>
            </a:endParaRPr>
          </a:p>
          <a:p>
            <a:r>
              <a:rPr lang="el-GR" sz="1400" dirty="0">
                <a:solidFill>
                  <a:schemeClr val="bg2">
                    <a:lumMod val="25000"/>
                  </a:schemeClr>
                </a:solidFill>
              </a:rPr>
              <a:t>Χρειάζεται βοήθεια για την καθημερινή της ζωή </a:t>
            </a:r>
          </a:p>
          <a:p>
            <a:r>
              <a:rPr lang="el-GR" sz="1400" dirty="0">
                <a:solidFill>
                  <a:schemeClr val="bg2">
                    <a:lumMod val="25000"/>
                  </a:schemeClr>
                </a:solidFill>
              </a:rPr>
              <a:t>Δυσκολίες προσαρμογής της συμπεριφοράς</a:t>
            </a:r>
            <a:r>
              <a:rPr lang="en-US" sz="1400" dirty="0">
                <a:solidFill>
                  <a:schemeClr val="bg2">
                    <a:lumMod val="25000"/>
                  </a:schemeClr>
                </a:solidFill>
              </a:rPr>
              <a:t> </a:t>
            </a:r>
            <a:r>
              <a:rPr lang="el-GR" sz="1400" dirty="0">
                <a:solidFill>
                  <a:schemeClr val="bg2">
                    <a:lumMod val="25000"/>
                  </a:schemeClr>
                </a:solidFill>
              </a:rPr>
              <a:t>της στο περιβάλλον </a:t>
            </a:r>
            <a:endParaRPr lang="hr-HR" sz="1400" dirty="0">
              <a:solidFill>
                <a:schemeClr val="bg2">
                  <a:lumMod val="25000"/>
                </a:schemeClr>
              </a:solidFill>
            </a:endParaRPr>
          </a:p>
        </p:txBody>
      </p:sp>
      <p:pic>
        <p:nvPicPr>
          <p:cNvPr id="27" name="Slika 26">
            <a:hlinkClick r:id="rId3"/>
            <a:extLst>
              <a:ext uri="{FF2B5EF4-FFF2-40B4-BE49-F238E27FC236}">
                <a16:creationId xmlns:a16="http://schemas.microsoft.com/office/drawing/2014/main" id="{90D57FCA-3EB9-4535-96FA-F8823E3AF263}"/>
              </a:ext>
            </a:extLst>
          </p:cNvPr>
          <p:cNvPicPr>
            <a:picLocks noChangeAspect="1"/>
          </p:cNvPicPr>
          <p:nvPr/>
        </p:nvPicPr>
        <p:blipFill>
          <a:blip r:embed="rId4"/>
          <a:stretch>
            <a:fillRect/>
          </a:stretch>
        </p:blipFill>
        <p:spPr>
          <a:xfrm>
            <a:off x="6393669" y="5457669"/>
            <a:ext cx="527867" cy="609600"/>
          </a:xfrm>
          <a:prstGeom prst="rect">
            <a:avLst/>
          </a:prstGeom>
        </p:spPr>
      </p:pic>
      <p:pic>
        <p:nvPicPr>
          <p:cNvPr id="5" name="Slika 4">
            <a:extLst>
              <a:ext uri="{FF2B5EF4-FFF2-40B4-BE49-F238E27FC236}">
                <a16:creationId xmlns:a16="http://schemas.microsoft.com/office/drawing/2014/main" id="{1174B3C4-5FEB-4C93-8D06-B589B95E8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704" y="4801341"/>
            <a:ext cx="1272624" cy="1674864"/>
          </a:xfrm>
          <a:prstGeom prst="rect">
            <a:avLst/>
          </a:prstGeom>
        </p:spPr>
      </p:pic>
      <p:sp>
        <p:nvSpPr>
          <p:cNvPr id="18" name="TekstniOkvir 17">
            <a:extLst>
              <a:ext uri="{FF2B5EF4-FFF2-40B4-BE49-F238E27FC236}">
                <a16:creationId xmlns:a16="http://schemas.microsoft.com/office/drawing/2014/main" id="{41FA138F-6DC7-4F76-B8AE-E1941F198807}"/>
              </a:ext>
            </a:extLst>
          </p:cNvPr>
          <p:cNvSpPr txBox="1"/>
          <p:nvPr/>
        </p:nvSpPr>
        <p:spPr>
          <a:xfrm>
            <a:off x="776195" y="6629400"/>
            <a:ext cx="914400" cy="307777"/>
          </a:xfrm>
          <a:prstGeom prst="rect">
            <a:avLst/>
          </a:prstGeom>
          <a:noFill/>
        </p:spPr>
        <p:txBody>
          <a:bodyPr wrap="square" rtlCol="0">
            <a:spAutoFit/>
          </a:bodyPr>
          <a:lstStyle/>
          <a:p>
            <a:pPr algn="ctr"/>
            <a:r>
              <a:rPr lang="el-GR" sz="1400" b="1" dirty="0">
                <a:solidFill>
                  <a:schemeClr val="bg2">
                    <a:lumMod val="25000"/>
                  </a:schemeClr>
                </a:solidFill>
              </a:rPr>
              <a:t>Κάρι</a:t>
            </a:r>
            <a:endParaRPr lang="hr-HR" sz="1400" b="1" dirty="0">
              <a:solidFill>
                <a:schemeClr val="bg2">
                  <a:lumMod val="25000"/>
                </a:schemeClr>
              </a:solidFill>
            </a:endParaRPr>
          </a:p>
        </p:txBody>
      </p:sp>
      <p:sp>
        <p:nvSpPr>
          <p:cNvPr id="4" name="Rezervirano mjesto broja slajda 3">
            <a:extLst>
              <a:ext uri="{FF2B5EF4-FFF2-40B4-BE49-F238E27FC236}">
                <a16:creationId xmlns:a16="http://schemas.microsoft.com/office/drawing/2014/main" id="{A8125B22-E023-467D-8D92-F1B4A564E85E}"/>
              </a:ext>
            </a:extLst>
          </p:cNvPr>
          <p:cNvSpPr>
            <a:spLocks noGrp="1"/>
          </p:cNvSpPr>
          <p:nvPr>
            <p:ph type="sldNum" sz="quarter" idx="7"/>
          </p:nvPr>
        </p:nvSpPr>
        <p:spPr/>
        <p:txBody>
          <a:bodyPr/>
          <a:lstStyle/>
          <a:p>
            <a:fld id="{B6F15528-21DE-4FAA-801E-634DDDAF4B2B}" type="slidenum">
              <a:rPr lang="hr-HR" smtClean="0"/>
              <a:t>21</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69745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0E6E6796-CF79-49AA-8985-7AD08BC9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1868" y="5170015"/>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el-GR" b="1" dirty="0">
                <a:solidFill>
                  <a:srgbClr val="4C92AB"/>
                </a:solidFill>
                <a:latin typeface="Open Sans"/>
                <a:cs typeface="Open Sans"/>
              </a:rPr>
              <a:t>      </a:t>
            </a:r>
            <a:r>
              <a:rPr lang="hr-HR" b="1" dirty="0">
                <a:solidFill>
                  <a:srgbClr val="4C92AB"/>
                </a:solidFill>
                <a:latin typeface="Open Sans"/>
                <a:cs typeface="Open Sans"/>
              </a:rPr>
              <a:t>5</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431579" y="5878377"/>
            <a:ext cx="3818370" cy="879728"/>
          </a:xfrm>
          <a:prstGeom prst="rect">
            <a:avLst/>
          </a:prstGeom>
        </p:spPr>
        <p:txBody>
          <a:bodyPr vert="horz" wrap="square" lIns="0" tIns="134620" rIns="0" bIns="0" rtlCol="0">
            <a:spAutoFit/>
          </a:bodyPr>
          <a:lstStyle/>
          <a:p>
            <a:pPr marL="12700" marR="5080" algn="ctr">
              <a:lnSpc>
                <a:spcPts val="5800"/>
              </a:lnSpc>
              <a:spcBef>
                <a:spcPts val="1060"/>
              </a:spcBef>
            </a:pPr>
            <a:r>
              <a:rPr lang="el-GR" sz="5600" b="1" spc="-5" dirty="0">
                <a:solidFill>
                  <a:srgbClr val="1C61B3"/>
                </a:solidFill>
                <a:latin typeface="Open Sans"/>
                <a:cs typeface="Open Sans"/>
              </a:rPr>
              <a:t>Κεφάλαιο</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el-GR" sz="2800" i="1" spc="-5" dirty="0">
                <a:solidFill>
                  <a:srgbClr val="1C61B3"/>
                </a:solidFill>
                <a:latin typeface="Open Sans"/>
                <a:cs typeface="Open Sans"/>
              </a:rPr>
              <a:t>Μέθοδοι μεταφοράς</a:t>
            </a:r>
            <a:endParaRPr lang="hr-H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4FABCBD7-79AB-48CB-8160-FD9E2B972E95}"/>
              </a:ext>
            </a:extLst>
          </p:cNvPr>
          <p:cNvSpPr>
            <a:spLocks noGrp="1"/>
          </p:cNvSpPr>
          <p:nvPr>
            <p:ph type="sldNum" sz="quarter" idx="7"/>
          </p:nvPr>
        </p:nvSpPr>
        <p:spPr/>
        <p:txBody>
          <a:bodyPr/>
          <a:lstStyle/>
          <a:p>
            <a:fld id="{B6F15528-21DE-4FAA-801E-634DDDAF4B2B}" type="slidenum">
              <a:rPr lang="hr-HR" smtClean="0"/>
              <a:t>22</a:t>
            </a:fld>
            <a:endParaRPr lang="hr-HR"/>
          </a:p>
        </p:txBody>
      </p:sp>
    </p:spTree>
    <p:extLst>
      <p:ext uri="{BB962C8B-B14F-4D97-AF65-F5344CB8AC3E}">
        <p14:creationId xmlns:p14="http://schemas.microsoft.com/office/powerpoint/2010/main" val="194639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4" name="Slika 3">
            <a:hlinkClick r:id="rId3"/>
            <a:extLst>
              <a:ext uri="{FF2B5EF4-FFF2-40B4-BE49-F238E27FC236}">
                <a16:creationId xmlns:a16="http://schemas.microsoft.com/office/drawing/2014/main" id="{0794B4C8-2961-49A8-B80E-4F3A4BE2A7A9}"/>
              </a:ext>
            </a:extLst>
          </p:cNvPr>
          <p:cNvPicPr>
            <a:picLocks noChangeAspect="1"/>
          </p:cNvPicPr>
          <p:nvPr/>
        </p:nvPicPr>
        <p:blipFill>
          <a:blip r:embed="rId4"/>
          <a:stretch>
            <a:fillRect/>
          </a:stretch>
        </p:blipFill>
        <p:spPr>
          <a:xfrm>
            <a:off x="809282" y="4357103"/>
            <a:ext cx="1971206" cy="1102755"/>
          </a:xfrm>
          <a:prstGeom prst="rect">
            <a:avLst/>
          </a:prstGeom>
          <a:ln>
            <a:noFill/>
          </a:ln>
          <a:effectLst>
            <a:softEdge rad="112500"/>
          </a:effectLst>
        </p:spPr>
      </p:pic>
      <p:pic>
        <p:nvPicPr>
          <p:cNvPr id="9" name="Slika 8">
            <a:hlinkClick r:id="rId5"/>
            <a:extLst>
              <a:ext uri="{FF2B5EF4-FFF2-40B4-BE49-F238E27FC236}">
                <a16:creationId xmlns:a16="http://schemas.microsoft.com/office/drawing/2014/main" id="{24AD4ACC-27E1-4503-9A4E-CC77F72524B2}"/>
              </a:ext>
            </a:extLst>
          </p:cNvPr>
          <p:cNvPicPr>
            <a:picLocks noChangeAspect="1"/>
          </p:cNvPicPr>
          <p:nvPr/>
        </p:nvPicPr>
        <p:blipFill>
          <a:blip r:embed="rId6"/>
          <a:stretch>
            <a:fillRect/>
          </a:stretch>
        </p:blipFill>
        <p:spPr>
          <a:xfrm>
            <a:off x="6414075" y="4568826"/>
            <a:ext cx="527867" cy="609600"/>
          </a:xfrm>
          <a:prstGeom prst="rect">
            <a:avLst/>
          </a:prstGeom>
        </p:spPr>
      </p:pic>
      <p:pic>
        <p:nvPicPr>
          <p:cNvPr id="11" name="Slika 10">
            <a:extLst>
              <a:ext uri="{FF2B5EF4-FFF2-40B4-BE49-F238E27FC236}">
                <a16:creationId xmlns:a16="http://schemas.microsoft.com/office/drawing/2014/main" id="{8F91EFC6-87C8-4D1E-BEE6-0DB668A1119A}"/>
              </a:ext>
            </a:extLst>
          </p:cNvPr>
          <p:cNvPicPr>
            <a:picLocks noChangeAspect="1"/>
          </p:cNvPicPr>
          <p:nvPr/>
        </p:nvPicPr>
        <p:blipFill>
          <a:blip r:embed="rId7"/>
          <a:stretch>
            <a:fillRect/>
          </a:stretch>
        </p:blipFill>
        <p:spPr>
          <a:xfrm>
            <a:off x="756304" y="6684173"/>
            <a:ext cx="2024184" cy="1178476"/>
          </a:xfrm>
          <a:prstGeom prst="rect">
            <a:avLst/>
          </a:prstGeom>
          <a:ln>
            <a:noFill/>
          </a:ln>
          <a:effectLst>
            <a:softEdge rad="112500"/>
          </a:effectLst>
        </p:spPr>
      </p:pic>
      <p:pic>
        <p:nvPicPr>
          <p:cNvPr id="16" name="Slika 15">
            <a:hlinkClick r:id="rId8"/>
            <a:extLst>
              <a:ext uri="{FF2B5EF4-FFF2-40B4-BE49-F238E27FC236}">
                <a16:creationId xmlns:a16="http://schemas.microsoft.com/office/drawing/2014/main" id="{CC5E30F5-90B3-4F74-886C-2317C9282154}"/>
              </a:ext>
            </a:extLst>
          </p:cNvPr>
          <p:cNvPicPr>
            <a:picLocks noChangeAspect="1"/>
          </p:cNvPicPr>
          <p:nvPr/>
        </p:nvPicPr>
        <p:blipFill>
          <a:blip r:embed="rId6"/>
          <a:stretch>
            <a:fillRect/>
          </a:stretch>
        </p:blipFill>
        <p:spPr>
          <a:xfrm>
            <a:off x="6502970" y="6911599"/>
            <a:ext cx="527867" cy="609600"/>
          </a:xfrm>
          <a:prstGeom prst="rect">
            <a:avLst/>
          </a:prstGeom>
        </p:spPr>
      </p:pic>
      <p:sp>
        <p:nvSpPr>
          <p:cNvPr id="17" name="TekstniOkvir 16">
            <a:extLst>
              <a:ext uri="{FF2B5EF4-FFF2-40B4-BE49-F238E27FC236}">
                <a16:creationId xmlns:a16="http://schemas.microsoft.com/office/drawing/2014/main" id="{9E6179EA-89AB-44CB-8326-EBF9E842F104}"/>
              </a:ext>
            </a:extLst>
          </p:cNvPr>
          <p:cNvSpPr txBox="1"/>
          <p:nvPr/>
        </p:nvSpPr>
        <p:spPr>
          <a:xfrm>
            <a:off x="809282" y="7986076"/>
            <a:ext cx="2748895" cy="338554"/>
          </a:xfrm>
          <a:prstGeom prst="rect">
            <a:avLst/>
          </a:prstGeom>
          <a:noFill/>
        </p:spPr>
        <p:txBody>
          <a:bodyPr wrap="square" rtlCol="0">
            <a:spAutoFit/>
          </a:bodyPr>
          <a:lstStyle/>
          <a:p>
            <a:r>
              <a:rPr lang="el-GR" sz="1600" b="1" dirty="0">
                <a:solidFill>
                  <a:schemeClr val="tx2">
                    <a:lumMod val="60000"/>
                    <a:lumOff val="40000"/>
                  </a:schemeClr>
                </a:solidFill>
              </a:rPr>
              <a:t>Περπάτημα</a:t>
            </a:r>
            <a:endParaRPr lang="hr-HR" sz="1600" b="1" dirty="0">
              <a:solidFill>
                <a:schemeClr val="tx2">
                  <a:lumMod val="60000"/>
                  <a:lumOff val="40000"/>
                </a:schemeClr>
              </a:solidFill>
            </a:endParaRPr>
          </a:p>
        </p:txBody>
      </p:sp>
      <p:sp>
        <p:nvSpPr>
          <p:cNvPr id="19" name="TekstniOkvir 18">
            <a:extLst>
              <a:ext uri="{FF2B5EF4-FFF2-40B4-BE49-F238E27FC236}">
                <a16:creationId xmlns:a16="http://schemas.microsoft.com/office/drawing/2014/main" id="{0E53AE8A-15B6-478D-AB0C-AF1D098FCD8B}"/>
              </a:ext>
            </a:extLst>
          </p:cNvPr>
          <p:cNvSpPr txBox="1"/>
          <p:nvPr/>
        </p:nvSpPr>
        <p:spPr>
          <a:xfrm>
            <a:off x="756304" y="5579324"/>
            <a:ext cx="2748895" cy="338554"/>
          </a:xfrm>
          <a:prstGeom prst="rect">
            <a:avLst/>
          </a:prstGeom>
          <a:noFill/>
        </p:spPr>
        <p:txBody>
          <a:bodyPr wrap="square" rtlCol="0">
            <a:spAutoFit/>
          </a:bodyPr>
          <a:lstStyle/>
          <a:p>
            <a:r>
              <a:rPr lang="el-GR" sz="1600" b="1" dirty="0">
                <a:solidFill>
                  <a:schemeClr val="tx2">
                    <a:lumMod val="60000"/>
                    <a:lumOff val="40000"/>
                  </a:schemeClr>
                </a:solidFill>
              </a:rPr>
              <a:t>Σήκωμα από καρέκλα</a:t>
            </a:r>
            <a:endParaRPr lang="hr-HR" sz="1600" b="1" dirty="0">
              <a:solidFill>
                <a:schemeClr val="tx2">
                  <a:lumMod val="60000"/>
                  <a:lumOff val="40000"/>
                </a:schemeClr>
              </a:solidFill>
            </a:endParaRPr>
          </a:p>
        </p:txBody>
      </p:sp>
      <p:sp>
        <p:nvSpPr>
          <p:cNvPr id="20" name="TekstniOkvir 19">
            <a:extLst>
              <a:ext uri="{FF2B5EF4-FFF2-40B4-BE49-F238E27FC236}">
                <a16:creationId xmlns:a16="http://schemas.microsoft.com/office/drawing/2014/main" id="{7825A97C-90FE-4060-B64C-69D899F05202}"/>
              </a:ext>
            </a:extLst>
          </p:cNvPr>
          <p:cNvSpPr txBox="1"/>
          <p:nvPr/>
        </p:nvSpPr>
        <p:spPr>
          <a:xfrm>
            <a:off x="3107665" y="4570297"/>
            <a:ext cx="2988335" cy="738664"/>
          </a:xfrm>
          <a:prstGeom prst="rect">
            <a:avLst/>
          </a:prstGeom>
          <a:noFill/>
        </p:spPr>
        <p:txBody>
          <a:bodyPr wrap="square" rtlCol="0">
            <a:spAutoFit/>
          </a:bodyPr>
          <a:lstStyle/>
          <a:p>
            <a:pPr algn="just"/>
            <a:r>
              <a:rPr lang="el-GR" sz="1400" dirty="0"/>
              <a:t>Μην τραβήξετε ή σπρώξετε. Ο ρόλος σας είναι να καθοδηγήσετε με το χέρι σας</a:t>
            </a:r>
            <a:endParaRPr lang="hr-HR" sz="1400" dirty="0"/>
          </a:p>
        </p:txBody>
      </p:sp>
      <p:sp>
        <p:nvSpPr>
          <p:cNvPr id="22" name="TekstniOkvir 21">
            <a:extLst>
              <a:ext uri="{FF2B5EF4-FFF2-40B4-BE49-F238E27FC236}">
                <a16:creationId xmlns:a16="http://schemas.microsoft.com/office/drawing/2014/main" id="{47A0EBB9-B978-4CF0-B014-3434C4962718}"/>
              </a:ext>
            </a:extLst>
          </p:cNvPr>
          <p:cNvSpPr txBox="1"/>
          <p:nvPr/>
        </p:nvSpPr>
        <p:spPr>
          <a:xfrm>
            <a:off x="3061606" y="6894839"/>
            <a:ext cx="3034394" cy="954107"/>
          </a:xfrm>
          <a:prstGeom prst="rect">
            <a:avLst/>
          </a:prstGeom>
          <a:noFill/>
        </p:spPr>
        <p:txBody>
          <a:bodyPr wrap="square" rtlCol="0">
            <a:spAutoFit/>
          </a:bodyPr>
          <a:lstStyle/>
          <a:p>
            <a:pPr algn="just"/>
            <a:r>
              <a:rPr lang="el-GR" sz="1400" dirty="0"/>
              <a:t>Μην τραβήξετε ή σπρώξετε. Ο ρόλος σας είναι να καθοδηγήσετε με ελάχιστη στήριξη κάτω από τον αγκώνα και ώμο.</a:t>
            </a:r>
            <a:endParaRPr lang="hr-HR" sz="1400" dirty="0"/>
          </a:p>
        </p:txBody>
      </p:sp>
      <p:sp>
        <p:nvSpPr>
          <p:cNvPr id="23" name="object 6">
            <a:extLst>
              <a:ext uri="{FF2B5EF4-FFF2-40B4-BE49-F238E27FC236}">
                <a16:creationId xmlns:a16="http://schemas.microsoft.com/office/drawing/2014/main" id="{14B132C9-B387-4F85-BB65-EC336083B1CD}"/>
              </a:ext>
            </a:extLst>
          </p:cNvPr>
          <p:cNvSpPr txBox="1">
            <a:spLocks/>
          </p:cNvSpPr>
          <p:nvPr/>
        </p:nvSpPr>
        <p:spPr>
          <a:xfrm>
            <a:off x="312810" y="3390584"/>
            <a:ext cx="6961990" cy="87459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Χρησιμοποιήστε τα βίντεο για να μάθεις τα βήματα για εφαρμογή ασφαλών μεταφορών. Δώστε προσοχή στην εργονομία και εκτίμηση της κινητικότητας του ασθενή. Επισκεφθείτε την ιστοσελίδα για να συζητήσετε τις εμπειρίες σας.</a:t>
            </a:r>
            <a:endParaRPr lang="en-US" kern="0" spc="105" dirty="0"/>
          </a:p>
        </p:txBody>
      </p:sp>
      <p:sp>
        <p:nvSpPr>
          <p:cNvPr id="5" name="Rezervirano mjesto broja slajda 4">
            <a:extLst>
              <a:ext uri="{FF2B5EF4-FFF2-40B4-BE49-F238E27FC236}">
                <a16:creationId xmlns:a16="http://schemas.microsoft.com/office/drawing/2014/main" id="{06B94CE6-AC78-409C-B3D1-3125D1C4FD07}"/>
              </a:ext>
            </a:extLst>
          </p:cNvPr>
          <p:cNvSpPr>
            <a:spLocks noGrp="1"/>
          </p:cNvSpPr>
          <p:nvPr>
            <p:ph type="sldNum" sz="quarter" idx="7"/>
          </p:nvPr>
        </p:nvSpPr>
        <p:spPr/>
        <p:txBody>
          <a:bodyPr/>
          <a:lstStyle/>
          <a:p>
            <a:fld id="{B6F15528-21DE-4FAA-801E-634DDDAF4B2B}" type="slidenum">
              <a:rPr lang="hr-HR" smtClean="0"/>
              <a:t>23</a:t>
            </a:fld>
            <a:endParaRPr lang="hr-H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4" name="object 6">
            <a:extLst>
              <a:ext uri="{FF2B5EF4-FFF2-40B4-BE49-F238E27FC236}">
                <a16:creationId xmlns:a16="http://schemas.microsoft.com/office/drawing/2014/main" id="{36FD4E84-A5D6-48F7-9744-EEA94BFB84BA}"/>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800" kern="0" spc="100" dirty="0">
                <a:latin typeface="Open Sans"/>
              </a:rPr>
              <a:t>Σήκωμα από καρέκλα και περπάτημα</a:t>
            </a:r>
            <a:endParaRPr lang="en-US" sz="1800" kern="0" spc="105" dirty="0">
              <a:latin typeface="Open Sans"/>
            </a:endParaRPr>
          </a:p>
        </p:txBody>
      </p:sp>
    </p:spTree>
    <p:extLst>
      <p:ext uri="{BB962C8B-B14F-4D97-AF65-F5344CB8AC3E}">
        <p14:creationId xmlns:p14="http://schemas.microsoft.com/office/powerpoint/2010/main" val="154243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dirty="0"/>
          </a:p>
        </p:txBody>
      </p:sp>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71751" y="3322527"/>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56305" y="4339793"/>
            <a:ext cx="2520295" cy="830997"/>
          </a:xfrm>
          <a:prstGeom prst="rect">
            <a:avLst/>
          </a:prstGeom>
          <a:noFill/>
        </p:spPr>
        <p:txBody>
          <a:bodyPr wrap="square" rtlCol="0">
            <a:spAutoFit/>
          </a:bodyPr>
          <a:lstStyle/>
          <a:p>
            <a:r>
              <a:rPr lang="el-GR" sz="1600" b="1" dirty="0">
                <a:solidFill>
                  <a:schemeClr val="tx2">
                    <a:lumMod val="60000"/>
                    <a:lumOff val="40000"/>
                  </a:schemeClr>
                </a:solidFill>
              </a:rPr>
              <a:t>Τοποθέτηση σεντονιού μεταφοράς κάτω από το μαξιλάρι</a:t>
            </a:r>
            <a:endParaRPr lang="hr-HR" sz="1600" b="1" dirty="0">
              <a:solidFill>
                <a:schemeClr val="tx2">
                  <a:lumMod val="60000"/>
                  <a:lumOff val="40000"/>
                </a:schemeClr>
              </a:solidFill>
            </a:endParaRPr>
          </a:p>
        </p:txBody>
      </p:sp>
      <p:pic>
        <p:nvPicPr>
          <p:cNvPr id="12" name="Slika 11">
            <a:hlinkClick r:id="rId5"/>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471750" y="5356963"/>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23648" y="6518897"/>
            <a:ext cx="2291328" cy="1077218"/>
          </a:xfrm>
          <a:prstGeom prst="rect">
            <a:avLst/>
          </a:prstGeom>
          <a:noFill/>
        </p:spPr>
        <p:txBody>
          <a:bodyPr wrap="square" rtlCol="0">
            <a:spAutoFit/>
          </a:bodyPr>
          <a:lstStyle/>
          <a:p>
            <a:r>
              <a:rPr lang="el-GR" sz="1600" b="1" dirty="0">
                <a:solidFill>
                  <a:schemeClr val="tx2">
                    <a:lumMod val="60000"/>
                    <a:lumOff val="40000"/>
                  </a:schemeClr>
                </a:solidFill>
              </a:rPr>
              <a:t>Επανατοποθέτηση του ασθενή χρησιμοποιώντας το σεντόνι μεταφοράς</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35314" y="8860503"/>
            <a:ext cx="3544050" cy="584775"/>
          </a:xfrm>
          <a:prstGeom prst="rect">
            <a:avLst/>
          </a:prstGeom>
          <a:noFill/>
        </p:spPr>
        <p:txBody>
          <a:bodyPr wrap="square" rtlCol="0">
            <a:spAutoFit/>
          </a:bodyPr>
          <a:lstStyle/>
          <a:p>
            <a:r>
              <a:rPr lang="el-GR" sz="1600" b="1" dirty="0">
                <a:solidFill>
                  <a:schemeClr val="tx2">
                    <a:lumMod val="60000"/>
                    <a:lumOff val="40000"/>
                  </a:schemeClr>
                </a:solidFill>
              </a:rPr>
              <a:t>Τοποθέτηση σεντονιού μεταφοράς κάτω από τον ασθενή από τα πλάγια</a:t>
            </a:r>
            <a:endParaRPr lang="hr-HR" sz="1600" b="1" dirty="0">
              <a:solidFill>
                <a:schemeClr val="tx2">
                  <a:lumMod val="60000"/>
                  <a:lumOff val="40000"/>
                </a:schemeClr>
              </a:solidFill>
            </a:endParaRPr>
          </a:p>
        </p:txBody>
      </p:sp>
      <p:pic>
        <p:nvPicPr>
          <p:cNvPr id="16" name="Slika 15">
            <a:hlinkClick r:id="rId6"/>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71749" y="7709995"/>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14976" y="3317102"/>
            <a:ext cx="3081024" cy="954107"/>
          </a:xfrm>
          <a:prstGeom prst="rect">
            <a:avLst/>
          </a:prstGeom>
          <a:noFill/>
        </p:spPr>
        <p:txBody>
          <a:bodyPr wrap="square" rtlCol="0">
            <a:spAutoFit/>
          </a:bodyPr>
          <a:lstStyle/>
          <a:p>
            <a:pPr algn="just"/>
            <a:r>
              <a:rPr lang="el-GR" sz="1400" dirty="0"/>
              <a:t>Διπλώστε το σεντόνι μεταφοράς. Τοποθετήστε το. Περπατήστε γύρω από το κρεβάτι φροντίδας – μην γέρνετε προς τον ασθενή</a:t>
            </a:r>
            <a:endParaRPr lang="hr-HR" sz="1400" dirty="0"/>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14976" y="5199379"/>
            <a:ext cx="3081024" cy="1815882"/>
          </a:xfrm>
          <a:prstGeom prst="rect">
            <a:avLst/>
          </a:prstGeom>
          <a:noFill/>
        </p:spPr>
        <p:txBody>
          <a:bodyPr wrap="square" rtlCol="0">
            <a:spAutoFit/>
          </a:bodyPr>
          <a:lstStyle/>
          <a:p>
            <a:pPr algn="just"/>
            <a:r>
              <a:rPr lang="el-GR" sz="1400" dirty="0"/>
              <a:t>Ρωτήστε τον ασθενή να γυρίσει στα πλάγια. Τοποθετήστε το σεντόνι μεταφοράς. Περπατήστε γύρω από το κρεβάτι φροντίδας – μην γέρνετε προς τον ασθενή. Ανυψώστε την πλευρά των ποδιών του κρεβατιού πριν να ζητήσετε από τον ασθενή να σηκώσει την λεκάνη του προς τα πάνω</a:t>
            </a:r>
            <a:endParaRPr lang="hr-HR" sz="1400" dirty="0"/>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14976" y="7796375"/>
            <a:ext cx="3349050" cy="738664"/>
          </a:xfrm>
          <a:prstGeom prst="rect">
            <a:avLst/>
          </a:prstGeom>
          <a:noFill/>
        </p:spPr>
        <p:txBody>
          <a:bodyPr wrap="square" rtlCol="0">
            <a:spAutoFit/>
          </a:bodyPr>
          <a:lstStyle/>
          <a:p>
            <a:r>
              <a:rPr lang="el-GR" sz="1400" dirty="0"/>
              <a:t>Ζητήστε από τον ασθενή να λυγίσει τα χέρια και πόδια του, για να σας δώσει περισσότερο ο χώρο.</a:t>
            </a:r>
            <a:endParaRPr lang="hr-HR" sz="1400" dirty="0"/>
          </a:p>
        </p:txBody>
      </p:sp>
      <p:pic>
        <p:nvPicPr>
          <p:cNvPr id="20" name="Slika 19">
            <a:extLst>
              <a:ext uri="{FF2B5EF4-FFF2-40B4-BE49-F238E27FC236}">
                <a16:creationId xmlns:a16="http://schemas.microsoft.com/office/drawing/2014/main" id="{42F5C849-7D0C-4A09-9C3A-4063E39D139A}"/>
              </a:ext>
            </a:extLst>
          </p:cNvPr>
          <p:cNvPicPr>
            <a:picLocks noChangeAspect="1"/>
          </p:cNvPicPr>
          <p:nvPr/>
        </p:nvPicPr>
        <p:blipFill>
          <a:blip r:embed="rId7"/>
          <a:stretch>
            <a:fillRect/>
          </a:stretch>
        </p:blipFill>
        <p:spPr>
          <a:xfrm>
            <a:off x="828616" y="3065362"/>
            <a:ext cx="1956247" cy="1089587"/>
          </a:xfrm>
          <a:prstGeom prst="rect">
            <a:avLst/>
          </a:prstGeom>
          <a:ln>
            <a:noFill/>
          </a:ln>
          <a:effectLst>
            <a:softEdge rad="112500"/>
          </a:effectLst>
        </p:spPr>
      </p:pic>
      <p:pic>
        <p:nvPicPr>
          <p:cNvPr id="21" name="Slika 20">
            <a:extLst>
              <a:ext uri="{FF2B5EF4-FFF2-40B4-BE49-F238E27FC236}">
                <a16:creationId xmlns:a16="http://schemas.microsoft.com/office/drawing/2014/main" id="{098CD555-6F37-40A1-98F0-4964F1EB4343}"/>
              </a:ext>
            </a:extLst>
          </p:cNvPr>
          <p:cNvPicPr>
            <a:picLocks noChangeAspect="1"/>
          </p:cNvPicPr>
          <p:nvPr/>
        </p:nvPicPr>
        <p:blipFill>
          <a:blip r:embed="rId8"/>
          <a:stretch>
            <a:fillRect/>
          </a:stretch>
        </p:blipFill>
        <p:spPr>
          <a:xfrm>
            <a:off x="764772" y="5303568"/>
            <a:ext cx="2055244" cy="1140345"/>
          </a:xfrm>
          <a:prstGeom prst="rect">
            <a:avLst/>
          </a:prstGeom>
          <a:ln>
            <a:noFill/>
          </a:ln>
          <a:effectLst>
            <a:softEdge rad="112500"/>
          </a:effectLst>
        </p:spPr>
      </p:pic>
      <p:pic>
        <p:nvPicPr>
          <p:cNvPr id="22" name="Slika 21">
            <a:extLst>
              <a:ext uri="{FF2B5EF4-FFF2-40B4-BE49-F238E27FC236}">
                <a16:creationId xmlns:a16="http://schemas.microsoft.com/office/drawing/2014/main" id="{4E1C205D-B557-4F81-9CBC-EF49D378D2C9}"/>
              </a:ext>
            </a:extLst>
          </p:cNvPr>
          <p:cNvPicPr>
            <a:picLocks noChangeAspect="1"/>
          </p:cNvPicPr>
          <p:nvPr/>
        </p:nvPicPr>
        <p:blipFill>
          <a:blip r:embed="rId9"/>
          <a:stretch>
            <a:fillRect/>
          </a:stretch>
        </p:blipFill>
        <p:spPr>
          <a:xfrm>
            <a:off x="735314" y="7506978"/>
            <a:ext cx="1995901" cy="1103736"/>
          </a:xfrm>
          <a:prstGeom prst="rect">
            <a:avLst/>
          </a:prstGeom>
          <a:ln>
            <a:noFill/>
          </a:ln>
          <a:effectLst>
            <a:softEdge rad="112500"/>
          </a:effectLst>
        </p:spPr>
      </p:pic>
      <p:sp>
        <p:nvSpPr>
          <p:cNvPr id="4" name="Rezervirano mjesto broja slajda 3">
            <a:extLst>
              <a:ext uri="{FF2B5EF4-FFF2-40B4-BE49-F238E27FC236}">
                <a16:creationId xmlns:a16="http://schemas.microsoft.com/office/drawing/2014/main" id="{A90CBF00-C9DB-407D-8479-4FDE7A455DAE}"/>
              </a:ext>
            </a:extLst>
          </p:cNvPr>
          <p:cNvSpPr>
            <a:spLocks noGrp="1"/>
          </p:cNvSpPr>
          <p:nvPr>
            <p:ph type="sldNum" sz="quarter" idx="7"/>
          </p:nvPr>
        </p:nvSpPr>
        <p:spPr/>
        <p:txBody>
          <a:bodyPr/>
          <a:lstStyle/>
          <a:p>
            <a:fld id="{B6F15528-21DE-4FAA-801E-634DDDAF4B2B}" type="slidenum">
              <a:rPr lang="hr-HR" smtClean="0"/>
              <a:t>24</a:t>
            </a:fld>
            <a:endParaRPr lang="hr-H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5" name="object 6">
            <a:extLst>
              <a:ext uri="{FF2B5EF4-FFF2-40B4-BE49-F238E27FC236}">
                <a16:creationId xmlns:a16="http://schemas.microsoft.com/office/drawing/2014/main" id="{55DF6C2B-2B1C-4DDD-B275-996D730126B7}"/>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800" kern="0" spc="100" dirty="0">
                <a:latin typeface="Open Sans"/>
              </a:rPr>
              <a:t>Χρησιμοποιώντας σεντόνι μεταφοράς στο κρεβάτι</a:t>
            </a:r>
            <a:endParaRPr lang="en-US" sz="1800" kern="0" spc="105" dirty="0">
              <a:latin typeface="Open Sans"/>
            </a:endParaRPr>
          </a:p>
        </p:txBody>
      </p:sp>
    </p:spTree>
    <p:extLst>
      <p:ext uri="{BB962C8B-B14F-4D97-AF65-F5344CB8AC3E}">
        <p14:creationId xmlns:p14="http://schemas.microsoft.com/office/powerpoint/2010/main" val="168673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dirty="0"/>
          </a:p>
        </p:txBody>
      </p:sp>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29304" y="3298139"/>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56305" y="4339793"/>
            <a:ext cx="2367895" cy="830997"/>
          </a:xfrm>
          <a:prstGeom prst="rect">
            <a:avLst/>
          </a:prstGeom>
          <a:noFill/>
        </p:spPr>
        <p:txBody>
          <a:bodyPr wrap="square" rtlCol="0">
            <a:spAutoFit/>
          </a:bodyPr>
          <a:lstStyle/>
          <a:p>
            <a:r>
              <a:rPr lang="el-GR" sz="1600" b="1" dirty="0">
                <a:solidFill>
                  <a:schemeClr val="tx2">
                    <a:lumMod val="60000"/>
                    <a:lumOff val="40000"/>
                  </a:schemeClr>
                </a:solidFill>
              </a:rPr>
              <a:t>Περιστροφή του ασθενή στα πλάγια του με σεντόνι μεταφοράς</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88962" y="6543060"/>
            <a:ext cx="2563838" cy="830997"/>
          </a:xfrm>
          <a:prstGeom prst="rect">
            <a:avLst/>
          </a:prstGeom>
          <a:noFill/>
        </p:spPr>
        <p:txBody>
          <a:bodyPr wrap="square" rtlCol="0">
            <a:spAutoFit/>
          </a:bodyPr>
          <a:lstStyle/>
          <a:p>
            <a:r>
              <a:rPr lang="el-GR" sz="1600" b="1" dirty="0">
                <a:solidFill>
                  <a:schemeClr val="tx2">
                    <a:lumMod val="60000"/>
                    <a:lumOff val="40000"/>
                  </a:schemeClr>
                </a:solidFill>
              </a:rPr>
              <a:t>Τοποθέτηση σεντονιού μεταφοράς κάτω από τον ασθενή σε καθιστή στάση </a:t>
            </a:r>
            <a:endParaRPr lang="hr-HR" sz="1600" b="1" dirty="0">
              <a:solidFill>
                <a:schemeClr val="tx2">
                  <a:lumMod val="60000"/>
                  <a:lumOff val="40000"/>
                </a:schemeClr>
              </a:solidFill>
            </a:endParaRPr>
          </a:p>
        </p:txBody>
      </p:sp>
      <p:pic>
        <p:nvPicPr>
          <p:cNvPr id="16" name="Slika 15">
            <a:hlinkClick r:id="rId5"/>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55571" y="5562600"/>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14976" y="3168988"/>
            <a:ext cx="3081024" cy="1384995"/>
          </a:xfrm>
          <a:prstGeom prst="rect">
            <a:avLst/>
          </a:prstGeom>
          <a:noFill/>
        </p:spPr>
        <p:txBody>
          <a:bodyPr wrap="square" rtlCol="0">
            <a:spAutoFit/>
          </a:bodyPr>
          <a:lstStyle/>
          <a:p>
            <a:pPr algn="just"/>
            <a:r>
              <a:rPr lang="el-GR" sz="1400" dirty="0"/>
              <a:t>Ο ασθενής ξαπλώνει  στο σεντόνι μεταφοράς. Τοποθετήστε ένα επιπλέον  σεντόνι πάνω από το σεντόνι μεταφοράς. Ζητήστε</a:t>
            </a:r>
            <a:r>
              <a:rPr lang="en-US" sz="1400" dirty="0"/>
              <a:t> </a:t>
            </a:r>
            <a:r>
              <a:rPr lang="el-GR" sz="1400" dirty="0"/>
              <a:t>από τον ασθενή να σπρώξει στα πλάγια του καθώς τραβάτε το επιπλέον σεντόνι</a:t>
            </a:r>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14976" y="5243517"/>
            <a:ext cx="3004824" cy="1815882"/>
          </a:xfrm>
          <a:prstGeom prst="rect">
            <a:avLst/>
          </a:prstGeom>
          <a:noFill/>
        </p:spPr>
        <p:txBody>
          <a:bodyPr wrap="square" rtlCol="0">
            <a:spAutoFit/>
          </a:bodyPr>
          <a:lstStyle/>
          <a:p>
            <a:pPr algn="just"/>
            <a:r>
              <a:rPr lang="el-GR" sz="1400" dirty="0"/>
              <a:t>Υψώστε το κρεβάτι φροντίδας σε κατάλληλη θέση. Εάν είναι επικίνδυνο για τον ασθενή, δουλέψτε με τα γόνατα λυγισμένα. Ζητήστε από τον πολίτη να γυρίσει πλάγια. Κρατήστε το σεντόνι μεταφοράς 20 εκατ. από την πλευρά του κρεβατιού</a:t>
            </a:r>
            <a:r>
              <a:rPr lang="en-US" sz="1400" dirty="0"/>
              <a:t> </a:t>
            </a:r>
            <a:r>
              <a:rPr lang="el-GR" sz="1400" dirty="0"/>
              <a:t>για να αποφύγετε κίνδυνο πτώσης.</a:t>
            </a:r>
            <a:endParaRPr lang="hr-HR" sz="1400" dirty="0"/>
          </a:p>
        </p:txBody>
      </p:sp>
      <p:pic>
        <p:nvPicPr>
          <p:cNvPr id="4" name="Slika 3">
            <a:extLst>
              <a:ext uri="{FF2B5EF4-FFF2-40B4-BE49-F238E27FC236}">
                <a16:creationId xmlns:a16="http://schemas.microsoft.com/office/drawing/2014/main" id="{1CAE854C-F496-4296-9A3C-A67F0749BFF0}"/>
              </a:ext>
            </a:extLst>
          </p:cNvPr>
          <p:cNvPicPr>
            <a:picLocks noChangeAspect="1"/>
          </p:cNvPicPr>
          <p:nvPr/>
        </p:nvPicPr>
        <p:blipFill>
          <a:blip r:embed="rId6"/>
          <a:stretch>
            <a:fillRect/>
          </a:stretch>
        </p:blipFill>
        <p:spPr>
          <a:xfrm>
            <a:off x="832162" y="3027821"/>
            <a:ext cx="1988187" cy="1095274"/>
          </a:xfrm>
          <a:prstGeom prst="rect">
            <a:avLst/>
          </a:prstGeom>
          <a:ln>
            <a:noFill/>
          </a:ln>
          <a:effectLst>
            <a:softEdge rad="112500"/>
          </a:effectLst>
        </p:spPr>
      </p:pic>
      <p:pic>
        <p:nvPicPr>
          <p:cNvPr id="11" name="Slika 10">
            <a:extLst>
              <a:ext uri="{FF2B5EF4-FFF2-40B4-BE49-F238E27FC236}">
                <a16:creationId xmlns:a16="http://schemas.microsoft.com/office/drawing/2014/main" id="{61825F47-76A9-4048-835B-D53CEE99F155}"/>
              </a:ext>
            </a:extLst>
          </p:cNvPr>
          <p:cNvPicPr>
            <a:picLocks noChangeAspect="1"/>
          </p:cNvPicPr>
          <p:nvPr/>
        </p:nvPicPr>
        <p:blipFill>
          <a:blip r:embed="rId7"/>
          <a:stretch>
            <a:fillRect/>
          </a:stretch>
        </p:blipFill>
        <p:spPr>
          <a:xfrm flipH="1">
            <a:off x="809282" y="5298611"/>
            <a:ext cx="1967992" cy="1095274"/>
          </a:xfrm>
          <a:prstGeom prst="rect">
            <a:avLst/>
          </a:prstGeom>
          <a:ln>
            <a:noFill/>
          </a:ln>
          <a:effectLst>
            <a:softEdge rad="112500"/>
          </a:effectLst>
        </p:spPr>
      </p:pic>
      <p:pic>
        <p:nvPicPr>
          <p:cNvPr id="21" name="Slika 20">
            <a:extLst>
              <a:ext uri="{FF2B5EF4-FFF2-40B4-BE49-F238E27FC236}">
                <a16:creationId xmlns:a16="http://schemas.microsoft.com/office/drawing/2014/main" id="{0A86765C-3934-42A8-BD9A-003F024B1C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917" y="7620000"/>
            <a:ext cx="1825061" cy="970181"/>
          </a:xfrm>
          <a:prstGeom prst="rect">
            <a:avLst/>
          </a:prstGeom>
        </p:spPr>
      </p:pic>
      <p:sp>
        <p:nvSpPr>
          <p:cNvPr id="22" name="TekstniOkvir 21">
            <a:extLst>
              <a:ext uri="{FF2B5EF4-FFF2-40B4-BE49-F238E27FC236}">
                <a16:creationId xmlns:a16="http://schemas.microsoft.com/office/drawing/2014/main" id="{138398FC-1164-4F02-B3CA-FBCF765D03D5}"/>
              </a:ext>
            </a:extLst>
          </p:cNvPr>
          <p:cNvSpPr txBox="1"/>
          <p:nvPr/>
        </p:nvSpPr>
        <p:spPr>
          <a:xfrm>
            <a:off x="788962" y="8736533"/>
            <a:ext cx="3544050" cy="584775"/>
          </a:xfrm>
          <a:prstGeom prst="rect">
            <a:avLst/>
          </a:prstGeom>
          <a:noFill/>
        </p:spPr>
        <p:txBody>
          <a:bodyPr wrap="square" rtlCol="0">
            <a:spAutoFit/>
          </a:bodyPr>
          <a:lstStyle/>
          <a:p>
            <a:r>
              <a:rPr lang="el-GR" sz="1600" b="1" dirty="0">
                <a:solidFill>
                  <a:schemeClr val="tx2">
                    <a:lumMod val="60000"/>
                    <a:lumOff val="40000"/>
                  </a:schemeClr>
                </a:solidFill>
              </a:rPr>
              <a:t>Βοηθήστε τον ασθενή να βάλει τα πόδια του στο κρεβάτι</a:t>
            </a:r>
            <a:endParaRPr lang="hr-HR" sz="1600" b="1" dirty="0">
              <a:solidFill>
                <a:schemeClr val="tx2">
                  <a:lumMod val="60000"/>
                  <a:lumOff val="40000"/>
                </a:schemeClr>
              </a:solidFill>
            </a:endParaRPr>
          </a:p>
        </p:txBody>
      </p:sp>
      <p:sp>
        <p:nvSpPr>
          <p:cNvPr id="23" name="TekstniOkvir 22">
            <a:extLst>
              <a:ext uri="{FF2B5EF4-FFF2-40B4-BE49-F238E27FC236}">
                <a16:creationId xmlns:a16="http://schemas.microsoft.com/office/drawing/2014/main" id="{F95F1279-CE19-44D4-A78C-07606299FD62}"/>
              </a:ext>
            </a:extLst>
          </p:cNvPr>
          <p:cNvSpPr txBox="1"/>
          <p:nvPr/>
        </p:nvSpPr>
        <p:spPr>
          <a:xfrm>
            <a:off x="2976876" y="7843480"/>
            <a:ext cx="3004824" cy="738664"/>
          </a:xfrm>
          <a:prstGeom prst="rect">
            <a:avLst/>
          </a:prstGeom>
          <a:noFill/>
        </p:spPr>
        <p:txBody>
          <a:bodyPr wrap="square" rtlCol="0">
            <a:spAutoFit/>
          </a:bodyPr>
          <a:lstStyle/>
          <a:p>
            <a:pPr algn="just"/>
            <a:r>
              <a:rPr lang="el-GR" sz="1400" dirty="0"/>
              <a:t>Δουλεύετε με τεντωμένους αγκώνες. Προσέξτε να μην υψώσετε τα πόδια αντί τον ασθενή</a:t>
            </a:r>
            <a:r>
              <a:rPr lang="hr-HR" sz="1400" dirty="0"/>
              <a:t>. </a:t>
            </a:r>
          </a:p>
        </p:txBody>
      </p:sp>
      <p:pic>
        <p:nvPicPr>
          <p:cNvPr id="24" name="Slika 23">
            <a:hlinkClick r:id="rId9"/>
            <a:extLst>
              <a:ext uri="{FF2B5EF4-FFF2-40B4-BE49-F238E27FC236}">
                <a16:creationId xmlns:a16="http://schemas.microsoft.com/office/drawing/2014/main" id="{51CEC5BE-F5E7-4A7D-932E-E752C518AB5E}"/>
              </a:ext>
            </a:extLst>
          </p:cNvPr>
          <p:cNvPicPr>
            <a:picLocks noChangeAspect="1"/>
          </p:cNvPicPr>
          <p:nvPr/>
        </p:nvPicPr>
        <p:blipFill>
          <a:blip r:embed="rId4"/>
          <a:stretch>
            <a:fillRect/>
          </a:stretch>
        </p:blipFill>
        <p:spPr>
          <a:xfrm>
            <a:off x="6466615" y="7800290"/>
            <a:ext cx="527867" cy="609600"/>
          </a:xfrm>
          <a:prstGeom prst="rect">
            <a:avLst/>
          </a:prstGeom>
        </p:spPr>
      </p:pic>
      <p:sp>
        <p:nvSpPr>
          <p:cNvPr id="25" name="Rezervirano mjesto broja slajda 24">
            <a:extLst>
              <a:ext uri="{FF2B5EF4-FFF2-40B4-BE49-F238E27FC236}">
                <a16:creationId xmlns:a16="http://schemas.microsoft.com/office/drawing/2014/main" id="{1D5945AF-B383-47A6-8938-0314632ACB17}"/>
              </a:ext>
            </a:extLst>
          </p:cNvPr>
          <p:cNvSpPr>
            <a:spLocks noGrp="1"/>
          </p:cNvSpPr>
          <p:nvPr>
            <p:ph type="sldNum" sz="quarter" idx="7"/>
          </p:nvPr>
        </p:nvSpPr>
        <p:spPr/>
        <p:txBody>
          <a:bodyPr/>
          <a:lstStyle/>
          <a:p>
            <a:fld id="{B6F15528-21DE-4FAA-801E-634DDDAF4B2B}" type="slidenum">
              <a:rPr lang="hr-HR" smtClean="0"/>
              <a:t>25</a:t>
            </a:fld>
            <a:endParaRPr lang="hr-H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7" name="object 6">
            <a:extLst>
              <a:ext uri="{FF2B5EF4-FFF2-40B4-BE49-F238E27FC236}">
                <a16:creationId xmlns:a16="http://schemas.microsoft.com/office/drawing/2014/main" id="{EBD345DA-F19E-4B82-93DA-E15330EE40AF}"/>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r>
              <a:rPr lang="hr-HR" kern="0" spc="100" dirty="0">
                <a:latin typeface="Open Sans"/>
              </a:rPr>
              <a:t>  </a:t>
            </a:r>
          </a:p>
          <a:p>
            <a:pPr marL="17145" algn="ctr">
              <a:spcBef>
                <a:spcPts val="100"/>
              </a:spcBef>
            </a:pPr>
            <a:r>
              <a:rPr lang="el-GR" sz="1800" kern="0" spc="100" dirty="0">
                <a:latin typeface="Open Sans"/>
              </a:rPr>
              <a:t>Χρησιμοποιώντας σεντόνι μεταφοράς στο κρεβάτι</a:t>
            </a:r>
            <a:endParaRPr lang="en-US" sz="1800" kern="0" spc="105" dirty="0">
              <a:latin typeface="Open Sans"/>
            </a:endParaRPr>
          </a:p>
        </p:txBody>
      </p:sp>
    </p:spTree>
    <p:extLst>
      <p:ext uri="{BB962C8B-B14F-4D97-AF65-F5344CB8AC3E}">
        <p14:creationId xmlns:p14="http://schemas.microsoft.com/office/powerpoint/2010/main" val="290248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dirty="0"/>
          </a:p>
        </p:txBody>
      </p:sp>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39395" y="3182775"/>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56305" y="4339793"/>
            <a:ext cx="2977495" cy="584775"/>
          </a:xfrm>
          <a:prstGeom prst="rect">
            <a:avLst/>
          </a:prstGeom>
          <a:noFill/>
        </p:spPr>
        <p:txBody>
          <a:bodyPr wrap="square" rtlCol="0">
            <a:spAutoFit/>
          </a:bodyPr>
          <a:lstStyle/>
          <a:p>
            <a:r>
              <a:rPr lang="el-GR" sz="1600" b="1" dirty="0">
                <a:solidFill>
                  <a:schemeClr val="tx2">
                    <a:lumMod val="60000"/>
                    <a:lumOff val="40000"/>
                  </a:schemeClr>
                </a:solidFill>
              </a:rPr>
              <a:t>Τοποθέτηση ιμάντα με τη μέθοδο Ζ</a:t>
            </a:r>
            <a:endParaRPr lang="hr-HR" sz="1600" b="1" dirty="0">
              <a:solidFill>
                <a:schemeClr val="tx2">
                  <a:lumMod val="60000"/>
                  <a:lumOff val="40000"/>
                </a:schemeClr>
              </a:solidFill>
            </a:endParaRPr>
          </a:p>
        </p:txBody>
      </p:sp>
      <p:pic>
        <p:nvPicPr>
          <p:cNvPr id="12" name="Slika 11">
            <a:hlinkClick r:id="rId5"/>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439394" y="5635239"/>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63972" y="6690764"/>
            <a:ext cx="2134894" cy="338554"/>
          </a:xfrm>
          <a:prstGeom prst="rect">
            <a:avLst/>
          </a:prstGeom>
          <a:noFill/>
        </p:spPr>
        <p:txBody>
          <a:bodyPr wrap="square" rtlCol="0">
            <a:spAutoFit/>
          </a:bodyPr>
          <a:lstStyle/>
          <a:p>
            <a:r>
              <a:rPr lang="el-GR" sz="1600" b="1" dirty="0">
                <a:solidFill>
                  <a:schemeClr val="tx2">
                    <a:lumMod val="60000"/>
                    <a:lumOff val="40000"/>
                  </a:schemeClr>
                </a:solidFill>
              </a:rPr>
              <a:t>Ανύψωση</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56305" y="8930108"/>
            <a:ext cx="3544050" cy="584775"/>
          </a:xfrm>
          <a:prstGeom prst="rect">
            <a:avLst/>
          </a:prstGeom>
          <a:noFill/>
        </p:spPr>
        <p:txBody>
          <a:bodyPr wrap="square" rtlCol="0">
            <a:spAutoFit/>
          </a:bodyPr>
          <a:lstStyle/>
          <a:p>
            <a:r>
              <a:rPr lang="el-GR" sz="1600" b="1" dirty="0">
                <a:solidFill>
                  <a:schemeClr val="tx2">
                    <a:lumMod val="60000"/>
                    <a:lumOff val="40000"/>
                  </a:schemeClr>
                </a:solidFill>
              </a:rPr>
              <a:t>Τοποθέτηση ασθενή στην καρέκλα μπάνιου</a:t>
            </a:r>
            <a:endParaRPr lang="hr-HR" sz="1600" b="1" dirty="0">
              <a:solidFill>
                <a:schemeClr val="tx2">
                  <a:lumMod val="60000"/>
                  <a:lumOff val="40000"/>
                </a:schemeClr>
              </a:solidFill>
            </a:endParaRPr>
          </a:p>
        </p:txBody>
      </p:sp>
      <p:pic>
        <p:nvPicPr>
          <p:cNvPr id="16" name="Slika 15">
            <a:hlinkClick r:id="rId6"/>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75380" y="7816939"/>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23443" y="3131222"/>
            <a:ext cx="3089490" cy="1169551"/>
          </a:xfrm>
          <a:prstGeom prst="rect">
            <a:avLst/>
          </a:prstGeom>
          <a:noFill/>
        </p:spPr>
        <p:txBody>
          <a:bodyPr wrap="square" rtlCol="0">
            <a:spAutoFit/>
          </a:bodyPr>
          <a:lstStyle/>
          <a:p>
            <a:pPr algn="just"/>
            <a:r>
              <a:rPr lang="el-GR" sz="1400" dirty="0"/>
              <a:t>Περιστρέψτε τον ασθενή πλάγια. Τοποθετήστε τον ιμάντα</a:t>
            </a:r>
            <a:r>
              <a:rPr lang="en-US" sz="1400" dirty="0"/>
              <a:t> </a:t>
            </a:r>
            <a:r>
              <a:rPr lang="el-GR" sz="1400" dirty="0"/>
              <a:t>με την μέθοδο</a:t>
            </a:r>
            <a:r>
              <a:rPr lang="en-US" sz="1400" dirty="0"/>
              <a:t> Z</a:t>
            </a:r>
            <a:r>
              <a:rPr lang="el-GR" sz="1400" dirty="0"/>
              <a:t>. Περπατήστε γύρω από το κρεβάτι για να τοποθετήσετε τον ιμάντα. Μην γέρνετε προς τον ασθενή</a:t>
            </a: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06510" y="5415668"/>
            <a:ext cx="3089490" cy="1815882"/>
          </a:xfrm>
          <a:prstGeom prst="rect">
            <a:avLst/>
          </a:prstGeom>
          <a:noFill/>
        </p:spPr>
        <p:txBody>
          <a:bodyPr wrap="square" rtlCol="0">
            <a:spAutoFit/>
          </a:bodyPr>
          <a:lstStyle/>
          <a:p>
            <a:pPr algn="just"/>
            <a:r>
              <a:rPr lang="el-GR" sz="1400" dirty="0"/>
              <a:t>Τοποθετήστε τους ιμάντες στον ανυψωτήρα. Περπατήστε γύρω από το κρεβάτι. Μην γέρνετε προς τον ασθενή. Προσαρμόστε το κρεβάτι φροντίδας σε καθιστή στάση πριν την ανύψωση. Σηκώστε με τον ανυψωτήρα και χαμηλώστε το κρεβάτι φροντίδας ταυτόχρονα.</a:t>
            </a:r>
            <a:endParaRPr lang="hr-HR" sz="1400" dirty="0"/>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23443" y="7700344"/>
            <a:ext cx="3349050" cy="954107"/>
          </a:xfrm>
          <a:prstGeom prst="rect">
            <a:avLst/>
          </a:prstGeom>
          <a:noFill/>
        </p:spPr>
        <p:txBody>
          <a:bodyPr wrap="square" rtlCol="0">
            <a:spAutoFit/>
          </a:bodyPr>
          <a:lstStyle/>
          <a:p>
            <a:r>
              <a:rPr lang="el-GR" sz="1400" dirty="0"/>
              <a:t>Ενεργοποιήστε τα φρένα στη καρέκλα μπάνιου. Βεβαιωθείτε ότι ο ασθενής έχει τοποθετηθεί σωστά. Υψώστε την καρέκλα μπάνιου.</a:t>
            </a:r>
            <a:endParaRPr lang="hr-HR" sz="1400" dirty="0"/>
          </a:p>
        </p:txBody>
      </p:sp>
      <p:pic>
        <p:nvPicPr>
          <p:cNvPr id="20" name="Slika 19">
            <a:extLst>
              <a:ext uri="{FF2B5EF4-FFF2-40B4-BE49-F238E27FC236}">
                <a16:creationId xmlns:a16="http://schemas.microsoft.com/office/drawing/2014/main" id="{16287260-DEBE-4A2C-B337-456E72E254E5}"/>
              </a:ext>
            </a:extLst>
          </p:cNvPr>
          <p:cNvPicPr>
            <a:picLocks noChangeAspect="1"/>
          </p:cNvPicPr>
          <p:nvPr/>
        </p:nvPicPr>
        <p:blipFill>
          <a:blip r:embed="rId7"/>
          <a:stretch>
            <a:fillRect/>
          </a:stretch>
        </p:blipFill>
        <p:spPr>
          <a:xfrm>
            <a:off x="809709" y="3136688"/>
            <a:ext cx="1903580" cy="1046726"/>
          </a:xfrm>
          <a:prstGeom prst="rect">
            <a:avLst/>
          </a:prstGeom>
          <a:ln>
            <a:noFill/>
          </a:ln>
          <a:effectLst>
            <a:softEdge rad="112500"/>
          </a:effectLst>
        </p:spPr>
      </p:pic>
      <p:pic>
        <p:nvPicPr>
          <p:cNvPr id="21" name="Slika 20">
            <a:extLst>
              <a:ext uri="{FF2B5EF4-FFF2-40B4-BE49-F238E27FC236}">
                <a16:creationId xmlns:a16="http://schemas.microsoft.com/office/drawing/2014/main" id="{2A696790-4225-4437-8FE0-5E3B9E0E8DDD}"/>
              </a:ext>
            </a:extLst>
          </p:cNvPr>
          <p:cNvPicPr>
            <a:picLocks noChangeAspect="1"/>
          </p:cNvPicPr>
          <p:nvPr/>
        </p:nvPicPr>
        <p:blipFill>
          <a:blip r:embed="rId8"/>
          <a:stretch>
            <a:fillRect/>
          </a:stretch>
        </p:blipFill>
        <p:spPr>
          <a:xfrm>
            <a:off x="763972" y="5451073"/>
            <a:ext cx="2044275" cy="1110049"/>
          </a:xfrm>
          <a:prstGeom prst="rect">
            <a:avLst/>
          </a:prstGeom>
          <a:ln>
            <a:noFill/>
          </a:ln>
          <a:effectLst>
            <a:softEdge rad="112500"/>
          </a:effectLst>
        </p:spPr>
      </p:pic>
      <p:pic>
        <p:nvPicPr>
          <p:cNvPr id="22" name="Slika 21">
            <a:extLst>
              <a:ext uri="{FF2B5EF4-FFF2-40B4-BE49-F238E27FC236}">
                <a16:creationId xmlns:a16="http://schemas.microsoft.com/office/drawing/2014/main" id="{E9E38DE7-6702-4855-8667-80A61AE83F9C}"/>
              </a:ext>
            </a:extLst>
          </p:cNvPr>
          <p:cNvPicPr>
            <a:picLocks noChangeAspect="1"/>
          </p:cNvPicPr>
          <p:nvPr/>
        </p:nvPicPr>
        <p:blipFill>
          <a:blip r:embed="rId9"/>
          <a:stretch>
            <a:fillRect/>
          </a:stretch>
        </p:blipFill>
        <p:spPr>
          <a:xfrm>
            <a:off x="770073" y="7554895"/>
            <a:ext cx="2044275" cy="1129663"/>
          </a:xfrm>
          <a:prstGeom prst="rect">
            <a:avLst/>
          </a:prstGeom>
          <a:ln>
            <a:noFill/>
          </a:ln>
          <a:effectLst>
            <a:softEdge rad="112500"/>
          </a:effectLst>
        </p:spPr>
      </p:pic>
      <p:sp>
        <p:nvSpPr>
          <p:cNvPr id="4" name="Rezervirano mjesto broja slajda 3">
            <a:extLst>
              <a:ext uri="{FF2B5EF4-FFF2-40B4-BE49-F238E27FC236}">
                <a16:creationId xmlns:a16="http://schemas.microsoft.com/office/drawing/2014/main" id="{C3D2DE2E-B2C8-4075-8DBD-55237698A85B}"/>
              </a:ext>
            </a:extLst>
          </p:cNvPr>
          <p:cNvSpPr>
            <a:spLocks noGrp="1"/>
          </p:cNvSpPr>
          <p:nvPr>
            <p:ph type="sldNum" sz="quarter" idx="7"/>
          </p:nvPr>
        </p:nvSpPr>
        <p:spPr>
          <a:xfrm>
            <a:off x="5596128" y="9354312"/>
            <a:ext cx="1787652" cy="502920"/>
          </a:xfrm>
        </p:spPr>
        <p:txBody>
          <a:bodyPr/>
          <a:lstStyle/>
          <a:p>
            <a:fld id="{B6F15528-21DE-4FAA-801E-634DDDAF4B2B}" type="slidenum">
              <a:rPr lang="hr-HR" smtClean="0"/>
              <a:t>26</a:t>
            </a:fld>
            <a:endParaRPr lang="hr-H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4" name="object 6">
            <a:extLst>
              <a:ext uri="{FF2B5EF4-FFF2-40B4-BE49-F238E27FC236}">
                <a16:creationId xmlns:a16="http://schemas.microsoft.com/office/drawing/2014/main" id="{8AE87EA5-6B9E-4D2A-B852-0BD82F621B2E}"/>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800" kern="0" spc="100" dirty="0">
                <a:latin typeface="Open Sans"/>
              </a:rPr>
              <a:t>Χρήση βοηθητικών συσκευών</a:t>
            </a:r>
            <a:endParaRPr lang="en-US" sz="1800" kern="0" spc="105" dirty="0">
              <a:latin typeface="Open Sans"/>
            </a:endParaRPr>
          </a:p>
        </p:txBody>
      </p:sp>
    </p:spTree>
    <p:extLst>
      <p:ext uri="{BB962C8B-B14F-4D97-AF65-F5344CB8AC3E}">
        <p14:creationId xmlns:p14="http://schemas.microsoft.com/office/powerpoint/2010/main" val="197831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54054" y="3213119"/>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13080" y="4330396"/>
            <a:ext cx="2977495" cy="584775"/>
          </a:xfrm>
          <a:prstGeom prst="rect">
            <a:avLst/>
          </a:prstGeom>
          <a:noFill/>
        </p:spPr>
        <p:txBody>
          <a:bodyPr wrap="square" rtlCol="0">
            <a:spAutoFit/>
          </a:bodyPr>
          <a:lstStyle/>
          <a:p>
            <a:r>
              <a:rPr lang="el-GR" sz="1600" b="1" dirty="0">
                <a:solidFill>
                  <a:schemeClr val="tx2">
                    <a:lumMod val="60000"/>
                    <a:lumOff val="40000"/>
                  </a:schemeClr>
                </a:solidFill>
              </a:rPr>
              <a:t>Τοποθέτηση του ιμάντα σε αναπηρικό </a:t>
            </a:r>
            <a:r>
              <a:rPr lang="el-GR" sz="1600" b="1" dirty="0" err="1">
                <a:solidFill>
                  <a:schemeClr val="tx2">
                    <a:lumMod val="60000"/>
                    <a:lumOff val="40000"/>
                  </a:schemeClr>
                </a:solidFill>
              </a:rPr>
              <a:t>αμαξίδιο</a:t>
            </a:r>
            <a:endParaRPr lang="hr-HR" sz="1600" b="1" dirty="0">
              <a:solidFill>
                <a:schemeClr val="tx2">
                  <a:lumMod val="60000"/>
                  <a:lumOff val="40000"/>
                </a:schemeClr>
              </a:solidFill>
            </a:endParaRPr>
          </a:p>
        </p:txBody>
      </p:sp>
      <p:pic>
        <p:nvPicPr>
          <p:cNvPr id="12" name="Slika 11">
            <a:hlinkClick r:id="rId5"/>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403280" y="5460717"/>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65078" y="6537080"/>
            <a:ext cx="3121121" cy="830997"/>
          </a:xfrm>
          <a:prstGeom prst="rect">
            <a:avLst/>
          </a:prstGeom>
          <a:noFill/>
        </p:spPr>
        <p:txBody>
          <a:bodyPr wrap="square" rtlCol="0">
            <a:spAutoFit/>
          </a:bodyPr>
          <a:lstStyle/>
          <a:p>
            <a:r>
              <a:rPr lang="el-GR" sz="1600" b="1" dirty="0">
                <a:solidFill>
                  <a:schemeClr val="tx2">
                    <a:lumMod val="60000"/>
                    <a:lumOff val="40000"/>
                  </a:schemeClr>
                </a:solidFill>
              </a:rPr>
              <a:t>Ανύψωση του ασθενή από το αναπηρικό </a:t>
            </a:r>
            <a:r>
              <a:rPr lang="el-GR" sz="1600" b="1" dirty="0" err="1">
                <a:solidFill>
                  <a:schemeClr val="tx2">
                    <a:lumMod val="60000"/>
                    <a:lumOff val="40000"/>
                  </a:schemeClr>
                </a:solidFill>
              </a:rPr>
              <a:t>αμαξίδιο</a:t>
            </a:r>
            <a:r>
              <a:rPr lang="el-GR" sz="1600" b="1" dirty="0">
                <a:solidFill>
                  <a:schemeClr val="tx2">
                    <a:lumMod val="60000"/>
                    <a:lumOff val="40000"/>
                  </a:schemeClr>
                </a:solidFill>
              </a:rPr>
              <a:t> στο κρεβάτι φροντίδας</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835784" y="8783275"/>
            <a:ext cx="3544050" cy="338554"/>
          </a:xfrm>
          <a:prstGeom prst="rect">
            <a:avLst/>
          </a:prstGeom>
          <a:noFill/>
        </p:spPr>
        <p:txBody>
          <a:bodyPr wrap="square" rtlCol="0">
            <a:spAutoFit/>
          </a:bodyPr>
          <a:lstStyle/>
          <a:p>
            <a:r>
              <a:rPr lang="el-GR" sz="1600" b="1" dirty="0">
                <a:solidFill>
                  <a:schemeClr val="tx2">
                    <a:lumMod val="60000"/>
                    <a:lumOff val="40000"/>
                  </a:schemeClr>
                </a:solidFill>
              </a:rPr>
              <a:t>Αφαίρεση ιμάντων</a:t>
            </a:r>
            <a:endParaRPr lang="hr-HR" sz="1600" b="1" dirty="0">
              <a:solidFill>
                <a:schemeClr val="tx2">
                  <a:lumMod val="60000"/>
                  <a:lumOff val="40000"/>
                </a:schemeClr>
              </a:solidFill>
            </a:endParaRPr>
          </a:p>
        </p:txBody>
      </p:sp>
      <p:pic>
        <p:nvPicPr>
          <p:cNvPr id="16" name="Slika 15">
            <a:hlinkClick r:id="rId6"/>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54052" y="7700344"/>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23443" y="3131222"/>
            <a:ext cx="3148757" cy="1600438"/>
          </a:xfrm>
          <a:prstGeom prst="rect">
            <a:avLst/>
          </a:prstGeom>
          <a:noFill/>
        </p:spPr>
        <p:txBody>
          <a:bodyPr wrap="square" rtlCol="0">
            <a:spAutoFit/>
          </a:bodyPr>
          <a:lstStyle/>
          <a:p>
            <a:pPr algn="just"/>
            <a:r>
              <a:rPr lang="el-GR" sz="1400" dirty="0"/>
              <a:t>Τοποθετήστε τον ιμάντα</a:t>
            </a:r>
            <a:r>
              <a:rPr lang="en-US" sz="1400" dirty="0"/>
              <a:t> </a:t>
            </a:r>
            <a:r>
              <a:rPr lang="el-GR" sz="1400" dirty="0"/>
              <a:t>πίσω από την πλάτη του ασθενή. Ζητήστε από τον ασθενή να γύρει προς την αντίθετη κατεύθυνση. Τοποθετήστε σφιχτά το σεντόνι μεταφοράς κάτω από τον ασθενή. Προσέχετε την στάση εργασίας σας.</a:t>
            </a:r>
            <a:endParaRPr lang="hr-HR" sz="1400" dirty="0"/>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17198" y="5260290"/>
            <a:ext cx="3121121" cy="1169551"/>
          </a:xfrm>
          <a:prstGeom prst="rect">
            <a:avLst/>
          </a:prstGeom>
          <a:noFill/>
        </p:spPr>
        <p:txBody>
          <a:bodyPr wrap="square" rtlCol="0">
            <a:spAutoFit/>
          </a:bodyPr>
          <a:lstStyle/>
          <a:p>
            <a:pPr algn="just"/>
            <a:r>
              <a:rPr lang="el-GR" sz="1400" dirty="0"/>
              <a:t>Τοποθετήστε τους ιμάντες στον ανυψωτήρα. Ζητήστε από τον ασθενή να κρατηθεί από τους ιμάντες. Στο τέλος, χαμηλώστε τον ανυψωτήρα και υψώστε το κρεβάτι ταυτόχρονα.</a:t>
            </a:r>
            <a:endParaRPr lang="hr-HR" sz="1400" dirty="0"/>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23443" y="7700344"/>
            <a:ext cx="3104188" cy="954107"/>
          </a:xfrm>
          <a:prstGeom prst="rect">
            <a:avLst/>
          </a:prstGeom>
          <a:noFill/>
        </p:spPr>
        <p:txBody>
          <a:bodyPr wrap="square" rtlCol="0">
            <a:spAutoFit/>
          </a:bodyPr>
          <a:lstStyle/>
          <a:p>
            <a:pPr algn="just"/>
            <a:r>
              <a:rPr lang="el-GR" sz="1400" dirty="0"/>
              <a:t>Ακολουθήστε τις οδηγίες του βίντεο. Μην τραβήξετε μέχρι ο ιμάντας να μπορεί να κινηθούν για να αποφύγετε τραυματισμούς. </a:t>
            </a:r>
            <a:endParaRPr lang="hr-HR" sz="1400" dirty="0"/>
          </a:p>
        </p:txBody>
      </p:sp>
      <p:pic>
        <p:nvPicPr>
          <p:cNvPr id="8" name="Slika 7">
            <a:extLst>
              <a:ext uri="{FF2B5EF4-FFF2-40B4-BE49-F238E27FC236}">
                <a16:creationId xmlns:a16="http://schemas.microsoft.com/office/drawing/2014/main" id="{828E8E4C-639D-4FE4-BDD8-00409683B9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237" y="3045058"/>
            <a:ext cx="2098052" cy="1161709"/>
          </a:xfrm>
          <a:prstGeom prst="rect">
            <a:avLst/>
          </a:prstGeom>
          <a:ln>
            <a:noFill/>
          </a:ln>
          <a:effectLst>
            <a:softEdge rad="112500"/>
          </a:effectLst>
        </p:spPr>
      </p:pic>
      <p:pic>
        <p:nvPicPr>
          <p:cNvPr id="25" name="Slika 24">
            <a:extLst>
              <a:ext uri="{FF2B5EF4-FFF2-40B4-BE49-F238E27FC236}">
                <a16:creationId xmlns:a16="http://schemas.microsoft.com/office/drawing/2014/main" id="{B79601DE-ABE1-4594-992E-E5A32C4EC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784" y="7551663"/>
            <a:ext cx="1949197" cy="1080128"/>
          </a:xfrm>
          <a:prstGeom prst="rect">
            <a:avLst/>
          </a:prstGeom>
          <a:ln>
            <a:noFill/>
          </a:ln>
          <a:effectLst>
            <a:softEdge rad="112500"/>
          </a:effectLst>
        </p:spPr>
      </p:pic>
      <p:sp>
        <p:nvSpPr>
          <p:cNvPr id="26" name="Rezervirano mjesto broja slajda 25">
            <a:extLst>
              <a:ext uri="{FF2B5EF4-FFF2-40B4-BE49-F238E27FC236}">
                <a16:creationId xmlns:a16="http://schemas.microsoft.com/office/drawing/2014/main" id="{F18FE36B-ECA4-40CA-B103-C2BBFD52EB37}"/>
              </a:ext>
            </a:extLst>
          </p:cNvPr>
          <p:cNvSpPr>
            <a:spLocks noGrp="1"/>
          </p:cNvSpPr>
          <p:nvPr>
            <p:ph type="sldNum" sz="quarter" idx="7"/>
          </p:nvPr>
        </p:nvSpPr>
        <p:spPr/>
        <p:txBody>
          <a:bodyPr/>
          <a:lstStyle/>
          <a:p>
            <a:fld id="{B6F15528-21DE-4FAA-801E-634DDDAF4B2B}" type="slidenum">
              <a:rPr lang="hr-HR" smtClean="0"/>
              <a:t>27</a:t>
            </a:fld>
            <a:endParaRPr lang="hr-HR" dirty="0"/>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2" name="Slika 1">
            <a:extLst>
              <a:ext uri="{FF2B5EF4-FFF2-40B4-BE49-F238E27FC236}">
                <a16:creationId xmlns:a16="http://schemas.microsoft.com/office/drawing/2014/main" id="{B0BF329A-C175-4344-AC22-4EAA4A567970}"/>
              </a:ext>
            </a:extLst>
          </p:cNvPr>
          <p:cNvPicPr>
            <a:picLocks noChangeAspect="1"/>
          </p:cNvPicPr>
          <p:nvPr/>
        </p:nvPicPr>
        <p:blipFill>
          <a:blip r:embed="rId10"/>
          <a:stretch>
            <a:fillRect/>
          </a:stretch>
        </p:blipFill>
        <p:spPr>
          <a:xfrm>
            <a:off x="748149" y="5134475"/>
            <a:ext cx="2082140" cy="1203288"/>
          </a:xfrm>
          <a:prstGeom prst="rect">
            <a:avLst/>
          </a:prstGeom>
          <a:ln>
            <a:noFill/>
          </a:ln>
          <a:effectLst>
            <a:softEdge rad="112500"/>
          </a:effectLst>
        </p:spPr>
      </p:pic>
      <p:sp>
        <p:nvSpPr>
          <p:cNvPr id="21" name="object 6">
            <a:extLst>
              <a:ext uri="{FF2B5EF4-FFF2-40B4-BE49-F238E27FC236}">
                <a16:creationId xmlns:a16="http://schemas.microsoft.com/office/drawing/2014/main" id="{10A5B322-CE61-42D9-B76A-8252A26AA23D}"/>
              </a:ext>
            </a:extLst>
          </p:cNvPr>
          <p:cNvSpPr txBox="1">
            <a:spLocks/>
          </p:cNvSpPr>
          <p:nvPr/>
        </p:nvSpPr>
        <p:spPr>
          <a:xfrm>
            <a:off x="-76200" y="1867360"/>
            <a:ext cx="7772400" cy="748923"/>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400" kern="0" spc="100" dirty="0">
                <a:latin typeface="Open Sans"/>
              </a:rPr>
              <a:t>Χρήση βοηθητικών συσκευών</a:t>
            </a:r>
            <a:endParaRPr lang="en-US" sz="1400" kern="0" spc="105" dirty="0">
              <a:latin typeface="Open Sans"/>
            </a:endParaRPr>
          </a:p>
        </p:txBody>
      </p:sp>
    </p:spTree>
    <p:extLst>
      <p:ext uri="{BB962C8B-B14F-4D97-AF65-F5344CB8AC3E}">
        <p14:creationId xmlns:p14="http://schemas.microsoft.com/office/powerpoint/2010/main" val="268991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20" name="TekstniOkvir 19">
            <a:extLst>
              <a:ext uri="{FF2B5EF4-FFF2-40B4-BE49-F238E27FC236}">
                <a16:creationId xmlns:a16="http://schemas.microsoft.com/office/drawing/2014/main" id="{EDFCF36A-DB5B-4E77-B430-E8EEB5C427DA}"/>
              </a:ext>
            </a:extLst>
          </p:cNvPr>
          <p:cNvSpPr txBox="1"/>
          <p:nvPr/>
        </p:nvSpPr>
        <p:spPr>
          <a:xfrm>
            <a:off x="646804" y="4845924"/>
            <a:ext cx="2977495" cy="1077218"/>
          </a:xfrm>
          <a:prstGeom prst="rect">
            <a:avLst/>
          </a:prstGeom>
          <a:noFill/>
        </p:spPr>
        <p:txBody>
          <a:bodyPr wrap="square" rtlCol="0">
            <a:spAutoFit/>
          </a:bodyPr>
          <a:lstStyle/>
          <a:p>
            <a:r>
              <a:rPr lang="el-GR" sz="1600" b="1" dirty="0">
                <a:solidFill>
                  <a:schemeClr val="tx2">
                    <a:lumMod val="60000"/>
                    <a:lumOff val="40000"/>
                  </a:schemeClr>
                </a:solidFill>
              </a:rPr>
              <a:t>Περιστροφή του ασθενή με </a:t>
            </a:r>
          </a:p>
          <a:p>
            <a:r>
              <a:rPr lang="el-GR" sz="1600" b="1" dirty="0">
                <a:solidFill>
                  <a:schemeClr val="tx2">
                    <a:lumMod val="60000"/>
                    <a:lumOff val="40000"/>
                  </a:schemeClr>
                </a:solidFill>
              </a:rPr>
              <a:t>την χρήση ανυψωτήρα σε συνδυασμό με σεντόνι περιστροφής</a:t>
            </a:r>
            <a:endParaRPr lang="hr-HR" sz="1600" b="1" dirty="0">
              <a:solidFill>
                <a:schemeClr val="tx2">
                  <a:lumMod val="60000"/>
                  <a:lumOff val="40000"/>
                </a:schemeClr>
              </a:solidFill>
            </a:endParaRPr>
          </a:p>
        </p:txBody>
      </p:sp>
      <p:pic>
        <p:nvPicPr>
          <p:cNvPr id="11" name="Slika 10">
            <a:extLst>
              <a:ext uri="{FF2B5EF4-FFF2-40B4-BE49-F238E27FC236}">
                <a16:creationId xmlns:a16="http://schemas.microsoft.com/office/drawing/2014/main" id="{593D6275-23F0-49A2-B007-401A0A8D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04" y="3410307"/>
            <a:ext cx="2369820" cy="1306128"/>
          </a:xfrm>
          <a:prstGeom prst="rect">
            <a:avLst/>
          </a:prstGeom>
          <a:ln>
            <a:noFill/>
          </a:ln>
          <a:effectLst>
            <a:softEdge rad="112500"/>
          </a:effectLst>
        </p:spPr>
      </p:pic>
      <p:sp>
        <p:nvSpPr>
          <p:cNvPr id="24" name="TekstniOkvir 23">
            <a:extLst>
              <a:ext uri="{FF2B5EF4-FFF2-40B4-BE49-F238E27FC236}">
                <a16:creationId xmlns:a16="http://schemas.microsoft.com/office/drawing/2014/main" id="{B5870B7B-A3FF-452C-AA54-450823797EEB}"/>
              </a:ext>
            </a:extLst>
          </p:cNvPr>
          <p:cNvSpPr txBox="1"/>
          <p:nvPr/>
        </p:nvSpPr>
        <p:spPr>
          <a:xfrm>
            <a:off x="3153696" y="3511396"/>
            <a:ext cx="3094704" cy="1600438"/>
          </a:xfrm>
          <a:prstGeom prst="rect">
            <a:avLst/>
          </a:prstGeom>
          <a:noFill/>
        </p:spPr>
        <p:txBody>
          <a:bodyPr wrap="square" rtlCol="0">
            <a:spAutoFit/>
          </a:bodyPr>
          <a:lstStyle/>
          <a:p>
            <a:pPr algn="just"/>
            <a:r>
              <a:rPr lang="el-GR" sz="1400" dirty="0"/>
              <a:t>Τοποθετήστε τους ιμάντες του σεντονιού περιστροφής στον ανυψωτήρα. Τοποθετήστε τον σωλήνα υποστήριξης. Με το ένα χέρι χρησιμοποιείτε το τηλεχειριστήριο καθώς με το άλλο σπρώχνετε απαλά τον ασθενή.</a:t>
            </a:r>
            <a:endParaRPr lang="hr-HR" sz="1400" dirty="0"/>
          </a:p>
        </p:txBody>
      </p:sp>
      <p:pic>
        <p:nvPicPr>
          <p:cNvPr id="26" name="Slika 25">
            <a:hlinkClick r:id="rId4"/>
            <a:extLst>
              <a:ext uri="{FF2B5EF4-FFF2-40B4-BE49-F238E27FC236}">
                <a16:creationId xmlns:a16="http://schemas.microsoft.com/office/drawing/2014/main" id="{C82F5C30-FCE5-4B6C-B90C-831ED80BF896}"/>
              </a:ext>
            </a:extLst>
          </p:cNvPr>
          <p:cNvPicPr>
            <a:picLocks noChangeAspect="1"/>
          </p:cNvPicPr>
          <p:nvPr/>
        </p:nvPicPr>
        <p:blipFill>
          <a:blip r:embed="rId5"/>
          <a:stretch>
            <a:fillRect/>
          </a:stretch>
        </p:blipFill>
        <p:spPr>
          <a:xfrm>
            <a:off x="6631351" y="3581400"/>
            <a:ext cx="527867" cy="609600"/>
          </a:xfrm>
          <a:prstGeom prst="rect">
            <a:avLst/>
          </a:prstGeom>
        </p:spPr>
      </p:pic>
      <p:sp>
        <p:nvSpPr>
          <p:cNvPr id="21" name="Rezervirano mjesto broja slajda 20">
            <a:extLst>
              <a:ext uri="{FF2B5EF4-FFF2-40B4-BE49-F238E27FC236}">
                <a16:creationId xmlns:a16="http://schemas.microsoft.com/office/drawing/2014/main" id="{B8223C0A-946B-4F51-B546-CA1A05EAF937}"/>
              </a:ext>
            </a:extLst>
          </p:cNvPr>
          <p:cNvSpPr>
            <a:spLocks noGrp="1"/>
          </p:cNvSpPr>
          <p:nvPr>
            <p:ph type="sldNum" sz="quarter" idx="7"/>
          </p:nvPr>
        </p:nvSpPr>
        <p:spPr/>
        <p:txBody>
          <a:bodyPr/>
          <a:lstStyle/>
          <a:p>
            <a:fld id="{B6F15528-21DE-4FAA-801E-634DDDAF4B2B}" type="slidenum">
              <a:rPr lang="hr-HR" smtClean="0"/>
              <a:t>28</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14" name="object 6">
            <a:extLst>
              <a:ext uri="{FF2B5EF4-FFF2-40B4-BE49-F238E27FC236}">
                <a16:creationId xmlns:a16="http://schemas.microsoft.com/office/drawing/2014/main" id="{6E62DFE8-B08B-4106-BACA-B8A36B171214}"/>
              </a:ext>
            </a:extLst>
          </p:cNvPr>
          <p:cNvSpPr txBox="1">
            <a:spLocks/>
          </p:cNvSpPr>
          <p:nvPr/>
        </p:nvSpPr>
        <p:spPr>
          <a:xfrm>
            <a:off x="-76200" y="1867360"/>
            <a:ext cx="7772400" cy="748923"/>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400" kern="0" spc="100" dirty="0">
                <a:latin typeface="Open Sans"/>
              </a:rPr>
              <a:t>Χρήση βοηθητικών συσκευών</a:t>
            </a:r>
            <a:endParaRPr lang="en-US" sz="1400" kern="0" spc="105" dirty="0">
              <a:latin typeface="Open Sans"/>
            </a:endParaRPr>
          </a:p>
        </p:txBody>
      </p:sp>
    </p:spTree>
    <p:extLst>
      <p:ext uri="{BB962C8B-B14F-4D97-AF65-F5344CB8AC3E}">
        <p14:creationId xmlns:p14="http://schemas.microsoft.com/office/powerpoint/2010/main" val="392928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dirty="0"/>
          </a:p>
        </p:txBody>
      </p:sp>
      <p:pic>
        <p:nvPicPr>
          <p:cNvPr id="12" name="Slika 11">
            <a:hlinkClick r:id="rId3"/>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268246" y="7461893"/>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506324" y="8354452"/>
            <a:ext cx="2313076" cy="584775"/>
          </a:xfrm>
          <a:prstGeom prst="rect">
            <a:avLst/>
          </a:prstGeom>
          <a:noFill/>
        </p:spPr>
        <p:txBody>
          <a:bodyPr wrap="square" rtlCol="0">
            <a:spAutoFit/>
          </a:bodyPr>
          <a:lstStyle/>
          <a:p>
            <a:r>
              <a:rPr lang="el-GR" sz="1600" b="1" dirty="0">
                <a:solidFill>
                  <a:schemeClr val="tx2">
                    <a:lumMod val="60000"/>
                    <a:lumOff val="40000"/>
                  </a:schemeClr>
                </a:solidFill>
              </a:rPr>
              <a:t>Πτώση, στήριξη του</a:t>
            </a:r>
            <a:r>
              <a:rPr lang="en-US" sz="1600" b="1" dirty="0">
                <a:solidFill>
                  <a:schemeClr val="tx2">
                    <a:lumMod val="60000"/>
                    <a:lumOff val="40000"/>
                  </a:schemeClr>
                </a:solidFill>
              </a:rPr>
              <a:t> </a:t>
            </a:r>
            <a:r>
              <a:rPr lang="el-GR" sz="1600" b="1" dirty="0">
                <a:solidFill>
                  <a:schemeClr val="tx2">
                    <a:lumMod val="60000"/>
                    <a:lumOff val="40000"/>
                  </a:schemeClr>
                </a:solidFill>
              </a:rPr>
              <a:t>ασθενή με ανυψωτήρα</a:t>
            </a:r>
            <a:endParaRPr lang="hr-HR" sz="1600" b="1" dirty="0">
              <a:solidFill>
                <a:schemeClr val="tx2">
                  <a:lumMod val="60000"/>
                  <a:lumOff val="40000"/>
                </a:schemeClr>
              </a:solidFill>
            </a:endParaRP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2906287" y="7397361"/>
            <a:ext cx="2961113" cy="954107"/>
          </a:xfrm>
          <a:prstGeom prst="rect">
            <a:avLst/>
          </a:prstGeom>
          <a:noFill/>
        </p:spPr>
        <p:txBody>
          <a:bodyPr wrap="square" rtlCol="0">
            <a:spAutoFit/>
          </a:bodyPr>
          <a:lstStyle/>
          <a:p>
            <a:pPr algn="just"/>
            <a:r>
              <a:rPr lang="el-GR" sz="1400" dirty="0"/>
              <a:t>Πρώτα παρέχεται άνεση με ένα μαξιλάρι. Τοποθετήστε τον ιμάντα</a:t>
            </a:r>
            <a:r>
              <a:rPr lang="en-US" sz="1400" dirty="0"/>
              <a:t> </a:t>
            </a:r>
            <a:r>
              <a:rPr lang="el-GR" sz="1400" dirty="0"/>
              <a:t>με την μέθοδο Ζ. Στηρίξτε το κεφάλι του ασθενή καθώς ανυψώνετε.</a:t>
            </a:r>
            <a:endParaRPr lang="hr-HR" sz="1400" dirty="0"/>
          </a:p>
        </p:txBody>
      </p:sp>
      <p:pic>
        <p:nvPicPr>
          <p:cNvPr id="23" name="Slika 22">
            <a:hlinkClick r:id="rId5"/>
            <a:extLst>
              <a:ext uri="{FF2B5EF4-FFF2-40B4-BE49-F238E27FC236}">
                <a16:creationId xmlns:a16="http://schemas.microsoft.com/office/drawing/2014/main" id="{0D8D0284-2549-4AD0-B13A-08AAC53B89D3}"/>
              </a:ext>
            </a:extLst>
          </p:cNvPr>
          <p:cNvPicPr>
            <a:picLocks noChangeAspect="1"/>
          </p:cNvPicPr>
          <p:nvPr/>
        </p:nvPicPr>
        <p:blipFill>
          <a:blip r:embed="rId4"/>
          <a:stretch>
            <a:fillRect/>
          </a:stretch>
        </p:blipFill>
        <p:spPr>
          <a:xfrm>
            <a:off x="6265323" y="5354924"/>
            <a:ext cx="527867" cy="609600"/>
          </a:xfrm>
          <a:prstGeom prst="rect">
            <a:avLst/>
          </a:prstGeom>
        </p:spPr>
      </p:pic>
      <p:sp>
        <p:nvSpPr>
          <p:cNvPr id="24" name="TekstniOkvir 23">
            <a:extLst>
              <a:ext uri="{FF2B5EF4-FFF2-40B4-BE49-F238E27FC236}">
                <a16:creationId xmlns:a16="http://schemas.microsoft.com/office/drawing/2014/main" id="{05A60A69-35F9-491F-9EC6-E700C1BF2458}"/>
              </a:ext>
            </a:extLst>
          </p:cNvPr>
          <p:cNvSpPr txBox="1"/>
          <p:nvPr/>
        </p:nvSpPr>
        <p:spPr>
          <a:xfrm>
            <a:off x="509203" y="6354106"/>
            <a:ext cx="2397084" cy="830997"/>
          </a:xfrm>
          <a:prstGeom prst="rect">
            <a:avLst/>
          </a:prstGeom>
          <a:noFill/>
        </p:spPr>
        <p:txBody>
          <a:bodyPr wrap="square" rtlCol="0">
            <a:spAutoFit/>
          </a:bodyPr>
          <a:lstStyle/>
          <a:p>
            <a:r>
              <a:rPr lang="el-GR" sz="1600" b="1" dirty="0">
                <a:solidFill>
                  <a:schemeClr val="tx2">
                    <a:lumMod val="60000"/>
                    <a:lumOff val="40000"/>
                  </a:schemeClr>
                </a:solidFill>
              </a:rPr>
              <a:t>Πτώση, στήριξη του</a:t>
            </a:r>
            <a:r>
              <a:rPr lang="en-US" sz="1600" b="1" dirty="0">
                <a:solidFill>
                  <a:schemeClr val="tx2">
                    <a:lumMod val="60000"/>
                    <a:lumOff val="40000"/>
                  </a:schemeClr>
                </a:solidFill>
              </a:rPr>
              <a:t> </a:t>
            </a:r>
            <a:r>
              <a:rPr lang="el-GR" sz="1600" b="1" dirty="0">
                <a:solidFill>
                  <a:schemeClr val="tx2">
                    <a:lumMod val="60000"/>
                    <a:lumOff val="40000"/>
                  </a:schemeClr>
                </a:solidFill>
              </a:rPr>
              <a:t>ασθενή χρησιμοποιώντας την  την καρέκλα </a:t>
            </a:r>
            <a:r>
              <a:rPr lang="en-US" sz="1600" b="1" dirty="0">
                <a:solidFill>
                  <a:schemeClr val="tx2">
                    <a:lumMod val="60000"/>
                    <a:lumOff val="40000"/>
                  </a:schemeClr>
                </a:solidFill>
              </a:rPr>
              <a:t>Raizer</a:t>
            </a:r>
            <a:endParaRPr lang="hr-HR" sz="1600" b="1" dirty="0">
              <a:solidFill>
                <a:schemeClr val="tx2">
                  <a:lumMod val="60000"/>
                  <a:lumOff val="40000"/>
                </a:schemeClr>
              </a:solidFill>
            </a:endParaRPr>
          </a:p>
        </p:txBody>
      </p:sp>
      <p:sp>
        <p:nvSpPr>
          <p:cNvPr id="25" name="TekstniOkvir 24">
            <a:extLst>
              <a:ext uri="{FF2B5EF4-FFF2-40B4-BE49-F238E27FC236}">
                <a16:creationId xmlns:a16="http://schemas.microsoft.com/office/drawing/2014/main" id="{4395EA3E-EB19-4AE5-83C6-014C4DC3414D}"/>
              </a:ext>
            </a:extLst>
          </p:cNvPr>
          <p:cNvSpPr txBox="1"/>
          <p:nvPr/>
        </p:nvSpPr>
        <p:spPr>
          <a:xfrm>
            <a:off x="2851598" y="5147687"/>
            <a:ext cx="3015802" cy="2031325"/>
          </a:xfrm>
          <a:prstGeom prst="rect">
            <a:avLst/>
          </a:prstGeom>
          <a:noFill/>
        </p:spPr>
        <p:txBody>
          <a:bodyPr wrap="square" rtlCol="0">
            <a:spAutoFit/>
          </a:bodyPr>
          <a:lstStyle/>
          <a:p>
            <a:pPr algn="just"/>
            <a:r>
              <a:rPr lang="el-GR" sz="1400" dirty="0"/>
              <a:t>Βάλτε ένα μαξιλάρι να υποστηρίζει το κεφάλι του ασθενή. Τοποθετήστε την καρέκλα </a:t>
            </a:r>
            <a:r>
              <a:rPr lang="en-US" sz="1400" dirty="0"/>
              <a:t>Raizer </a:t>
            </a:r>
            <a:r>
              <a:rPr lang="el-GR" sz="1400" dirty="0"/>
              <a:t>και συνδέστε τα κομμάτια. Ζητήστε από τον ασθενή να λυγίσει τα χέρια του για να μην τραυματιστεί από την καρέκλα </a:t>
            </a:r>
            <a:r>
              <a:rPr lang="en-US" sz="1400" dirty="0"/>
              <a:t>Raizer. A</a:t>
            </a:r>
            <a:r>
              <a:rPr lang="el-GR" sz="1400" dirty="0"/>
              <a:t>ανυψώστε</a:t>
            </a:r>
            <a:r>
              <a:rPr lang="en-US" sz="1400" dirty="0"/>
              <a:t> </a:t>
            </a:r>
            <a:r>
              <a:rPr lang="el-GR" sz="1400" dirty="0"/>
              <a:t>ελαφρώς τον ασθενή χρησιμοποιώντας το τηλεχειριστήριο της καρέκλας </a:t>
            </a:r>
            <a:r>
              <a:rPr lang="en-US" sz="1400" dirty="0"/>
              <a:t>Raizer</a:t>
            </a:r>
            <a:endParaRPr lang="el-GR" sz="1400" dirty="0"/>
          </a:p>
        </p:txBody>
      </p:sp>
      <p:pic>
        <p:nvPicPr>
          <p:cNvPr id="26" name="Slika 25">
            <a:extLst>
              <a:ext uri="{FF2B5EF4-FFF2-40B4-BE49-F238E27FC236}">
                <a16:creationId xmlns:a16="http://schemas.microsoft.com/office/drawing/2014/main" id="{96CF135B-59D6-448A-BD3E-1D3EB7EA6D52}"/>
              </a:ext>
            </a:extLst>
          </p:cNvPr>
          <p:cNvPicPr>
            <a:picLocks noChangeAspect="1"/>
          </p:cNvPicPr>
          <p:nvPr/>
        </p:nvPicPr>
        <p:blipFill>
          <a:blip r:embed="rId6"/>
          <a:stretch>
            <a:fillRect/>
          </a:stretch>
        </p:blipFill>
        <p:spPr>
          <a:xfrm>
            <a:off x="522999" y="5163497"/>
            <a:ext cx="1963880" cy="1081923"/>
          </a:xfrm>
          <a:prstGeom prst="rect">
            <a:avLst/>
          </a:prstGeom>
          <a:ln>
            <a:noFill/>
          </a:ln>
          <a:effectLst>
            <a:softEdge rad="112500"/>
          </a:effectLst>
        </p:spPr>
      </p:pic>
      <p:pic>
        <p:nvPicPr>
          <p:cNvPr id="8" name="Slika 7">
            <a:extLst>
              <a:ext uri="{FF2B5EF4-FFF2-40B4-BE49-F238E27FC236}">
                <a16:creationId xmlns:a16="http://schemas.microsoft.com/office/drawing/2014/main" id="{D40DAB7F-5C19-4190-B486-F740070D5F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39" y="7222959"/>
            <a:ext cx="1960804" cy="1087469"/>
          </a:xfrm>
          <a:prstGeom prst="rect">
            <a:avLst/>
          </a:prstGeom>
          <a:ln>
            <a:noFill/>
          </a:ln>
          <a:effectLst>
            <a:softEdge rad="112500"/>
          </a:effectLst>
        </p:spPr>
      </p:pic>
      <p:pic>
        <p:nvPicPr>
          <p:cNvPr id="27" name="Slika 26">
            <a:extLst>
              <a:ext uri="{FF2B5EF4-FFF2-40B4-BE49-F238E27FC236}">
                <a16:creationId xmlns:a16="http://schemas.microsoft.com/office/drawing/2014/main" id="{2278E053-A402-4312-B075-4C153BC286EC}"/>
              </a:ext>
            </a:extLst>
          </p:cNvPr>
          <p:cNvPicPr>
            <a:picLocks noChangeAspect="1"/>
          </p:cNvPicPr>
          <p:nvPr/>
        </p:nvPicPr>
        <p:blipFill>
          <a:blip r:embed="rId8"/>
          <a:stretch>
            <a:fillRect/>
          </a:stretch>
        </p:blipFill>
        <p:spPr>
          <a:xfrm>
            <a:off x="587829" y="2904320"/>
            <a:ext cx="2015732" cy="1037034"/>
          </a:xfrm>
          <a:prstGeom prst="rect">
            <a:avLst/>
          </a:prstGeom>
          <a:ln>
            <a:noFill/>
          </a:ln>
          <a:effectLst>
            <a:softEdge rad="112500"/>
          </a:effectLst>
        </p:spPr>
      </p:pic>
      <p:pic>
        <p:nvPicPr>
          <p:cNvPr id="28" name="Slika 27">
            <a:hlinkClick r:id="rId9"/>
            <a:extLst>
              <a:ext uri="{FF2B5EF4-FFF2-40B4-BE49-F238E27FC236}">
                <a16:creationId xmlns:a16="http://schemas.microsoft.com/office/drawing/2014/main" id="{BD79624E-0F22-4F59-8ECC-BF24BDAF1D9C}"/>
              </a:ext>
            </a:extLst>
          </p:cNvPr>
          <p:cNvPicPr>
            <a:picLocks noChangeAspect="1"/>
          </p:cNvPicPr>
          <p:nvPr/>
        </p:nvPicPr>
        <p:blipFill>
          <a:blip r:embed="rId4"/>
          <a:stretch>
            <a:fillRect/>
          </a:stretch>
        </p:blipFill>
        <p:spPr>
          <a:xfrm>
            <a:off x="6265322" y="3009769"/>
            <a:ext cx="527867" cy="609600"/>
          </a:xfrm>
          <a:prstGeom prst="rect">
            <a:avLst/>
          </a:prstGeom>
        </p:spPr>
      </p:pic>
      <p:sp>
        <p:nvSpPr>
          <p:cNvPr id="29" name="TekstniOkvir 28">
            <a:extLst>
              <a:ext uri="{FF2B5EF4-FFF2-40B4-BE49-F238E27FC236}">
                <a16:creationId xmlns:a16="http://schemas.microsoft.com/office/drawing/2014/main" id="{CDFF81DF-26A6-4D00-8D30-F8A579C44B25}"/>
              </a:ext>
            </a:extLst>
          </p:cNvPr>
          <p:cNvSpPr txBox="1"/>
          <p:nvPr/>
        </p:nvSpPr>
        <p:spPr>
          <a:xfrm>
            <a:off x="550539" y="3921647"/>
            <a:ext cx="2748895" cy="584775"/>
          </a:xfrm>
          <a:prstGeom prst="rect">
            <a:avLst/>
          </a:prstGeom>
          <a:noFill/>
        </p:spPr>
        <p:txBody>
          <a:bodyPr wrap="square" rtlCol="0">
            <a:spAutoFit/>
          </a:bodyPr>
          <a:lstStyle/>
          <a:p>
            <a:r>
              <a:rPr lang="el-GR" sz="1600" b="1" dirty="0">
                <a:solidFill>
                  <a:schemeClr val="tx2">
                    <a:lumMod val="60000"/>
                    <a:lumOff val="40000"/>
                  </a:schemeClr>
                </a:solidFill>
              </a:rPr>
              <a:t>Σήκωμα με την μέθοδο της γοργόνας</a:t>
            </a:r>
            <a:endParaRPr lang="hr-HR" sz="1600" b="1" dirty="0">
              <a:solidFill>
                <a:schemeClr val="tx2">
                  <a:lumMod val="60000"/>
                  <a:lumOff val="40000"/>
                </a:schemeClr>
              </a:solidFill>
            </a:endParaRPr>
          </a:p>
        </p:txBody>
      </p:sp>
      <p:sp>
        <p:nvSpPr>
          <p:cNvPr id="30" name="TekstniOkvir 29">
            <a:extLst>
              <a:ext uri="{FF2B5EF4-FFF2-40B4-BE49-F238E27FC236}">
                <a16:creationId xmlns:a16="http://schemas.microsoft.com/office/drawing/2014/main" id="{8102BA76-BDD8-4561-88F6-ED3CBE3FDA02}"/>
              </a:ext>
            </a:extLst>
          </p:cNvPr>
          <p:cNvSpPr txBox="1"/>
          <p:nvPr/>
        </p:nvSpPr>
        <p:spPr>
          <a:xfrm>
            <a:off x="2851598" y="3066732"/>
            <a:ext cx="3015802" cy="954107"/>
          </a:xfrm>
          <a:prstGeom prst="rect">
            <a:avLst/>
          </a:prstGeom>
          <a:noFill/>
        </p:spPr>
        <p:txBody>
          <a:bodyPr wrap="square" rtlCol="0">
            <a:spAutoFit/>
          </a:bodyPr>
          <a:lstStyle/>
          <a:p>
            <a:pPr algn="just"/>
            <a:r>
              <a:rPr lang="el-GR" sz="1400" dirty="0"/>
              <a:t>Μην τραβήξετε ή σπρώξετε. Ο ρόλος σας είναι να καθοδηγήσετε τον ασθενή μέσω των στάσεων. Χρησιμοποιήστε δυο καρέκλες</a:t>
            </a:r>
            <a:endParaRPr lang="hr-HR" sz="1400" dirty="0"/>
          </a:p>
        </p:txBody>
      </p:sp>
      <p:sp>
        <p:nvSpPr>
          <p:cNvPr id="11" name="Rezervirano mjesto broja slajda 10">
            <a:extLst>
              <a:ext uri="{FF2B5EF4-FFF2-40B4-BE49-F238E27FC236}">
                <a16:creationId xmlns:a16="http://schemas.microsoft.com/office/drawing/2014/main" id="{BA0DEE8E-B0E0-405A-A75D-4A65BF784647}"/>
              </a:ext>
            </a:extLst>
          </p:cNvPr>
          <p:cNvSpPr>
            <a:spLocks noGrp="1"/>
          </p:cNvSpPr>
          <p:nvPr>
            <p:ph type="sldNum" sz="quarter" idx="7"/>
          </p:nvPr>
        </p:nvSpPr>
        <p:spPr/>
        <p:txBody>
          <a:bodyPr/>
          <a:lstStyle/>
          <a:p>
            <a:fld id="{B6F15528-21DE-4FAA-801E-634DDDAF4B2B}" type="slidenum">
              <a:rPr lang="hr-HR" smtClean="0"/>
              <a:t>29</a:t>
            </a:fld>
            <a:endParaRPr lang="hr-H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1" name="object 6">
            <a:extLst>
              <a:ext uri="{FF2B5EF4-FFF2-40B4-BE49-F238E27FC236}">
                <a16:creationId xmlns:a16="http://schemas.microsoft.com/office/drawing/2014/main" id="{7CFCF5E4-F6B6-4D5B-BEF5-1FA600F88DE6}"/>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800" kern="0" spc="100" dirty="0">
                <a:latin typeface="Open Sans"/>
              </a:rPr>
              <a:t>Πτώση</a:t>
            </a:r>
            <a:endParaRPr lang="en-US" sz="1800" kern="0" spc="105" dirty="0">
              <a:latin typeface="Open Sans"/>
            </a:endParaRPr>
          </a:p>
        </p:txBody>
      </p:sp>
    </p:spTree>
    <p:extLst>
      <p:ext uri="{BB962C8B-B14F-4D97-AF65-F5344CB8AC3E}">
        <p14:creationId xmlns:p14="http://schemas.microsoft.com/office/powerpoint/2010/main" val="134588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39212" y="1195425"/>
            <a:ext cx="4194788" cy="813043"/>
          </a:xfrm>
          <a:prstGeom prst="rect">
            <a:avLst/>
          </a:prstGeom>
        </p:spPr>
        <p:txBody>
          <a:bodyPr vert="horz" wrap="square" lIns="0" tIns="12700" rIns="0" bIns="0" rtlCol="0">
            <a:spAutoFit/>
          </a:bodyPr>
          <a:lstStyle/>
          <a:p>
            <a:pPr marL="12700">
              <a:lnSpc>
                <a:spcPct val="100000"/>
              </a:lnSpc>
              <a:spcBef>
                <a:spcPts val="100"/>
              </a:spcBef>
            </a:pPr>
            <a:r>
              <a:rPr lang="el-GR" sz="5200"/>
              <a:t>Περιεχόμενα</a:t>
            </a:r>
            <a:endParaRPr sz="5200" dirty="0"/>
          </a:p>
        </p:txBody>
      </p:sp>
      <p:sp>
        <p:nvSpPr>
          <p:cNvPr id="6" name="object 6"/>
          <p:cNvSpPr/>
          <p:nvPr/>
        </p:nvSpPr>
        <p:spPr>
          <a:xfrm>
            <a:off x="3857752" y="3308096"/>
            <a:ext cx="3914775" cy="451358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p:spPr>
        <p:txBody>
          <a:bodyPr wrap="square" lIns="0" tIns="0" rIns="0" bIns="0" rtlCol="0"/>
          <a:lstStyle/>
          <a:p>
            <a:endParaRPr/>
          </a:p>
        </p:txBody>
      </p:sp>
      <p:sp>
        <p:nvSpPr>
          <p:cNvPr id="8" name="object 8"/>
          <p:cNvSpPr txBox="1"/>
          <p:nvPr/>
        </p:nvSpPr>
        <p:spPr>
          <a:xfrm>
            <a:off x="533400" y="3776281"/>
            <a:ext cx="3990974" cy="3275256"/>
          </a:xfrm>
          <a:prstGeom prst="rect">
            <a:avLst/>
          </a:prstGeom>
        </p:spPr>
        <p:txBody>
          <a:bodyPr vert="horz" wrap="square" lIns="0" tIns="12700" rIns="0" bIns="0" rtlCol="0">
            <a:spAutoFit/>
          </a:bodyPr>
          <a:lstStyle/>
          <a:p>
            <a:pPr marL="461645" indent="-361950">
              <a:lnSpc>
                <a:spcPct val="100000"/>
              </a:lnSpc>
              <a:spcBef>
                <a:spcPts val="100"/>
              </a:spcBef>
              <a:buFont typeface="Roboto"/>
              <a:buAutoNum type="arabicPlain"/>
              <a:tabLst>
                <a:tab pos="461645" algn="l"/>
                <a:tab pos="462280" algn="l"/>
              </a:tabLst>
            </a:pPr>
            <a:r>
              <a:rPr lang="el-GR" sz="1200" b="1" spc="-5" dirty="0">
                <a:solidFill>
                  <a:srgbClr val="232323"/>
                </a:solidFill>
                <a:latin typeface="Roboto"/>
                <a:cs typeface="Roboto"/>
                <a:hlinkClick r:id="rId2" action="ppaction://hlinksldjump"/>
              </a:rPr>
              <a:t>Κεφάλαιο</a:t>
            </a:r>
            <a:r>
              <a:rPr lang="hr-HR" sz="1200" b="1" spc="-5" dirty="0">
                <a:solidFill>
                  <a:srgbClr val="232323"/>
                </a:solidFill>
                <a:latin typeface="Roboto"/>
                <a:cs typeface="Roboto"/>
                <a:hlinkClick r:id="rId2" action="ppaction://hlinksldjump"/>
              </a:rPr>
              <a:t> 1 </a:t>
            </a:r>
            <a:r>
              <a:rPr lang="hr-HR" sz="1200" spc="-5" dirty="0">
                <a:solidFill>
                  <a:srgbClr val="232323"/>
                </a:solidFill>
                <a:latin typeface="Roboto"/>
                <a:cs typeface="Roboto"/>
                <a:hlinkClick r:id="rId2" action="ppaction://hlinksldjump"/>
              </a:rPr>
              <a:t>– </a:t>
            </a:r>
            <a:r>
              <a:rPr lang="el-GR" sz="1200" spc="-5" dirty="0">
                <a:solidFill>
                  <a:srgbClr val="232323"/>
                </a:solidFill>
                <a:latin typeface="Roboto"/>
                <a:cs typeface="Roboto"/>
              </a:rPr>
              <a:t>Ομότιμη μάθηση</a:t>
            </a:r>
            <a:endParaRPr sz="1200" dirty="0">
              <a:latin typeface="Roboto"/>
              <a:cs typeface="Roboto"/>
            </a:endParaRPr>
          </a:p>
          <a:p>
            <a:pPr marL="461645" indent="-361950">
              <a:lnSpc>
                <a:spcPct val="100000"/>
              </a:lnSpc>
              <a:spcBef>
                <a:spcPts val="1160"/>
              </a:spcBef>
              <a:buFont typeface="Roboto"/>
              <a:buAutoNum type="arabicPlain"/>
              <a:tabLst>
                <a:tab pos="461645" algn="l"/>
                <a:tab pos="462280" algn="l"/>
              </a:tabLst>
            </a:pPr>
            <a:r>
              <a:rPr lang="el-GR" sz="1200" b="1" spc="-5" dirty="0">
                <a:solidFill>
                  <a:srgbClr val="232323"/>
                </a:solidFill>
                <a:latin typeface="Roboto"/>
                <a:cs typeface="Roboto"/>
                <a:hlinkClick r:id="rId2" action="ppaction://hlinksldjump"/>
              </a:rPr>
              <a:t>Κεφάλαιο</a:t>
            </a:r>
            <a:r>
              <a:rPr sz="1200" b="1" dirty="0">
                <a:solidFill>
                  <a:srgbClr val="232323"/>
                </a:solidFill>
                <a:latin typeface="Roboto"/>
                <a:cs typeface="Roboto"/>
                <a:hlinkClick r:id="rId3" action="ppaction://hlinksldjump"/>
              </a:rPr>
              <a:t> </a:t>
            </a:r>
            <a:r>
              <a:rPr lang="hr-HR" sz="1200" b="1" dirty="0">
                <a:solidFill>
                  <a:srgbClr val="232323"/>
                </a:solidFill>
                <a:latin typeface="Roboto"/>
                <a:cs typeface="Roboto"/>
                <a:hlinkClick r:id="rId3" action="ppaction://hlinksldjump"/>
              </a:rPr>
              <a:t>2</a:t>
            </a:r>
            <a:r>
              <a:rPr lang="hr-HR" sz="1200" dirty="0">
                <a:solidFill>
                  <a:srgbClr val="232323"/>
                </a:solidFill>
                <a:latin typeface="Roboto"/>
                <a:cs typeface="Roboto"/>
                <a:hlinkClick r:id="rId3" action="ppaction://hlinksldjump"/>
              </a:rPr>
              <a:t> – </a:t>
            </a:r>
            <a:r>
              <a:rPr lang="el-GR" sz="1200" dirty="0">
                <a:solidFill>
                  <a:srgbClr val="232323"/>
                </a:solidFill>
                <a:latin typeface="Roboto"/>
                <a:cs typeface="Roboto"/>
              </a:rPr>
              <a:t>Εισαγωγή στον εξοπλισμό μεταφοράς</a:t>
            </a:r>
            <a:endParaRPr sz="1200" dirty="0">
              <a:latin typeface="Roboto"/>
              <a:cs typeface="Roboto"/>
            </a:endParaRPr>
          </a:p>
          <a:p>
            <a:pPr marL="461645" indent="-361950">
              <a:lnSpc>
                <a:spcPct val="100000"/>
              </a:lnSpc>
              <a:spcBef>
                <a:spcPts val="1160"/>
              </a:spcBef>
              <a:buFont typeface="Roboto"/>
              <a:buAutoNum type="arabicPlain"/>
              <a:tabLst>
                <a:tab pos="461645" algn="l"/>
                <a:tab pos="462280" algn="l"/>
              </a:tabLst>
            </a:pPr>
            <a:r>
              <a:rPr lang="el-GR" sz="1200" b="1" spc="-5" dirty="0">
                <a:solidFill>
                  <a:srgbClr val="232323"/>
                </a:solidFill>
                <a:latin typeface="Roboto"/>
                <a:cs typeface="Roboto"/>
                <a:hlinkClick r:id="rId2" action="ppaction://hlinksldjump"/>
              </a:rPr>
              <a:t>Κεφάλαιο</a:t>
            </a:r>
            <a:r>
              <a:rPr sz="1200" b="1" dirty="0">
                <a:solidFill>
                  <a:srgbClr val="232323"/>
                </a:solidFill>
                <a:latin typeface="Roboto"/>
                <a:cs typeface="Roboto"/>
                <a:hlinkClick r:id="rId4" action="ppaction://hlinksldjump"/>
              </a:rPr>
              <a:t> </a:t>
            </a:r>
            <a:r>
              <a:rPr lang="hr-HR" sz="1200" b="1" spc="-15" dirty="0">
                <a:solidFill>
                  <a:srgbClr val="232323"/>
                </a:solidFill>
                <a:latin typeface="Roboto"/>
                <a:cs typeface="Roboto"/>
                <a:hlinkClick r:id="rId4" action="ppaction://hlinksldjump"/>
              </a:rPr>
              <a:t>3 </a:t>
            </a:r>
            <a:r>
              <a:rPr lang="hr-HR" sz="1200" spc="-15" dirty="0">
                <a:solidFill>
                  <a:srgbClr val="232323"/>
                </a:solidFill>
                <a:latin typeface="Roboto"/>
                <a:cs typeface="Roboto"/>
                <a:hlinkClick r:id="rId4" action="ppaction://hlinksldjump"/>
              </a:rPr>
              <a:t>– </a:t>
            </a:r>
            <a:r>
              <a:rPr lang="el-GR" sz="1200" spc="-15" dirty="0">
                <a:solidFill>
                  <a:srgbClr val="232323"/>
                </a:solidFill>
                <a:latin typeface="Roboto"/>
                <a:cs typeface="Roboto"/>
              </a:rPr>
              <a:t>Εισαγωγή στις αρχές μεταφοράς και εργονομίας</a:t>
            </a:r>
            <a:endParaRPr sz="1200" dirty="0">
              <a:latin typeface="Roboto"/>
              <a:cs typeface="Roboto"/>
            </a:endParaRPr>
          </a:p>
          <a:p>
            <a:pPr marL="461645" indent="-361950">
              <a:lnSpc>
                <a:spcPct val="100000"/>
              </a:lnSpc>
              <a:spcBef>
                <a:spcPts val="1160"/>
              </a:spcBef>
              <a:buFont typeface="Roboto"/>
              <a:buAutoNum type="arabicPlain"/>
              <a:tabLst>
                <a:tab pos="461645" algn="l"/>
                <a:tab pos="462280" algn="l"/>
              </a:tabLst>
            </a:pPr>
            <a:r>
              <a:rPr lang="el-GR" sz="1200" b="1" spc="-5" dirty="0">
                <a:solidFill>
                  <a:srgbClr val="232323"/>
                </a:solidFill>
                <a:latin typeface="Roboto"/>
                <a:cs typeface="Roboto"/>
                <a:hlinkClick r:id="rId2" action="ppaction://hlinksldjump"/>
              </a:rPr>
              <a:t>Κεφάλαιο</a:t>
            </a:r>
            <a:r>
              <a:rPr sz="1200" b="1" dirty="0">
                <a:solidFill>
                  <a:srgbClr val="232323"/>
                </a:solidFill>
                <a:latin typeface="Roboto"/>
                <a:cs typeface="Roboto"/>
                <a:hlinkClick r:id="rId5" action="ppaction://hlinksldjump"/>
              </a:rPr>
              <a:t> </a:t>
            </a:r>
            <a:r>
              <a:rPr lang="hr-HR" sz="1200" b="1" spc="-5" dirty="0">
                <a:solidFill>
                  <a:srgbClr val="232323"/>
                </a:solidFill>
                <a:latin typeface="Roboto"/>
                <a:cs typeface="Roboto"/>
                <a:hlinkClick r:id="rId5" action="ppaction://hlinksldjump"/>
              </a:rPr>
              <a:t>4 </a:t>
            </a:r>
            <a:r>
              <a:rPr lang="hr-HR" sz="1200" spc="-5" dirty="0">
                <a:solidFill>
                  <a:srgbClr val="232323"/>
                </a:solidFill>
                <a:latin typeface="Roboto"/>
                <a:cs typeface="Roboto"/>
                <a:hlinkClick r:id="rId5" action="ppaction://hlinksldjump"/>
              </a:rPr>
              <a:t>– </a:t>
            </a:r>
            <a:r>
              <a:rPr lang="el-GR" sz="1200" spc="-5" dirty="0">
                <a:solidFill>
                  <a:srgbClr val="232323"/>
                </a:solidFill>
                <a:latin typeface="Roboto"/>
                <a:cs typeface="Roboto"/>
              </a:rPr>
              <a:t>Κινητικότητα και εκτίμηση κινδύνου</a:t>
            </a:r>
            <a:endParaRPr lang="hr-HR" sz="1200" spc="-5" dirty="0">
              <a:solidFill>
                <a:srgbClr val="232323"/>
              </a:solidFill>
              <a:latin typeface="Roboto"/>
              <a:cs typeface="Roboto"/>
            </a:endParaRPr>
          </a:p>
          <a:p>
            <a:pPr marL="461645" indent="-361950">
              <a:lnSpc>
                <a:spcPct val="100000"/>
              </a:lnSpc>
              <a:spcBef>
                <a:spcPts val="1160"/>
              </a:spcBef>
              <a:buFont typeface="Roboto"/>
              <a:buAutoNum type="arabicPlain"/>
              <a:tabLst>
                <a:tab pos="461645" algn="l"/>
                <a:tab pos="462280" algn="l"/>
              </a:tabLst>
            </a:pPr>
            <a:r>
              <a:rPr lang="el-GR" sz="1200" b="1" spc="-5" dirty="0">
                <a:solidFill>
                  <a:srgbClr val="232323"/>
                </a:solidFill>
                <a:latin typeface="Roboto"/>
                <a:cs typeface="Roboto"/>
                <a:hlinkClick r:id="rId2" action="ppaction://hlinksldjump"/>
              </a:rPr>
              <a:t>Κεφάλαιο</a:t>
            </a:r>
            <a:r>
              <a:rPr lang="hr-HR" sz="1200" b="1" dirty="0">
                <a:solidFill>
                  <a:srgbClr val="232323"/>
                </a:solidFill>
                <a:latin typeface="Roboto"/>
                <a:hlinkClick r:id="rId6" action="ppaction://hlinksldjump"/>
              </a:rPr>
              <a:t> 5 </a:t>
            </a:r>
            <a:r>
              <a:rPr lang="hr-HR" sz="1200" dirty="0">
                <a:solidFill>
                  <a:srgbClr val="232323"/>
                </a:solidFill>
                <a:latin typeface="Roboto"/>
                <a:hlinkClick r:id="rId6" action="ppaction://hlinksldjump"/>
              </a:rPr>
              <a:t>–</a:t>
            </a:r>
            <a:r>
              <a:rPr lang="el-GR" sz="1200" dirty="0">
                <a:solidFill>
                  <a:srgbClr val="232323"/>
                </a:solidFill>
                <a:latin typeface="Roboto"/>
              </a:rPr>
              <a:t>Μέθοδοι μεταφοράς</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el-GR" sz="1200" b="1" spc="-5" dirty="0">
                <a:solidFill>
                  <a:srgbClr val="232323"/>
                </a:solidFill>
                <a:latin typeface="Roboto"/>
                <a:cs typeface="Roboto"/>
                <a:hlinkClick r:id="rId2" action="ppaction://hlinksldjump"/>
              </a:rPr>
              <a:t>Κεφάλαιο</a:t>
            </a:r>
            <a:r>
              <a:rPr lang="hr-HR" sz="1200" b="1" dirty="0">
                <a:solidFill>
                  <a:srgbClr val="232323"/>
                </a:solidFill>
                <a:latin typeface="Roboto"/>
                <a:hlinkClick r:id="rId7" action="ppaction://hlinksldjump"/>
              </a:rPr>
              <a:t> 6 </a:t>
            </a:r>
            <a:r>
              <a:rPr lang="hr-HR" sz="1200" dirty="0">
                <a:solidFill>
                  <a:srgbClr val="232323"/>
                </a:solidFill>
                <a:latin typeface="Roboto"/>
                <a:hlinkClick r:id="rId7" action="ppaction://hlinksldjump"/>
              </a:rPr>
              <a:t>- PAL </a:t>
            </a:r>
            <a:r>
              <a:rPr lang="el-GR" sz="1200" dirty="0">
                <a:solidFill>
                  <a:srgbClr val="232323"/>
                </a:solidFill>
                <a:latin typeface="Roboto"/>
              </a:rPr>
              <a:t>συνεδρία για συντονιστές</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el-GR" sz="1200" dirty="0">
                <a:solidFill>
                  <a:srgbClr val="232323"/>
                </a:solidFill>
                <a:latin typeface="Roboto"/>
                <a:hlinkClick r:id="rId8" action="ppaction://hlinksldjump"/>
              </a:rPr>
              <a:t>Επίσκεψη ιστοσελίδας</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el-GR" sz="1200" dirty="0">
                <a:solidFill>
                  <a:srgbClr val="232323"/>
                </a:solidFill>
                <a:latin typeface="Roboto"/>
              </a:rPr>
              <a:t>Παραρτήματα</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el-GR" sz="1200" dirty="0">
                <a:solidFill>
                  <a:srgbClr val="232323"/>
                </a:solidFill>
                <a:latin typeface="Roboto"/>
              </a:rPr>
              <a:t>Βιβλιογραφία</a:t>
            </a:r>
            <a:endParaRPr lang="hr-HR" sz="1200" dirty="0">
              <a:solidFill>
                <a:srgbClr val="232323"/>
              </a:solidFill>
              <a:latin typeface="Roboto"/>
            </a:endParaRPr>
          </a:p>
        </p:txBody>
      </p:sp>
      <p:pic>
        <p:nvPicPr>
          <p:cNvPr id="4" name="Slika 3">
            <a:extLst>
              <a:ext uri="{FF2B5EF4-FFF2-40B4-BE49-F238E27FC236}">
                <a16:creationId xmlns:a16="http://schemas.microsoft.com/office/drawing/2014/main" id="{40656DD5-F825-4D76-8532-8AB85EA5D4B8}"/>
              </a:ext>
            </a:extLst>
          </p:cNvPr>
          <p:cNvPicPr>
            <a:picLocks noChangeAspect="1"/>
          </p:cNvPicPr>
          <p:nvPr/>
        </p:nvPicPr>
        <p:blipFill>
          <a:blip r:embed="rId9"/>
          <a:stretch>
            <a:fillRect/>
          </a:stretch>
        </p:blipFill>
        <p:spPr>
          <a:xfrm>
            <a:off x="4531994" y="2631281"/>
            <a:ext cx="2718443" cy="3971142"/>
          </a:xfrm>
          <a:prstGeom prst="rect">
            <a:avLst/>
          </a:prstGeom>
        </p:spPr>
      </p:pic>
      <p:pic>
        <p:nvPicPr>
          <p:cNvPr id="9" name="Slika 8">
            <a:extLst>
              <a:ext uri="{FF2B5EF4-FFF2-40B4-BE49-F238E27FC236}">
                <a16:creationId xmlns:a16="http://schemas.microsoft.com/office/drawing/2014/main" id="{A9D3FE06-6E81-44EC-A145-3F08656BFE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0848" y="1524267"/>
            <a:ext cx="335280" cy="457200"/>
          </a:xfrm>
          <a:prstGeom prst="rect">
            <a:avLst/>
          </a:prstGeom>
        </p:spPr>
      </p:pic>
      <p:sp>
        <p:nvSpPr>
          <p:cNvPr id="7" name="Rezervirano mjesto broja slajda 6">
            <a:extLst>
              <a:ext uri="{FF2B5EF4-FFF2-40B4-BE49-F238E27FC236}">
                <a16:creationId xmlns:a16="http://schemas.microsoft.com/office/drawing/2014/main" id="{DD937539-193D-4121-A269-F42E95BAD7F1}"/>
              </a:ext>
            </a:extLst>
          </p:cNvPr>
          <p:cNvSpPr>
            <a:spLocks noGrp="1"/>
          </p:cNvSpPr>
          <p:nvPr>
            <p:ph type="sldNum" sz="quarter" idx="7"/>
          </p:nvPr>
        </p:nvSpPr>
        <p:spPr/>
        <p:txBody>
          <a:bodyPr/>
          <a:lstStyle/>
          <a:p>
            <a:fld id="{B6F15528-21DE-4FAA-801E-634DDDAF4B2B}" type="slidenum">
              <a:rPr lang="hr-HR" smtClean="0"/>
              <a:t>3</a:t>
            </a:fld>
            <a:endParaRPr lang="hr-HR"/>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dirty="0"/>
          </a:p>
        </p:txBody>
      </p:sp>
      <p:pic>
        <p:nvPicPr>
          <p:cNvPr id="28" name="Slika 27">
            <a:hlinkClick r:id="rId3"/>
            <a:extLst>
              <a:ext uri="{FF2B5EF4-FFF2-40B4-BE49-F238E27FC236}">
                <a16:creationId xmlns:a16="http://schemas.microsoft.com/office/drawing/2014/main" id="{BD79624E-0F22-4F59-8ECC-BF24BDAF1D9C}"/>
              </a:ext>
            </a:extLst>
          </p:cNvPr>
          <p:cNvPicPr>
            <a:picLocks noChangeAspect="1"/>
          </p:cNvPicPr>
          <p:nvPr/>
        </p:nvPicPr>
        <p:blipFill>
          <a:blip r:embed="rId4"/>
          <a:stretch>
            <a:fillRect/>
          </a:stretch>
        </p:blipFill>
        <p:spPr>
          <a:xfrm>
            <a:off x="6400800" y="3862224"/>
            <a:ext cx="527867" cy="609600"/>
          </a:xfrm>
          <a:prstGeom prst="rect">
            <a:avLst/>
          </a:prstGeom>
        </p:spPr>
      </p:pic>
      <p:sp>
        <p:nvSpPr>
          <p:cNvPr id="29" name="TekstniOkvir 28">
            <a:extLst>
              <a:ext uri="{FF2B5EF4-FFF2-40B4-BE49-F238E27FC236}">
                <a16:creationId xmlns:a16="http://schemas.microsoft.com/office/drawing/2014/main" id="{CDFF81DF-26A6-4D00-8D30-F8A579C44B25}"/>
              </a:ext>
            </a:extLst>
          </p:cNvPr>
          <p:cNvSpPr txBox="1"/>
          <p:nvPr/>
        </p:nvSpPr>
        <p:spPr>
          <a:xfrm>
            <a:off x="541782" y="5034789"/>
            <a:ext cx="2748895" cy="830997"/>
          </a:xfrm>
          <a:prstGeom prst="rect">
            <a:avLst/>
          </a:prstGeom>
          <a:noFill/>
        </p:spPr>
        <p:txBody>
          <a:bodyPr wrap="square" rtlCol="0">
            <a:spAutoFit/>
          </a:bodyPr>
          <a:lstStyle/>
          <a:p>
            <a:r>
              <a:rPr lang="el-GR" sz="1600" b="1" dirty="0">
                <a:solidFill>
                  <a:schemeClr val="tx2">
                    <a:lumMod val="60000"/>
                    <a:lumOff val="40000"/>
                  </a:schemeClr>
                </a:solidFill>
              </a:rPr>
              <a:t>Πτώση, ασθενής τραυματισμένος ή αναίσθητος</a:t>
            </a:r>
            <a:endParaRPr lang="hr-HR" sz="1600" b="1" dirty="0">
              <a:solidFill>
                <a:schemeClr val="tx2">
                  <a:lumMod val="60000"/>
                  <a:lumOff val="40000"/>
                </a:schemeClr>
              </a:solidFill>
            </a:endParaRPr>
          </a:p>
        </p:txBody>
      </p:sp>
      <p:sp>
        <p:nvSpPr>
          <p:cNvPr id="30" name="TekstniOkvir 29">
            <a:extLst>
              <a:ext uri="{FF2B5EF4-FFF2-40B4-BE49-F238E27FC236}">
                <a16:creationId xmlns:a16="http://schemas.microsoft.com/office/drawing/2014/main" id="{8102BA76-BDD8-4561-88F6-ED3CBE3FDA02}"/>
              </a:ext>
            </a:extLst>
          </p:cNvPr>
          <p:cNvSpPr txBox="1"/>
          <p:nvPr/>
        </p:nvSpPr>
        <p:spPr>
          <a:xfrm>
            <a:off x="2759875" y="3679262"/>
            <a:ext cx="3259925" cy="1600438"/>
          </a:xfrm>
          <a:prstGeom prst="rect">
            <a:avLst/>
          </a:prstGeom>
          <a:noFill/>
        </p:spPr>
        <p:txBody>
          <a:bodyPr wrap="square" rtlCol="0">
            <a:spAutoFit/>
          </a:bodyPr>
          <a:lstStyle/>
          <a:p>
            <a:pPr algn="just"/>
            <a:r>
              <a:rPr lang="el-GR" sz="1400" dirty="0"/>
              <a:t>Ο ασθενής είναι σοβαρά τραυματισμένος ή αναίσθητός. Ελέγξτε εάν ο ασθενής αναπνέει και προσπαθήστε να επικοινωνήσετε. Καλέστε ασθενοφόρο και ακολούθως τους συναδέλφους σας. Εάν ο ασθενής δεν αναπνέει παρέχετε πρώτες βοήθειες.</a:t>
            </a:r>
            <a:endParaRPr lang="hr-HR" sz="1400" dirty="0"/>
          </a:p>
        </p:txBody>
      </p:sp>
      <p:pic>
        <p:nvPicPr>
          <p:cNvPr id="5" name="Slika 4">
            <a:extLst>
              <a:ext uri="{FF2B5EF4-FFF2-40B4-BE49-F238E27FC236}">
                <a16:creationId xmlns:a16="http://schemas.microsoft.com/office/drawing/2014/main" id="{04D2ED4F-CB6D-4489-94B3-B8FAF6833F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782" y="3625608"/>
            <a:ext cx="2110740" cy="1194450"/>
          </a:xfrm>
          <a:prstGeom prst="rect">
            <a:avLst/>
          </a:prstGeom>
          <a:ln>
            <a:noFill/>
          </a:ln>
          <a:effectLst>
            <a:softEdge rad="112500"/>
          </a:effectLst>
        </p:spPr>
      </p:pic>
      <p:sp>
        <p:nvSpPr>
          <p:cNvPr id="9" name="Rezervirano mjesto broja slajda 8">
            <a:extLst>
              <a:ext uri="{FF2B5EF4-FFF2-40B4-BE49-F238E27FC236}">
                <a16:creationId xmlns:a16="http://schemas.microsoft.com/office/drawing/2014/main" id="{C6B54303-C6C8-46C9-90F6-5B190251D13C}"/>
              </a:ext>
            </a:extLst>
          </p:cNvPr>
          <p:cNvSpPr>
            <a:spLocks noGrp="1"/>
          </p:cNvSpPr>
          <p:nvPr>
            <p:ph type="sldNum" sz="quarter" idx="7"/>
          </p:nvPr>
        </p:nvSpPr>
        <p:spPr/>
        <p:txBody>
          <a:bodyPr/>
          <a:lstStyle/>
          <a:p>
            <a:fld id="{B6F15528-21DE-4FAA-801E-634DDDAF4B2B}" type="slidenum">
              <a:rPr lang="hr-HR" smtClean="0"/>
              <a:t>30</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14" name="object 6">
            <a:extLst>
              <a:ext uri="{FF2B5EF4-FFF2-40B4-BE49-F238E27FC236}">
                <a16:creationId xmlns:a16="http://schemas.microsoft.com/office/drawing/2014/main" id="{117AB63E-D42D-4BC6-8C33-55D293E41A0E}"/>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el-GR" kern="0" spc="100" dirty="0">
                <a:latin typeface="Open Sans"/>
              </a:rPr>
              <a:t>Μέθοδοι μεταφοράς</a:t>
            </a:r>
            <a:endParaRPr lang="hr-HR" kern="0" spc="100" dirty="0">
              <a:latin typeface="Open Sans"/>
            </a:endParaRPr>
          </a:p>
          <a:p>
            <a:pPr marL="17145" algn="ctr">
              <a:spcBef>
                <a:spcPts val="100"/>
              </a:spcBef>
            </a:pPr>
            <a:r>
              <a:rPr lang="el-GR" sz="1800" kern="0" spc="100" dirty="0">
                <a:latin typeface="Open Sans"/>
              </a:rPr>
              <a:t>Ασθενής τραυματισμένος ή αναίσθητος</a:t>
            </a:r>
            <a:endParaRPr lang="en-US" sz="1800" kern="0" spc="105" dirty="0">
              <a:latin typeface="Open Sans"/>
            </a:endParaRPr>
          </a:p>
        </p:txBody>
      </p:sp>
    </p:spTree>
    <p:extLst>
      <p:ext uri="{BB962C8B-B14F-4D97-AF65-F5344CB8AC3E}">
        <p14:creationId xmlns:p14="http://schemas.microsoft.com/office/powerpoint/2010/main" val="247725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068CAED4-3002-4971-82D9-9C76A150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8800" y="5186349"/>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el-GR" b="1" dirty="0">
                <a:solidFill>
                  <a:srgbClr val="4C92AB"/>
                </a:solidFill>
                <a:latin typeface="Open Sans"/>
                <a:cs typeface="Open Sans"/>
              </a:rPr>
              <a:t>      </a:t>
            </a:r>
            <a:r>
              <a:rPr lang="hr-HR" b="1" dirty="0">
                <a:solidFill>
                  <a:srgbClr val="4C92AB"/>
                </a:solidFill>
                <a:latin typeface="Open Sans"/>
                <a:cs typeface="Open Sans"/>
              </a:rPr>
              <a:t>6</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447800" y="5866170"/>
            <a:ext cx="3660573" cy="879728"/>
          </a:xfrm>
          <a:prstGeom prst="rect">
            <a:avLst/>
          </a:prstGeom>
        </p:spPr>
        <p:txBody>
          <a:bodyPr vert="horz" wrap="square" lIns="0" tIns="134620" rIns="0" bIns="0" rtlCol="0">
            <a:spAutoFit/>
          </a:bodyPr>
          <a:lstStyle/>
          <a:p>
            <a:pPr marL="12700" marR="5080" algn="ctr">
              <a:lnSpc>
                <a:spcPts val="5800"/>
              </a:lnSpc>
              <a:spcBef>
                <a:spcPts val="1060"/>
              </a:spcBef>
            </a:pPr>
            <a:r>
              <a:rPr lang="el-GR" sz="5600" b="1" spc="-5" dirty="0">
                <a:solidFill>
                  <a:srgbClr val="1C61B3"/>
                </a:solidFill>
                <a:latin typeface="Open Sans"/>
                <a:cs typeface="Open Sans"/>
              </a:rPr>
              <a:t>Κεφάλαιο</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hr-HR" sz="2800" i="1" spc="-5" dirty="0">
                <a:solidFill>
                  <a:srgbClr val="1C61B3"/>
                </a:solidFill>
                <a:latin typeface="Open Sans"/>
                <a:cs typeface="Open Sans"/>
              </a:rPr>
              <a:t>PAL </a:t>
            </a:r>
            <a:r>
              <a:rPr lang="el-GR" sz="2800" i="1" spc="-5" dirty="0">
                <a:solidFill>
                  <a:srgbClr val="1C61B3"/>
                </a:solidFill>
                <a:latin typeface="Open Sans"/>
                <a:cs typeface="Open Sans"/>
              </a:rPr>
              <a:t>συνεδρία για συντονιστές</a:t>
            </a:r>
            <a:endParaRPr lang="hr-H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97EBDCE9-BE65-43C9-8240-99C026808DC9}"/>
              </a:ext>
            </a:extLst>
          </p:cNvPr>
          <p:cNvSpPr>
            <a:spLocks noGrp="1"/>
          </p:cNvSpPr>
          <p:nvPr>
            <p:ph type="sldNum" sz="quarter" idx="7"/>
          </p:nvPr>
        </p:nvSpPr>
        <p:spPr/>
        <p:txBody>
          <a:bodyPr/>
          <a:lstStyle/>
          <a:p>
            <a:fld id="{B6F15528-21DE-4FAA-801E-634DDDAF4B2B}" type="slidenum">
              <a:rPr lang="hr-HR" smtClean="0"/>
              <a:t>31</a:t>
            </a:fld>
            <a:endParaRPr lang="hr-HR"/>
          </a:p>
        </p:txBody>
      </p:sp>
    </p:spTree>
    <p:extLst>
      <p:ext uri="{BB962C8B-B14F-4D97-AF65-F5344CB8AC3E}">
        <p14:creationId xmlns:p14="http://schemas.microsoft.com/office/powerpoint/2010/main" val="4019094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944176" y="2743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456535"/>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n-US" b="1" kern="0" spc="100" dirty="0">
                <a:solidFill>
                  <a:srgbClr val="0070C0"/>
                </a:solidFill>
              </a:rPr>
              <a:t>PAL </a:t>
            </a:r>
            <a:r>
              <a:rPr lang="el-GR" b="1" kern="0" spc="100" dirty="0">
                <a:solidFill>
                  <a:srgbClr val="0070C0"/>
                </a:solidFill>
              </a:rPr>
              <a:t>ΣΥΝΕΔΡΙΑ ΓΙΑ ΣΥΝΤΟΝΙΣΤΕΣ</a:t>
            </a:r>
            <a:endParaRPr lang="hr-HR" b="1" kern="0" spc="100" dirty="0">
              <a:solidFill>
                <a:srgbClr val="0070C0"/>
              </a:solidFill>
            </a:endParaRPr>
          </a:p>
          <a:p>
            <a:pPr marL="17145" algn="ctr">
              <a:spcBef>
                <a:spcPts val="100"/>
              </a:spcBef>
            </a:pPr>
            <a:r>
              <a:rPr lang="hr-HR" kern="0" spc="100" dirty="0">
                <a:solidFill>
                  <a:srgbClr val="0070C0"/>
                </a:solidFill>
              </a:rPr>
              <a:t>(PAL) </a:t>
            </a:r>
            <a:r>
              <a:rPr lang="el-GR" kern="0" spc="100" dirty="0">
                <a:solidFill>
                  <a:srgbClr val="0070C0"/>
                </a:solidFill>
              </a:rPr>
              <a:t>Ομότιμη μάθηση</a:t>
            </a:r>
            <a:endParaRPr lang="en-US" kern="0" spc="105" dirty="0">
              <a:solidFill>
                <a:srgbClr val="0070C0"/>
              </a:solidFill>
            </a:endParaRP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8" name="Oblačić za govor: pravokutnik 7">
            <a:extLst>
              <a:ext uri="{FF2B5EF4-FFF2-40B4-BE49-F238E27FC236}">
                <a16:creationId xmlns:a16="http://schemas.microsoft.com/office/drawing/2014/main" id="{0702FA4C-EF4E-4F2D-922B-307B3340A545}"/>
              </a:ext>
            </a:extLst>
          </p:cNvPr>
          <p:cNvSpPr/>
          <p:nvPr/>
        </p:nvSpPr>
        <p:spPr>
          <a:xfrm>
            <a:off x="4799646" y="7124743"/>
            <a:ext cx="2619434" cy="2028148"/>
          </a:xfrm>
          <a:prstGeom prst="wedgeRectCallout">
            <a:avLst/>
          </a:prstGeom>
          <a:solidFill>
            <a:srgbClr val="E5BA3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1200" b="1" dirty="0">
                <a:solidFill>
                  <a:schemeClr val="bg2">
                    <a:lumMod val="25000"/>
                  </a:schemeClr>
                </a:solidFill>
              </a:rPr>
              <a:t>Ερωτήσεις για συντονιστές</a:t>
            </a:r>
            <a:r>
              <a:rPr lang="en-US" sz="1200" b="1" dirty="0">
                <a:solidFill>
                  <a:schemeClr val="bg2">
                    <a:lumMod val="25000"/>
                  </a:schemeClr>
                </a:solidFill>
              </a:rPr>
              <a:t>:</a:t>
            </a:r>
            <a:endParaRPr lang="el-GR" sz="1200" b="1" dirty="0">
              <a:solidFill>
                <a:schemeClr val="bg2">
                  <a:lumMod val="25000"/>
                </a:schemeClr>
              </a:solidFill>
            </a:endParaRPr>
          </a:p>
          <a:p>
            <a:pPr algn="ctr">
              <a:lnSpc>
                <a:spcPct val="150000"/>
              </a:lnSpc>
            </a:pPr>
            <a:endParaRPr lang="hr-HR" sz="1200" b="1" dirty="0">
              <a:solidFill>
                <a:schemeClr val="bg2">
                  <a:lumMod val="25000"/>
                </a:schemeClr>
              </a:solidFill>
            </a:endParaRPr>
          </a:p>
          <a:p>
            <a:pPr marL="228600" indent="-228600" algn="just">
              <a:buAutoNum type="arabicPeriod"/>
            </a:pPr>
            <a:r>
              <a:rPr lang="el-GR" sz="1200" dirty="0">
                <a:solidFill>
                  <a:schemeClr val="bg2">
                    <a:lumMod val="25000"/>
                  </a:schemeClr>
                </a:solidFill>
              </a:rPr>
              <a:t>Τι είναι πιο σημαντικό για να εστιάσετε</a:t>
            </a:r>
            <a:r>
              <a:rPr lang="en-US" sz="1200" dirty="0">
                <a:solidFill>
                  <a:schemeClr val="bg2">
                    <a:lumMod val="25000"/>
                  </a:schemeClr>
                </a:solidFill>
              </a:rPr>
              <a:t>; </a:t>
            </a:r>
            <a:endParaRPr lang="el-GR" sz="1200" dirty="0">
              <a:solidFill>
                <a:schemeClr val="bg2">
                  <a:lumMod val="25000"/>
                </a:schemeClr>
              </a:solidFill>
            </a:endParaRPr>
          </a:p>
          <a:p>
            <a:pPr marL="228600" indent="-228600" algn="just">
              <a:buAutoNum type="arabicPeriod"/>
            </a:pPr>
            <a:r>
              <a:rPr lang="el-GR" sz="1200" dirty="0">
                <a:solidFill>
                  <a:schemeClr val="bg2">
                    <a:lumMod val="25000"/>
                  </a:schemeClr>
                </a:solidFill>
              </a:rPr>
              <a:t>Τι ανατροφοδότηση έδωσαν οι μαθητές</a:t>
            </a:r>
            <a:r>
              <a:rPr lang="en-US" sz="1200" dirty="0">
                <a:solidFill>
                  <a:schemeClr val="bg2">
                    <a:lumMod val="25000"/>
                  </a:schemeClr>
                </a:solidFill>
              </a:rPr>
              <a:t>; </a:t>
            </a:r>
            <a:endParaRPr lang="el-GR" sz="1200" dirty="0">
              <a:solidFill>
                <a:schemeClr val="bg2">
                  <a:lumMod val="25000"/>
                </a:schemeClr>
              </a:solidFill>
            </a:endParaRPr>
          </a:p>
          <a:p>
            <a:pPr marL="228600" indent="-228600" algn="just">
              <a:buAutoNum type="arabicPeriod"/>
            </a:pPr>
            <a:r>
              <a:rPr lang="el-GR" sz="1200" dirty="0">
                <a:solidFill>
                  <a:schemeClr val="bg2">
                    <a:lumMod val="25000"/>
                  </a:schemeClr>
                </a:solidFill>
              </a:rPr>
              <a:t>Ποια βήματα χρειάζονταν την περισσότερη προσπάθεια και προσοχή</a:t>
            </a:r>
            <a:r>
              <a:rPr lang="en-US" sz="1200" dirty="0">
                <a:solidFill>
                  <a:schemeClr val="bg2">
                    <a:lumMod val="25000"/>
                  </a:schemeClr>
                </a:solidFill>
              </a:rPr>
              <a:t>;</a:t>
            </a:r>
          </a:p>
        </p:txBody>
      </p:sp>
      <p:sp>
        <p:nvSpPr>
          <p:cNvPr id="9" name="Oblačić za govor: pravokutnik 8">
            <a:extLst>
              <a:ext uri="{FF2B5EF4-FFF2-40B4-BE49-F238E27FC236}">
                <a16:creationId xmlns:a16="http://schemas.microsoft.com/office/drawing/2014/main" id="{CCEC95ED-DF09-4B7C-8D6C-EDAC2A249438}"/>
              </a:ext>
            </a:extLst>
          </p:cNvPr>
          <p:cNvSpPr/>
          <p:nvPr/>
        </p:nvSpPr>
        <p:spPr>
          <a:xfrm>
            <a:off x="2514600" y="5641328"/>
            <a:ext cx="2619434" cy="2028149"/>
          </a:xfrm>
          <a:prstGeom prst="wedgeRectCallout">
            <a:avLst/>
          </a:prstGeom>
          <a:solidFill>
            <a:srgbClr val="EAB8E4"/>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bg2">
                    <a:lumMod val="25000"/>
                  </a:schemeClr>
                </a:solidFill>
              </a:rPr>
              <a:t>Ερωτήσεις για μαθητές</a:t>
            </a:r>
            <a:r>
              <a:rPr lang="en-US" sz="1200" b="1" dirty="0">
                <a:solidFill>
                  <a:schemeClr val="bg2">
                    <a:lumMod val="25000"/>
                  </a:schemeClr>
                </a:solidFill>
              </a:rPr>
              <a:t>:</a:t>
            </a:r>
            <a:endParaRPr lang="hr-HR" sz="1200" b="1" dirty="0">
              <a:solidFill>
                <a:schemeClr val="bg2">
                  <a:lumMod val="25000"/>
                </a:schemeClr>
              </a:solidFill>
            </a:endParaRPr>
          </a:p>
          <a:p>
            <a:pPr algn="ctr"/>
            <a:endParaRPr lang="hr-HR" sz="1200" b="1" dirty="0">
              <a:solidFill>
                <a:schemeClr val="bg2">
                  <a:lumMod val="25000"/>
                </a:schemeClr>
              </a:solidFill>
            </a:endParaRPr>
          </a:p>
          <a:p>
            <a:pPr marL="228600" indent="-228600" algn="just">
              <a:buAutoNum type="arabicPeriod"/>
            </a:pPr>
            <a:r>
              <a:rPr lang="el-GR" sz="1200" dirty="0">
                <a:solidFill>
                  <a:schemeClr val="bg2">
                    <a:lumMod val="25000"/>
                  </a:schemeClr>
                </a:solidFill>
              </a:rPr>
              <a:t>Είναι σαφής τα βήματα</a:t>
            </a:r>
            <a:r>
              <a:rPr lang="en-US" sz="1200" dirty="0">
                <a:solidFill>
                  <a:schemeClr val="bg2">
                    <a:lumMod val="25000"/>
                  </a:schemeClr>
                </a:solidFill>
              </a:rPr>
              <a:t>;</a:t>
            </a:r>
            <a:endParaRPr lang="el-GR" sz="1200" dirty="0">
              <a:solidFill>
                <a:schemeClr val="bg2">
                  <a:lumMod val="25000"/>
                </a:schemeClr>
              </a:solidFill>
            </a:endParaRPr>
          </a:p>
          <a:p>
            <a:pPr marL="228600" indent="-228600" algn="just">
              <a:buAutoNum type="arabicPeriod"/>
            </a:pPr>
            <a:r>
              <a:rPr lang="el-GR" sz="1200" dirty="0">
                <a:solidFill>
                  <a:schemeClr val="bg2">
                    <a:lumMod val="25000"/>
                  </a:schemeClr>
                </a:solidFill>
              </a:rPr>
              <a:t>Ποια είναι η γενική σου εντύπωση ως θεατής</a:t>
            </a:r>
            <a:r>
              <a:rPr lang="en-US" sz="1200" dirty="0">
                <a:solidFill>
                  <a:schemeClr val="bg2">
                    <a:lumMod val="25000"/>
                  </a:schemeClr>
                </a:solidFill>
              </a:rPr>
              <a:t>;</a:t>
            </a:r>
            <a:endParaRPr lang="el-GR" sz="1200" dirty="0">
              <a:solidFill>
                <a:schemeClr val="bg2">
                  <a:lumMod val="25000"/>
                </a:schemeClr>
              </a:solidFill>
            </a:endParaRPr>
          </a:p>
          <a:p>
            <a:pPr marL="228600" indent="-228600" algn="just">
              <a:buAutoNum type="arabicPeriod"/>
            </a:pPr>
            <a:r>
              <a:rPr lang="el-GR" sz="1200" dirty="0">
                <a:solidFill>
                  <a:schemeClr val="bg2">
                    <a:lumMod val="25000"/>
                  </a:schemeClr>
                </a:solidFill>
              </a:rPr>
              <a:t>Σε τί πρέπει να εστιάσουμε ή να βελτιώσουμε</a:t>
            </a:r>
            <a:r>
              <a:rPr lang="en-US" sz="1200" dirty="0">
                <a:solidFill>
                  <a:schemeClr val="bg2">
                    <a:lumMod val="25000"/>
                  </a:schemeClr>
                </a:solidFill>
              </a:rPr>
              <a:t>;</a:t>
            </a:r>
            <a:endParaRPr lang="hr-HR" sz="1200" dirty="0">
              <a:solidFill>
                <a:schemeClr val="bg2">
                  <a:lumMod val="25000"/>
                </a:schemeClr>
              </a:solidFill>
            </a:endParaRPr>
          </a:p>
        </p:txBody>
      </p:sp>
      <p:sp>
        <p:nvSpPr>
          <p:cNvPr id="11" name="Oblačić za govor: pravokutnik 10">
            <a:extLst>
              <a:ext uri="{FF2B5EF4-FFF2-40B4-BE49-F238E27FC236}">
                <a16:creationId xmlns:a16="http://schemas.microsoft.com/office/drawing/2014/main" id="{A4B52BBD-EDC3-497D-B5A1-DB7FB47144BA}"/>
              </a:ext>
            </a:extLst>
          </p:cNvPr>
          <p:cNvSpPr/>
          <p:nvPr/>
        </p:nvSpPr>
        <p:spPr>
          <a:xfrm>
            <a:off x="345440" y="4343400"/>
            <a:ext cx="2590800" cy="1891022"/>
          </a:xfrm>
          <a:prstGeom prst="wedgeRectCallout">
            <a:avLst/>
          </a:prstGeom>
          <a:solidFill>
            <a:schemeClr val="accent5">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bg2">
                    <a:lumMod val="25000"/>
                  </a:schemeClr>
                </a:solidFill>
              </a:rPr>
              <a:t>Ερωτήσεις για ασθενείς</a:t>
            </a:r>
            <a:r>
              <a:rPr lang="hr-HR" sz="1200" b="1" dirty="0">
                <a:solidFill>
                  <a:schemeClr val="bg2">
                    <a:lumMod val="25000"/>
                  </a:schemeClr>
                </a:solidFill>
              </a:rPr>
              <a:t>:</a:t>
            </a:r>
          </a:p>
          <a:p>
            <a:pPr algn="ctr"/>
            <a:endParaRPr lang="hr-HR" sz="1200" dirty="0">
              <a:solidFill>
                <a:schemeClr val="bg2">
                  <a:lumMod val="25000"/>
                </a:schemeClr>
              </a:solidFill>
            </a:endParaRPr>
          </a:p>
          <a:p>
            <a:pPr algn="ctr"/>
            <a:endParaRPr lang="hr-HR" sz="1200" dirty="0">
              <a:solidFill>
                <a:schemeClr val="bg2">
                  <a:lumMod val="25000"/>
                </a:schemeClr>
              </a:solidFill>
            </a:endParaRPr>
          </a:p>
          <a:p>
            <a:pPr marL="228600" indent="-228600" algn="just">
              <a:buAutoNum type="arabicPeriod"/>
            </a:pPr>
            <a:r>
              <a:rPr lang="el-GR" sz="1200" dirty="0">
                <a:solidFill>
                  <a:schemeClr val="bg2">
                    <a:lumMod val="25000"/>
                  </a:schemeClr>
                </a:solidFill>
              </a:rPr>
              <a:t>Ένιωθες ασφάλεια κατά την μεταφορά</a:t>
            </a:r>
            <a:r>
              <a:rPr lang="en-US" sz="1200" dirty="0">
                <a:solidFill>
                  <a:schemeClr val="bg2">
                    <a:lumMod val="25000"/>
                  </a:schemeClr>
                </a:solidFill>
              </a:rPr>
              <a:t>;</a:t>
            </a:r>
            <a:endParaRPr lang="el-GR" sz="1200" dirty="0">
              <a:solidFill>
                <a:schemeClr val="bg2">
                  <a:lumMod val="25000"/>
                </a:schemeClr>
              </a:solidFill>
            </a:endParaRPr>
          </a:p>
          <a:p>
            <a:pPr marL="228600" indent="-228600" algn="just">
              <a:buAutoNum type="arabicPeriod"/>
            </a:pPr>
            <a:r>
              <a:rPr lang="el-GR" sz="1200" dirty="0">
                <a:solidFill>
                  <a:schemeClr val="bg2">
                    <a:lumMod val="25000"/>
                  </a:schemeClr>
                </a:solidFill>
              </a:rPr>
              <a:t>Ποια είναι η γενική σου εντύπωση</a:t>
            </a:r>
            <a:r>
              <a:rPr lang="en-US" sz="1200" dirty="0">
                <a:solidFill>
                  <a:schemeClr val="bg2">
                    <a:lumMod val="25000"/>
                  </a:schemeClr>
                </a:solidFill>
              </a:rPr>
              <a:t>;</a:t>
            </a:r>
            <a:endParaRPr lang="el-GR" sz="1200" dirty="0">
              <a:solidFill>
                <a:schemeClr val="bg2">
                  <a:lumMod val="25000"/>
                </a:schemeClr>
              </a:solidFill>
            </a:endParaRPr>
          </a:p>
          <a:p>
            <a:pPr marL="228600" indent="-228600" algn="just">
              <a:buAutoNum type="arabicPeriod"/>
            </a:pPr>
            <a:r>
              <a:rPr lang="el-GR" sz="1200" dirty="0">
                <a:solidFill>
                  <a:schemeClr val="bg2">
                    <a:lumMod val="25000"/>
                  </a:schemeClr>
                </a:solidFill>
              </a:rPr>
              <a:t>Σε τι πρέπει να εστιάσουμε ή βελτιώσουμε</a:t>
            </a:r>
            <a:r>
              <a:rPr lang="en-US" sz="1200" dirty="0">
                <a:solidFill>
                  <a:schemeClr val="bg2">
                    <a:lumMod val="25000"/>
                  </a:schemeClr>
                </a:solidFill>
              </a:rPr>
              <a:t>;</a:t>
            </a:r>
            <a:endParaRPr lang="hr-HR" sz="1200" dirty="0">
              <a:solidFill>
                <a:schemeClr val="bg2">
                  <a:lumMod val="25000"/>
                </a:schemeClr>
              </a:solidFill>
            </a:endParaRPr>
          </a:p>
        </p:txBody>
      </p:sp>
      <p:sp>
        <p:nvSpPr>
          <p:cNvPr id="12" name="object 6">
            <a:extLst>
              <a:ext uri="{FF2B5EF4-FFF2-40B4-BE49-F238E27FC236}">
                <a16:creationId xmlns:a16="http://schemas.microsoft.com/office/drawing/2014/main" id="{FB3F2A0E-337B-481C-B7EC-28394CEB0212}"/>
              </a:ext>
            </a:extLst>
          </p:cNvPr>
          <p:cNvSpPr txBox="1">
            <a:spLocks/>
          </p:cNvSpPr>
          <p:nvPr/>
        </p:nvSpPr>
        <p:spPr>
          <a:xfrm>
            <a:off x="345440" y="3098407"/>
            <a:ext cx="6961989" cy="1120820"/>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just">
              <a:spcBef>
                <a:spcPts val="100"/>
              </a:spcBef>
            </a:pPr>
            <a:r>
              <a:rPr lang="el-GR" sz="1200" kern="0" spc="100" dirty="0">
                <a:solidFill>
                  <a:schemeClr val="tx1"/>
                </a:solidFill>
              </a:rPr>
              <a:t>Η </a:t>
            </a:r>
            <a:r>
              <a:rPr lang="hr-HR" sz="1200" kern="0" spc="100" dirty="0">
                <a:solidFill>
                  <a:schemeClr val="tx1"/>
                </a:solidFill>
              </a:rPr>
              <a:t>PAL</a:t>
            </a:r>
            <a:r>
              <a:rPr lang="en-US" sz="1200" kern="0" spc="100" dirty="0">
                <a:solidFill>
                  <a:schemeClr val="tx1"/>
                </a:solidFill>
              </a:rPr>
              <a:t> </a:t>
            </a:r>
            <a:r>
              <a:rPr lang="el-GR" sz="1200" kern="0" spc="100" dirty="0">
                <a:solidFill>
                  <a:schemeClr val="tx1"/>
                </a:solidFill>
              </a:rPr>
              <a:t>συνεδρία είναι μια ευκαιρία να συζητήσετε σημαντικές πτυχές της μεταφοράς και να εντοπίσετε σημεία προς βελτίωση. Είναι απαραίτητο να δώσετε έμφαση στα βήματα που χρειάζεται να επαναληφθούν και καθοριστούν. Και οι τρείς ρόλοι βοηθούν στην βελτίωση της διαδικασίας μάθησης των ασφαλών μεταφορών . Οι </a:t>
            </a:r>
            <a:r>
              <a:rPr lang="en-US" sz="1200" kern="0" spc="100" dirty="0">
                <a:solidFill>
                  <a:schemeClr val="tx1"/>
                </a:solidFill>
              </a:rPr>
              <a:t>PAL</a:t>
            </a:r>
            <a:r>
              <a:rPr lang="el-GR" sz="1200" kern="0" spc="100" dirty="0">
                <a:solidFill>
                  <a:schemeClr val="tx1"/>
                </a:solidFill>
              </a:rPr>
              <a:t> συνεδρίες μπορούν να γίνουν μετά από κάθε βίντεο ή μετά από κάθε κεφάλαιο. Η ιστοσελίδα έχει σκοπό να παρέχει ομότιμη μάθηση.</a:t>
            </a:r>
            <a:endParaRPr lang="en-US" sz="1200" kern="0" spc="105" dirty="0">
              <a:solidFill>
                <a:schemeClr val="tx1"/>
              </a:solidFill>
            </a:endParaRPr>
          </a:p>
        </p:txBody>
      </p:sp>
      <p:sp>
        <p:nvSpPr>
          <p:cNvPr id="4" name="Rezervirano mjesto broja slajda 3">
            <a:extLst>
              <a:ext uri="{FF2B5EF4-FFF2-40B4-BE49-F238E27FC236}">
                <a16:creationId xmlns:a16="http://schemas.microsoft.com/office/drawing/2014/main" id="{408A9800-2E3F-42C7-9610-67739F67A9ED}"/>
              </a:ext>
            </a:extLst>
          </p:cNvPr>
          <p:cNvSpPr>
            <a:spLocks noGrp="1"/>
          </p:cNvSpPr>
          <p:nvPr>
            <p:ph type="sldNum" sz="quarter" idx="7"/>
          </p:nvPr>
        </p:nvSpPr>
        <p:spPr/>
        <p:txBody>
          <a:bodyPr/>
          <a:lstStyle/>
          <a:p>
            <a:fld id="{B6F15528-21DE-4FAA-801E-634DDDAF4B2B}" type="slidenum">
              <a:rPr lang="hr-HR" smtClean="0"/>
              <a:t>32</a:t>
            </a:fld>
            <a:endParaRPr lang="hr-HR" dirty="0"/>
          </a:p>
        </p:txBody>
      </p:sp>
      <p:sp>
        <p:nvSpPr>
          <p:cNvPr id="2" name="TekstniOkvir 1">
            <a:extLst>
              <a:ext uri="{FF2B5EF4-FFF2-40B4-BE49-F238E27FC236}">
                <a16:creationId xmlns:a16="http://schemas.microsoft.com/office/drawing/2014/main" id="{95DC926D-A752-4EA5-905E-9290EDB3ED58}"/>
              </a:ext>
            </a:extLst>
          </p:cNvPr>
          <p:cNvSpPr txBox="1"/>
          <p:nvPr/>
        </p:nvSpPr>
        <p:spPr>
          <a:xfrm>
            <a:off x="478072" y="8506560"/>
            <a:ext cx="4073056" cy="646331"/>
          </a:xfrm>
          <a:prstGeom prst="rect">
            <a:avLst/>
          </a:prstGeom>
          <a:noFill/>
        </p:spPr>
        <p:txBody>
          <a:bodyPr wrap="square" rtlCol="0">
            <a:spAutoFit/>
          </a:bodyPr>
          <a:lstStyle/>
          <a:p>
            <a:pPr algn="just"/>
            <a:r>
              <a:rPr lang="el-GR" sz="1200" dirty="0"/>
              <a:t>Μπορείτε να αναρτήσετε τα συμπεράσματα των συζητήσεων, εισηγήσεις και περισσότερα στο </a:t>
            </a:r>
            <a:r>
              <a:rPr lang="el-GR" sz="1200" b="1" dirty="0">
                <a:solidFill>
                  <a:srgbClr val="0070C0"/>
                </a:solidFill>
                <a:hlinkClick r:id="rId3"/>
              </a:rPr>
              <a:t>φόρουμ-ιστοσελίδα</a:t>
            </a:r>
            <a:r>
              <a:rPr lang="en-US" sz="1200" dirty="0">
                <a:hlinkClick r:id="rId3"/>
              </a:rPr>
              <a:t> </a:t>
            </a:r>
            <a:r>
              <a:rPr lang="el-GR" sz="1200" dirty="0"/>
              <a:t>ώστε και οι υπόλοιποι να έχουν επίγνωση των εμπειριών σας.</a:t>
            </a:r>
            <a:endParaRPr lang="hr-HR" sz="12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7042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944176" y="2743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 </a:t>
            </a:r>
            <a:r>
              <a:rPr lang="el-GR" kern="0" spc="100" dirty="0"/>
              <a:t>Μέθοδοι μεταφοράς</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17" name="TekstniOkvir 16">
            <a:extLst>
              <a:ext uri="{FF2B5EF4-FFF2-40B4-BE49-F238E27FC236}">
                <a16:creationId xmlns:a16="http://schemas.microsoft.com/office/drawing/2014/main" id="{9E6179EA-89AB-44CB-8326-EBF9E842F104}"/>
              </a:ext>
            </a:extLst>
          </p:cNvPr>
          <p:cNvSpPr txBox="1"/>
          <p:nvPr/>
        </p:nvSpPr>
        <p:spPr>
          <a:xfrm>
            <a:off x="1143000" y="3657600"/>
            <a:ext cx="5616447" cy="5552739"/>
          </a:xfrm>
          <a:prstGeom prst="rect">
            <a:avLst/>
          </a:prstGeom>
          <a:noFill/>
        </p:spPr>
        <p:txBody>
          <a:bodyPr wrap="square" rtlCol="0">
            <a:spAutoFit/>
          </a:bodyPr>
          <a:lstStyle/>
          <a:p>
            <a:pPr algn="ctr"/>
            <a:endParaRPr lang="hr-HR" sz="1400" dirty="0"/>
          </a:p>
          <a:p>
            <a:pPr algn="ctr"/>
            <a:endParaRPr lang="hr-HR" sz="1400" b="1" dirty="0"/>
          </a:p>
          <a:p>
            <a:pPr algn="ctr"/>
            <a:r>
              <a:rPr lang="el-GR" sz="1400" b="1" dirty="0"/>
              <a:t>Εδώ έχουμε κάποιες βασικές αρχές όταν δουλεύετε</a:t>
            </a:r>
            <a:r>
              <a:rPr lang="en-US" sz="1400" b="1" dirty="0"/>
              <a:t>:</a:t>
            </a:r>
            <a:endParaRPr lang="hr-HR" sz="1400" dirty="0"/>
          </a:p>
          <a:p>
            <a:pPr algn="just">
              <a:lnSpc>
                <a:spcPct val="150000"/>
              </a:lnSpc>
            </a:pPr>
            <a:endParaRPr lang="hr-HR" sz="1400" dirty="0"/>
          </a:p>
          <a:p>
            <a:pPr algn="just">
              <a:lnSpc>
                <a:spcPct val="150000"/>
              </a:lnSpc>
            </a:pPr>
            <a:r>
              <a:rPr lang="hr-HR" sz="1400" dirty="0"/>
              <a:t>-</a:t>
            </a:r>
            <a:r>
              <a:rPr lang="el-GR" sz="1400" dirty="0"/>
              <a:t> Προσέχετε την στάση του σώματος σας (εργονομία)</a:t>
            </a:r>
            <a:r>
              <a:rPr lang="hr-HR" sz="1400" dirty="0"/>
              <a:t> </a:t>
            </a:r>
            <a:endParaRPr lang="el-GR" sz="1400" dirty="0"/>
          </a:p>
          <a:p>
            <a:pPr algn="just">
              <a:lnSpc>
                <a:spcPct val="150000"/>
              </a:lnSpc>
            </a:pPr>
            <a:r>
              <a:rPr lang="hr-HR" sz="1400" dirty="0"/>
              <a:t>-</a:t>
            </a:r>
            <a:r>
              <a:rPr lang="el-GR" sz="1400" dirty="0"/>
              <a:t> Μην σπρώχνετε ή τραβάτε. Χρησιμοποιήστε βοηθητικές συσκευές για οριζόντιες μεταφορές</a:t>
            </a:r>
          </a:p>
          <a:p>
            <a:pPr algn="just">
              <a:lnSpc>
                <a:spcPct val="150000"/>
              </a:lnSpc>
            </a:pPr>
            <a:r>
              <a:rPr lang="el-GR" sz="1400" dirty="0"/>
              <a:t>- Μην γέρνετε προς τον ασθενή – περπατήστε γύρω από το κρεβάτι</a:t>
            </a:r>
          </a:p>
          <a:p>
            <a:pPr algn="just">
              <a:lnSpc>
                <a:spcPct val="150000"/>
              </a:lnSpc>
            </a:pPr>
            <a:r>
              <a:rPr lang="hr-HR" sz="1400" dirty="0"/>
              <a:t>-</a:t>
            </a:r>
            <a:r>
              <a:rPr lang="el-GR" sz="1400" dirty="0"/>
              <a:t> Καθώς προσαρμόζετε τους ιμάντες, προσέχετε να μην τραυματίσετε τον ασθενή τραβώντας τους ιμάντες. </a:t>
            </a:r>
          </a:p>
          <a:p>
            <a:pPr algn="just">
              <a:lnSpc>
                <a:spcPct val="150000"/>
              </a:lnSpc>
            </a:pPr>
            <a:r>
              <a:rPr lang="el-GR" sz="1400" dirty="0"/>
              <a:t>- Όταν χρησιμοποιείται τη συσκευή (καρέκλα Raizer) προσέχετε να μην τραυματίσετε τα χέρια ή τα πόδια του ασθενή</a:t>
            </a:r>
          </a:p>
          <a:p>
            <a:pPr algn="just">
              <a:lnSpc>
                <a:spcPct val="150000"/>
              </a:lnSpc>
            </a:pPr>
            <a:r>
              <a:rPr lang="hr-HR" sz="1400" dirty="0"/>
              <a:t>-</a:t>
            </a:r>
            <a:r>
              <a:rPr lang="el-GR" sz="1400" dirty="0"/>
              <a:t> Όταν τοποθετείτε το σεντόνι μεταφοράς σε καθιστή στάση στο κρεβάτι, βεβαιωθείτε ότι τοποθετήσατε το σεντόνι περίπου 20 εκατ. από την άκρη του κρεβατιού.</a:t>
            </a:r>
          </a:p>
          <a:p>
            <a:pPr algn="just">
              <a:lnSpc>
                <a:spcPct val="150000"/>
              </a:lnSpc>
            </a:pPr>
            <a:r>
              <a:rPr lang="hr-HR" sz="1400" dirty="0"/>
              <a:t>-</a:t>
            </a:r>
            <a:r>
              <a:rPr lang="el-GR" sz="1400" dirty="0"/>
              <a:t>Το πιο σημαντικό, το επίπεδο κινητικότητας μπορεί να αλλάξει σε ημερήσια βάση, βεβαιωθείτε να </a:t>
            </a:r>
            <a:r>
              <a:rPr lang="el-GR" sz="1400" b="1" dirty="0">
                <a:solidFill>
                  <a:srgbClr val="EAB8E4"/>
                </a:solidFill>
              </a:rPr>
              <a:t>εκτιμάτε</a:t>
            </a:r>
            <a:r>
              <a:rPr lang="el-GR" sz="1400" dirty="0"/>
              <a:t> το επίπεδο κινητικότητας κάθε φορά που μεταφέρετε</a:t>
            </a:r>
            <a:endParaRPr lang="hr-HR" sz="1400" dirty="0"/>
          </a:p>
        </p:txBody>
      </p:sp>
      <p:sp>
        <p:nvSpPr>
          <p:cNvPr id="23" name="object 6">
            <a:extLst>
              <a:ext uri="{FF2B5EF4-FFF2-40B4-BE49-F238E27FC236}">
                <a16:creationId xmlns:a16="http://schemas.microsoft.com/office/drawing/2014/main" id="{14B132C9-B387-4F85-BB65-EC336083B1CD}"/>
              </a:ext>
            </a:extLst>
          </p:cNvPr>
          <p:cNvSpPr txBox="1">
            <a:spLocks/>
          </p:cNvSpPr>
          <p:nvPr/>
        </p:nvSpPr>
        <p:spPr>
          <a:xfrm>
            <a:off x="345440" y="2943946"/>
            <a:ext cx="6961990" cy="44371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Χρησιμοποιήστε τα βίντεο για να μάθετε τα βήματα ώστε να εφαρμόζετε ασφαλείς μεταφορές</a:t>
            </a:r>
            <a:endParaRPr lang="en-US" kern="0" spc="105" dirty="0"/>
          </a:p>
        </p:txBody>
      </p:sp>
      <p:pic>
        <p:nvPicPr>
          <p:cNvPr id="24" name="Slika 23">
            <a:hlinkClick r:id="rId3" action="ppaction://hlinksldjump"/>
            <a:extLst>
              <a:ext uri="{FF2B5EF4-FFF2-40B4-BE49-F238E27FC236}">
                <a16:creationId xmlns:a16="http://schemas.microsoft.com/office/drawing/2014/main" id="{277C486B-4FCD-4904-8373-B8883A4EA206}"/>
              </a:ext>
            </a:extLst>
          </p:cNvPr>
          <p:cNvPicPr>
            <a:picLocks noChangeAspect="1"/>
          </p:cNvPicPr>
          <p:nvPr/>
        </p:nvPicPr>
        <p:blipFill>
          <a:blip r:embed="rId4"/>
          <a:stretch>
            <a:fillRect/>
          </a:stretch>
        </p:blipFill>
        <p:spPr>
          <a:xfrm>
            <a:off x="3922648" y="8970919"/>
            <a:ext cx="527867" cy="609600"/>
          </a:xfrm>
          <a:prstGeom prst="rect">
            <a:avLst/>
          </a:prstGeom>
        </p:spPr>
      </p:pic>
      <p:sp>
        <p:nvSpPr>
          <p:cNvPr id="15" name="Rezervirano mjesto broja slajda 14">
            <a:extLst>
              <a:ext uri="{FF2B5EF4-FFF2-40B4-BE49-F238E27FC236}">
                <a16:creationId xmlns:a16="http://schemas.microsoft.com/office/drawing/2014/main" id="{1A2A0E7F-1392-4F5B-8F2B-53F2AC50A218}"/>
              </a:ext>
            </a:extLst>
          </p:cNvPr>
          <p:cNvSpPr>
            <a:spLocks noGrp="1"/>
          </p:cNvSpPr>
          <p:nvPr>
            <p:ph type="sldNum" sz="quarter" idx="7"/>
          </p:nvPr>
        </p:nvSpPr>
        <p:spPr/>
        <p:txBody>
          <a:bodyPr/>
          <a:lstStyle/>
          <a:p>
            <a:fld id="{B6F15528-21DE-4FAA-801E-634DDDAF4B2B}" type="slidenum">
              <a:rPr lang="hr-HR" smtClean="0"/>
              <a:t>33</a:t>
            </a:fld>
            <a:endParaRPr lang="hr-H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932439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6800" y="480816"/>
            <a:ext cx="6023588" cy="505267"/>
          </a:xfrm>
          <a:prstGeom prst="rect">
            <a:avLst/>
          </a:prstGeom>
        </p:spPr>
        <p:txBody>
          <a:bodyPr vert="horz" wrap="square" lIns="0" tIns="12700" rIns="0" bIns="0" rtlCol="0">
            <a:spAutoFit/>
          </a:bodyPr>
          <a:lstStyle/>
          <a:p>
            <a:pPr marL="12700">
              <a:lnSpc>
                <a:spcPct val="100000"/>
              </a:lnSpc>
              <a:spcBef>
                <a:spcPts val="100"/>
              </a:spcBef>
            </a:pPr>
            <a:r>
              <a:rPr lang="el-GR" sz="3200" dirty="0">
                <a:solidFill>
                  <a:srgbClr val="00B0F0"/>
                </a:solidFill>
              </a:rPr>
              <a:t>Ιστοσελίδα</a:t>
            </a:r>
            <a:endParaRPr sz="3200" dirty="0">
              <a:solidFill>
                <a:srgbClr val="00B0F0"/>
              </a:solidFill>
            </a:endParaRPr>
          </a:p>
        </p:txBody>
      </p:sp>
      <p:sp>
        <p:nvSpPr>
          <p:cNvPr id="8" name="object 8"/>
          <p:cNvSpPr txBox="1"/>
          <p:nvPr/>
        </p:nvSpPr>
        <p:spPr>
          <a:xfrm>
            <a:off x="609600" y="3200400"/>
            <a:ext cx="6553200" cy="197490"/>
          </a:xfrm>
          <a:prstGeom prst="rect">
            <a:avLst/>
          </a:prstGeom>
        </p:spPr>
        <p:txBody>
          <a:bodyPr vert="horz" wrap="square" lIns="0" tIns="12700" rIns="0" bIns="0" rtlCol="0">
            <a:spAutoFit/>
          </a:bodyPr>
          <a:lstStyle/>
          <a:p>
            <a:endParaRPr lang="hr-HR" sz="1200" dirty="0"/>
          </a:p>
        </p:txBody>
      </p:sp>
      <p:pic>
        <p:nvPicPr>
          <p:cNvPr id="10" name="Slika 9">
            <a:hlinkClick r:id="rId2"/>
            <a:extLst>
              <a:ext uri="{FF2B5EF4-FFF2-40B4-BE49-F238E27FC236}">
                <a16:creationId xmlns:a16="http://schemas.microsoft.com/office/drawing/2014/main" id="{0866CCA3-C831-437A-9E51-0791EA264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3705019"/>
            <a:ext cx="5890054" cy="1099572"/>
          </a:xfrm>
          <a:prstGeom prst="rect">
            <a:avLst/>
          </a:prstGeom>
        </p:spPr>
      </p:pic>
      <p:pic>
        <p:nvPicPr>
          <p:cNvPr id="11" name="Slika 10">
            <a:extLst>
              <a:ext uri="{FF2B5EF4-FFF2-40B4-BE49-F238E27FC236}">
                <a16:creationId xmlns:a16="http://schemas.microsoft.com/office/drawing/2014/main" id="{545E0E1F-B0DB-4451-A7D0-078777B9D5F4}"/>
              </a:ext>
            </a:extLst>
          </p:cNvPr>
          <p:cNvPicPr>
            <a:picLocks noChangeAspect="1"/>
          </p:cNvPicPr>
          <p:nvPr/>
        </p:nvPicPr>
        <p:blipFill>
          <a:blip r:embed="rId4"/>
          <a:stretch>
            <a:fillRect/>
          </a:stretch>
        </p:blipFill>
        <p:spPr>
          <a:xfrm>
            <a:off x="21771" y="4942498"/>
            <a:ext cx="7772400" cy="3357177"/>
          </a:xfrm>
          <a:prstGeom prst="rect">
            <a:avLst/>
          </a:prstGeom>
        </p:spPr>
      </p:pic>
      <p:pic>
        <p:nvPicPr>
          <p:cNvPr id="12" name="Slika 11">
            <a:hlinkClick r:id="rId2"/>
            <a:extLst>
              <a:ext uri="{FF2B5EF4-FFF2-40B4-BE49-F238E27FC236}">
                <a16:creationId xmlns:a16="http://schemas.microsoft.com/office/drawing/2014/main" id="{22B7D77F-4529-4AED-9A41-42ED0C46EB2D}"/>
              </a:ext>
            </a:extLst>
          </p:cNvPr>
          <p:cNvPicPr>
            <a:picLocks noChangeAspect="1"/>
          </p:cNvPicPr>
          <p:nvPr/>
        </p:nvPicPr>
        <p:blipFill>
          <a:blip r:embed="rId5"/>
          <a:stretch>
            <a:fillRect/>
          </a:stretch>
        </p:blipFill>
        <p:spPr>
          <a:xfrm>
            <a:off x="4495800" y="3887861"/>
            <a:ext cx="527867" cy="609600"/>
          </a:xfrm>
          <a:prstGeom prst="rect">
            <a:avLst/>
          </a:prstGeom>
        </p:spPr>
      </p:pic>
      <p:sp>
        <p:nvSpPr>
          <p:cNvPr id="13" name="Rezervirano mjesto broja slajda 12">
            <a:extLst>
              <a:ext uri="{FF2B5EF4-FFF2-40B4-BE49-F238E27FC236}">
                <a16:creationId xmlns:a16="http://schemas.microsoft.com/office/drawing/2014/main" id="{A989DA69-56BB-4B3B-A14A-DE0206B31DB7}"/>
              </a:ext>
            </a:extLst>
          </p:cNvPr>
          <p:cNvSpPr>
            <a:spLocks noGrp="1"/>
          </p:cNvSpPr>
          <p:nvPr>
            <p:ph type="sldNum" sz="quarter" idx="7"/>
          </p:nvPr>
        </p:nvSpPr>
        <p:spPr/>
        <p:txBody>
          <a:bodyPr/>
          <a:lstStyle/>
          <a:p>
            <a:fld id="{B6F15528-21DE-4FAA-801E-634DDDAF4B2B}" type="slidenum">
              <a:rPr lang="hr-HR" smtClean="0"/>
              <a:t>34</a:t>
            </a:fld>
            <a:endParaRPr lang="hr-H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 name="TextBox 1"/>
          <p:cNvSpPr txBox="1"/>
          <p:nvPr/>
        </p:nvSpPr>
        <p:spPr>
          <a:xfrm>
            <a:off x="381000" y="1736502"/>
            <a:ext cx="7002780" cy="1846659"/>
          </a:xfrm>
          <a:prstGeom prst="rect">
            <a:avLst/>
          </a:prstGeom>
          <a:noFill/>
        </p:spPr>
        <p:txBody>
          <a:bodyPr wrap="square" rtlCol="0">
            <a:spAutoFit/>
          </a:bodyPr>
          <a:lstStyle/>
          <a:p>
            <a:endParaRPr lang="hr-HR" dirty="0"/>
          </a:p>
          <a:p>
            <a:pPr algn="just"/>
            <a:r>
              <a:rPr lang="el-GR" sz="1600" dirty="0"/>
              <a:t>Η ιστοσελίδα – φόρουμ προορίζεται για αλληλεπίδραση μεταξύ συμμετεχόντων του τήλε-προγράμματος εκπαίδευσης, ειδικούς και φροντιστές καθώς και για ακαδημαϊκούς σχετιζόμενους με το πρόγραμμα ώστε να μοιραστούνε εμπειρίες, πρακτικές και ιδέες και να οργανώσουν την διαδικασία της μάθησης. Είναι</a:t>
            </a:r>
            <a:r>
              <a:rPr lang="en-US" sz="1600" dirty="0"/>
              <a:t> </a:t>
            </a:r>
            <a:r>
              <a:rPr lang="el-GR" sz="1600" dirty="0"/>
              <a:t>ένα αναπόσπαστο κομμάτι αυτού του </a:t>
            </a:r>
            <a:r>
              <a:rPr lang="el-GR" sz="1600" dirty="0" err="1"/>
              <a:t>διαδραστικού</a:t>
            </a:r>
            <a:r>
              <a:rPr lang="el-GR" sz="1600" dirty="0"/>
              <a:t> εγχειριδίου. Ο κύριος στόχος του φόρουμ είναι να διευκολύνει την ομότιμη μάθηση.</a:t>
            </a:r>
            <a:endParaRPr lang="en-GB" sz="1600" dirty="0"/>
          </a:p>
        </p:txBody>
      </p:sp>
    </p:spTree>
    <p:extLst>
      <p:ext uri="{BB962C8B-B14F-4D97-AF65-F5344CB8AC3E}">
        <p14:creationId xmlns:p14="http://schemas.microsoft.com/office/powerpoint/2010/main" val="1092891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el-GR" sz="4000" dirty="0"/>
              <a:t>Παραρτήματα</a:t>
            </a:r>
            <a:endParaRPr sz="4000" dirty="0"/>
          </a:p>
        </p:txBody>
      </p:sp>
      <p:sp>
        <p:nvSpPr>
          <p:cNvPr id="6" name="object 6"/>
          <p:cNvSpPr/>
          <p:nvPr/>
        </p:nvSpPr>
        <p:spPr>
          <a:xfrm>
            <a:off x="381001" y="2285999"/>
            <a:ext cx="6781799" cy="6576975"/>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a:effectLst>
            <a:outerShdw blurRad="50800" dist="38100" dir="18900000" algn="bl" rotWithShape="0">
              <a:prstClr val="black">
                <a:alpha val="40000"/>
              </a:prstClr>
            </a:outerShdw>
          </a:effectLst>
        </p:spPr>
        <p:txBody>
          <a:bodyPr wrap="square" lIns="0" tIns="0" rIns="0" bIns="0" rtlCol="0"/>
          <a:lstStyle/>
          <a:p>
            <a:endParaRPr/>
          </a:p>
        </p:txBody>
      </p:sp>
      <p:sp>
        <p:nvSpPr>
          <p:cNvPr id="8" name="object 8"/>
          <p:cNvSpPr txBox="1"/>
          <p:nvPr/>
        </p:nvSpPr>
        <p:spPr>
          <a:xfrm>
            <a:off x="609600" y="2667000"/>
            <a:ext cx="6553200" cy="9800119"/>
          </a:xfrm>
          <a:prstGeom prst="rect">
            <a:avLst/>
          </a:prstGeom>
        </p:spPr>
        <p:txBody>
          <a:bodyPr vert="horz" wrap="square" lIns="0" tIns="12700" rIns="0" bIns="0" rtlCol="0">
            <a:spAutoFit/>
          </a:bodyPr>
          <a:lstStyle/>
          <a:p>
            <a:r>
              <a:rPr lang="el-GR" sz="1200" b="1" dirty="0"/>
              <a:t>Μοντέλα Ομότιμης Μάθησης</a:t>
            </a:r>
          </a:p>
          <a:p>
            <a:r>
              <a:rPr lang="hr-HR" sz="1200" dirty="0"/>
              <a:t> </a:t>
            </a:r>
          </a:p>
          <a:p>
            <a:r>
              <a:rPr lang="el-GR" sz="1200" dirty="0"/>
              <a:t>Υπάρχουν </a:t>
            </a:r>
            <a:r>
              <a:rPr lang="el-GR" sz="1200" b="1" i="1" u="sng" dirty="0"/>
              <a:t>δέκα διαφορετικά μοντέλα </a:t>
            </a:r>
            <a:r>
              <a:rPr lang="el-GR" sz="1200" b="1" dirty="0"/>
              <a:t>Ομότιμης</a:t>
            </a:r>
            <a:r>
              <a:rPr lang="el-GR" sz="1200" b="1" i="1" u="sng" dirty="0"/>
              <a:t> μάθησης</a:t>
            </a:r>
            <a:r>
              <a:rPr lang="hr-HR" sz="1200" dirty="0"/>
              <a:t>(Griffiths, Housten &amp; Lazenbatt, 1995):</a:t>
            </a:r>
          </a:p>
          <a:p>
            <a:endParaRPr lang="hr-HR" sz="1200" dirty="0"/>
          </a:p>
          <a:p>
            <a:pPr lvl="0"/>
            <a:r>
              <a:rPr lang="hr-HR" sz="1200" dirty="0"/>
              <a:t>1. </a:t>
            </a:r>
            <a:r>
              <a:rPr lang="el-GR" sz="1200" dirty="0"/>
              <a:t>Το Μοντέλο </a:t>
            </a:r>
            <a:r>
              <a:rPr lang="en-US" sz="1200" dirty="0"/>
              <a:t>Proctor</a:t>
            </a:r>
            <a:r>
              <a:rPr lang="el-GR" sz="1200" dirty="0"/>
              <a:t> – έμπειροι διδάσκουν καινούργιους μαθητευόμενους</a:t>
            </a:r>
          </a:p>
          <a:p>
            <a:pPr lvl="0"/>
            <a:r>
              <a:rPr lang="hr-HR" sz="1200" dirty="0"/>
              <a:t>2. </a:t>
            </a:r>
            <a:r>
              <a:rPr lang="el-GR" sz="1200" dirty="0"/>
              <a:t>Κελιά Μάθησης – Μαθητευόμενοι ίδιου επιπέδου σχηματίζουν ομάδες και αλληλοβοηθούνται με το περιεχόμενου του μαθήματος και προσωπικά προβλήματα</a:t>
            </a:r>
          </a:p>
          <a:p>
            <a:pPr lvl="0"/>
            <a:r>
              <a:rPr lang="el-GR" sz="1200" dirty="0"/>
              <a:t>3. Σεμινάρια Επικοινωνίας</a:t>
            </a:r>
          </a:p>
          <a:p>
            <a:pPr lvl="0"/>
            <a:r>
              <a:rPr lang="el-GR" sz="1200" dirty="0"/>
              <a:t>4. Ιδιωτικές ομάδες μάθησης</a:t>
            </a:r>
          </a:p>
          <a:p>
            <a:pPr lvl="0"/>
            <a:r>
              <a:rPr lang="el-GR" sz="1200" dirty="0"/>
              <a:t>5. Παρασιτισμός – ένα σύστημα φιλίας ή σύμβουλου</a:t>
            </a:r>
            <a:endParaRPr lang="hr-HR" sz="1200" dirty="0"/>
          </a:p>
          <a:p>
            <a:pPr lvl="0"/>
            <a:r>
              <a:rPr lang="el-GR" sz="1200" dirty="0"/>
              <a:t>6. Σχήματα ομότιμης εργασίας</a:t>
            </a:r>
          </a:p>
          <a:p>
            <a:pPr lvl="0"/>
            <a:r>
              <a:rPr lang="el-GR" sz="1200" dirty="0"/>
              <a:t>7. Συνεργατικά </a:t>
            </a:r>
            <a:r>
              <a:rPr lang="en-US" sz="1200" dirty="0"/>
              <a:t>project</a:t>
            </a:r>
            <a:r>
              <a:rPr lang="el-GR" sz="1200" dirty="0"/>
              <a:t> ή πειραματική εργασία</a:t>
            </a:r>
          </a:p>
          <a:p>
            <a:pPr lvl="0"/>
            <a:r>
              <a:rPr lang="el-GR" sz="1200" dirty="0"/>
              <a:t>8. </a:t>
            </a:r>
            <a:r>
              <a:rPr lang="en-US" sz="1200" dirty="0"/>
              <a:t>Project</a:t>
            </a:r>
            <a:r>
              <a:rPr lang="el-GR" sz="1200" dirty="0"/>
              <a:t> με διαφορετικού μεγέθους ομάδες</a:t>
            </a:r>
          </a:p>
          <a:p>
            <a:pPr lvl="0"/>
            <a:r>
              <a:rPr lang="el-GR" sz="1200" dirty="0"/>
              <a:t>9. Μέντορες στο χώρο εργασίας</a:t>
            </a:r>
          </a:p>
          <a:p>
            <a:pPr lvl="0"/>
            <a:r>
              <a:rPr lang="el-GR" sz="1200" dirty="0"/>
              <a:t>10. Κοινωνικές δραστηριότητες</a:t>
            </a:r>
          </a:p>
          <a:p>
            <a:pPr lvl="0"/>
            <a:endParaRPr lang="hr-HR" sz="1200" dirty="0"/>
          </a:p>
          <a:p>
            <a:r>
              <a:rPr lang="el-GR" sz="1200" b="1" dirty="0"/>
              <a:t>Αρχές Ομότιμης Μάθησης</a:t>
            </a:r>
            <a:endParaRPr lang="hr-HR" sz="1200" b="1" dirty="0"/>
          </a:p>
          <a:p>
            <a:r>
              <a:rPr lang="hr-HR" sz="1200" dirty="0"/>
              <a:t> </a:t>
            </a:r>
          </a:p>
          <a:p>
            <a:r>
              <a:rPr lang="el-GR" sz="1200" dirty="0"/>
              <a:t>Υπάρχουν </a:t>
            </a:r>
            <a:r>
              <a:rPr lang="el-GR" sz="1200" b="1" i="1" u="sng" dirty="0"/>
              <a:t>οχτώ αρχές ομότιμης μάθησης</a:t>
            </a:r>
            <a:r>
              <a:rPr lang="hr-HR" sz="1200" dirty="0"/>
              <a:t>(Arendale &amp; Lilly, 2014):</a:t>
            </a:r>
          </a:p>
          <a:p>
            <a:r>
              <a:rPr lang="hr-HR" sz="1200" dirty="0"/>
              <a:t> </a:t>
            </a:r>
            <a:endParaRPr lang="el-GR" sz="1200" dirty="0"/>
          </a:p>
          <a:p>
            <a:r>
              <a:rPr lang="el-GR" sz="1200" dirty="0"/>
              <a:t>1. Η μαθησιακή θεωρία καθοδηγεί την επιλογή των αποτελεσματικών μαθησιακών δραστηριοτήτων</a:t>
            </a:r>
          </a:p>
          <a:p>
            <a:r>
              <a:rPr lang="el-GR" sz="1200" dirty="0"/>
              <a:t>2. Η πολυπολιτισμική ικανότητα είναι μια διαδικασία που μαθαίνεται και εκτιμάται που βελτιώνει το μαθησιακό περιβάλλον</a:t>
            </a:r>
          </a:p>
          <a:p>
            <a:r>
              <a:rPr lang="hr-HR" sz="1200" dirty="0"/>
              <a:t>3. </a:t>
            </a:r>
            <a:r>
              <a:rPr lang="el-GR" sz="1200" dirty="0"/>
              <a:t>Οι</a:t>
            </a:r>
            <a:r>
              <a:rPr lang="en-US" sz="1200" dirty="0"/>
              <a:t> </a:t>
            </a:r>
            <a:r>
              <a:rPr lang="el-GR" sz="1200" dirty="0"/>
              <a:t>ομότιμες συνεδρίες μάθησης σχεδιάζονται έχοντας κατά νου συγκεκριμένους μαθησιακούς στόχους</a:t>
            </a:r>
          </a:p>
          <a:p>
            <a:r>
              <a:rPr lang="hr-HR" sz="1200" dirty="0"/>
              <a:t>4. </a:t>
            </a:r>
            <a:r>
              <a:rPr lang="el-GR" sz="1200" dirty="0"/>
              <a:t>Οι δραστηριότητες ποικίλουν  ανάλογα με τους μαθησιακούς στόχους του αντικειμένου</a:t>
            </a:r>
            <a:endParaRPr lang="hr-HR" sz="1200" dirty="0"/>
          </a:p>
          <a:p>
            <a:pPr lvl="0"/>
            <a:r>
              <a:rPr lang="hr-HR" sz="1200" dirty="0"/>
              <a:t>5. </a:t>
            </a:r>
            <a:r>
              <a:rPr lang="el-GR" sz="1200" dirty="0"/>
              <a:t>Οι συνεδρίες είναι ευκαιρίες για μοντελοποίηση, μοίρασμα και εξάσκηση παραγωγικών συμπεριφορών μάθησης</a:t>
            </a:r>
            <a:endParaRPr lang="hr-HR" sz="1200" dirty="0"/>
          </a:p>
          <a:p>
            <a:pPr lvl="0"/>
            <a:r>
              <a:rPr lang="hr-HR" sz="1200" dirty="0"/>
              <a:t>6. </a:t>
            </a:r>
            <a:r>
              <a:rPr lang="el-GR" sz="1200" dirty="0"/>
              <a:t>Οι συμμετέχοντες εμπλέκονται ενεργά με το υλικό του μαθήματος και μεταξύ τους</a:t>
            </a:r>
            <a:endParaRPr lang="hr-HR" sz="1200" dirty="0"/>
          </a:p>
          <a:p>
            <a:pPr lvl="0"/>
            <a:r>
              <a:rPr lang="hr-HR" sz="1200" dirty="0"/>
              <a:t>7.</a:t>
            </a:r>
            <a:r>
              <a:rPr lang="el-GR" sz="1200" dirty="0"/>
              <a:t> Οι μαθητές αναπτύσσουν μεγαλύτερες δεξιότητες στην παρακολούθηση της εκπαίδευσης τους</a:t>
            </a:r>
          </a:p>
          <a:p>
            <a:pPr lvl="0"/>
            <a:r>
              <a:rPr lang="hr-HR" sz="1200" dirty="0"/>
              <a:t>8. </a:t>
            </a:r>
            <a:r>
              <a:rPr lang="el-GR" sz="1200" dirty="0"/>
              <a:t>Η εξουσία και η ιδιοκτησία της συνεδρίας μετατοπίζεται από τον συντονιστή στους συμμετέχοντες καθώς προχωρά η ακαδημαϊκή περίοδος</a:t>
            </a:r>
            <a:endParaRPr lang="hr-HR" sz="1200" b="1" dirty="0"/>
          </a:p>
          <a:p>
            <a:endParaRPr lang="hr-HR" sz="1200" b="1"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p>
          <a:p>
            <a:endParaRPr lang="hr-HR" sz="1200" dirty="0">
              <a:latin typeface="Roboto"/>
              <a:cs typeface="Roboto"/>
            </a:endParaRPr>
          </a:p>
          <a:p>
            <a:endParaRPr lang="hr-HR" sz="1200" dirty="0">
              <a:latin typeface="Roboto"/>
              <a:cs typeface="Roboto"/>
            </a:endParaRPr>
          </a:p>
          <a:p>
            <a:endParaRPr lang="hr-HR" sz="1200" dirty="0">
              <a:latin typeface="Roboto"/>
              <a:cs typeface="Roboto"/>
            </a:endParaRPr>
          </a:p>
          <a:p>
            <a:endParaRPr sz="1200" dirty="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35</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88416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el-GR" sz="4000" dirty="0"/>
              <a:t>Παραρτήματα</a:t>
            </a:r>
            <a:endParaRPr sz="4000" dirty="0"/>
          </a:p>
        </p:txBody>
      </p:sp>
      <p:sp>
        <p:nvSpPr>
          <p:cNvPr id="8" name="object 8"/>
          <p:cNvSpPr txBox="1"/>
          <p:nvPr/>
        </p:nvSpPr>
        <p:spPr>
          <a:xfrm>
            <a:off x="609600" y="2323282"/>
            <a:ext cx="6553200" cy="7399462"/>
          </a:xfrm>
          <a:prstGeom prst="rect">
            <a:avLst/>
          </a:prstGeom>
        </p:spPr>
        <p:txBody>
          <a:bodyPr vert="horz" wrap="square" lIns="0" tIns="12700" rIns="0" bIns="0" rtlCol="0">
            <a:spAutoFit/>
          </a:bodyPr>
          <a:lstStyle/>
          <a:p>
            <a:r>
              <a:rPr lang="el-GR" sz="1200" b="1" dirty="0"/>
              <a:t>ΠΩΣ ΝΑ ΔΙΕΥΚΟΛΥΝΕΙΤΕ ΤΗΝ ΕΦΑΡΜΟΓΗ ΤΩΝ ΟΚΤΩ ΑΡΧΩΝ ΜΑΘΗΣΗΣ ΟΜΟΛΟΜΙΚΩΝ;</a:t>
            </a:r>
            <a:endParaRPr lang="hr-HR" sz="1200" b="1" dirty="0">
              <a:highlight>
                <a:srgbClr val="FFFF00"/>
              </a:highlight>
            </a:endParaRPr>
          </a:p>
          <a:p>
            <a:endParaRPr lang="hr-HR" sz="1200" b="1" dirty="0"/>
          </a:p>
          <a:p>
            <a:r>
              <a:rPr lang="hr-HR" sz="1200" dirty="0"/>
              <a:t> </a:t>
            </a:r>
          </a:p>
          <a:p>
            <a:r>
              <a:rPr lang="el-GR" sz="1200" b="1" dirty="0"/>
              <a:t>Αρχή 1: Η εκπαιδευτική θεωρία καθοδηγεί την επιλογή αποτελεσματικών μαθησιακών δραστηριοτήτων</a:t>
            </a:r>
            <a:endParaRPr lang="hr-HR" sz="1200" b="1" i="1" dirty="0"/>
          </a:p>
          <a:p>
            <a:r>
              <a:rPr lang="el-GR" sz="1200" dirty="0"/>
              <a:t>   - Η επιλογή των δραστηριοτήτων θα πρέπει να είναι κατάλληλη για την εκμάθηση του περιεχομένου</a:t>
            </a:r>
          </a:p>
          <a:p>
            <a:r>
              <a:rPr lang="el-GR" sz="1200" dirty="0"/>
              <a:t>   - Ο συναισθηματικός τομέας</a:t>
            </a:r>
            <a:r>
              <a:rPr lang="en-US" sz="1200" dirty="0"/>
              <a:t> </a:t>
            </a:r>
            <a:r>
              <a:rPr lang="el-GR" sz="1200" dirty="0"/>
              <a:t>και η κοινωνική μάθηση είναι εξίσου σημαντικές με τον γνωστικό τομέα</a:t>
            </a:r>
          </a:p>
          <a:p>
            <a:r>
              <a:rPr lang="el-GR" sz="1200" dirty="0"/>
              <a:t>   - Το κρίσιμο μέρος του να γίνεις ειδικός στη μάθηση είναι η μεταγνώση</a:t>
            </a:r>
          </a:p>
          <a:p>
            <a:endParaRPr lang="hr-HR" sz="1200" dirty="0"/>
          </a:p>
          <a:p>
            <a:r>
              <a:rPr lang="el-GR" sz="1200" b="1" dirty="0"/>
              <a:t>Αρχή</a:t>
            </a:r>
            <a:r>
              <a:rPr lang="hr-HR" sz="1200" b="1" dirty="0"/>
              <a:t> 2: </a:t>
            </a:r>
            <a:r>
              <a:rPr lang="el-GR" sz="1200" b="1" i="1" dirty="0"/>
              <a:t>Η πολυπολιτισμική ικανότητα είναι μια διαδικασία που μαθαίνεται και εκτιμάται και βελτιώνει το μαθησιακό περιβάλλον</a:t>
            </a:r>
          </a:p>
          <a:p>
            <a:endParaRPr lang="el-GR" sz="1200" dirty="0"/>
          </a:p>
          <a:p>
            <a:r>
              <a:rPr lang="el-GR" sz="1200" dirty="0"/>
              <a:t>  - Ο πολιτισμός υπάρχει ως ένα σύνολο αλληλοκαλυπτόμενων και ενίοτε αντικρουόμενων ταυτοτήτων</a:t>
            </a:r>
          </a:p>
          <a:p>
            <a:r>
              <a:rPr lang="el-GR" sz="1200" dirty="0"/>
              <a:t>  - Η ενεργητική ακρόαση πρέπει να χρησιμοποιείται για κατανόηση του αντίκτυπου του πολιτισμού στην επικοινωνία</a:t>
            </a:r>
          </a:p>
          <a:p>
            <a:r>
              <a:rPr lang="el-GR" sz="1200" dirty="0"/>
              <a:t>  - Θα πρέπει να χρησιμοποιείται μεγάλη ποικιλία πολιτιστικά ευαίσθητων δραστηριοτήτων</a:t>
            </a:r>
          </a:p>
          <a:p>
            <a:endParaRPr lang="hr-HR" sz="1200" b="1" dirty="0"/>
          </a:p>
          <a:p>
            <a:r>
              <a:rPr lang="el-GR" sz="1200" b="1" dirty="0"/>
              <a:t>Αρχή</a:t>
            </a:r>
            <a:r>
              <a:rPr lang="hr-HR" sz="1200" b="1" dirty="0"/>
              <a:t> 3:</a:t>
            </a:r>
            <a:r>
              <a:rPr lang="el-GR" sz="1200" b="1" dirty="0"/>
              <a:t> Οι ομότιμες συνεδρίες μάθησης σχεδιάζονται έχοντας κατά νου συγκεκριμένους μαθησιακούς στόχους</a:t>
            </a:r>
          </a:p>
          <a:p>
            <a:endParaRPr lang="hr-HR" sz="1200" dirty="0"/>
          </a:p>
          <a:p>
            <a:r>
              <a:rPr lang="el-GR" sz="1200" dirty="0"/>
              <a:t>  - Επιλέξτε δραστηριότητες με βάση τους στόχους για τη συνεδρία</a:t>
            </a:r>
          </a:p>
          <a:p>
            <a:r>
              <a:rPr lang="el-GR" sz="1200" dirty="0"/>
              <a:t>  - Η δυσκολία πρέπει να προσαρμοστεί στο περιεχόμενο</a:t>
            </a:r>
          </a:p>
          <a:p>
            <a:r>
              <a:rPr lang="el-GR" sz="1200" dirty="0"/>
              <a:t>  - Τα σχέδια μάθησης πρέπει να είναι ευέλικτα</a:t>
            </a:r>
          </a:p>
          <a:p>
            <a:r>
              <a:rPr lang="el-GR" sz="1200" dirty="0"/>
              <a:t>  - Χρήση άτυπων αξιολογήσεων για τη μέτρηση της μάθησης των μαθητών</a:t>
            </a:r>
          </a:p>
          <a:p>
            <a:r>
              <a:rPr lang="el-GR" sz="1200" dirty="0"/>
              <a:t>  - Συλλογισμός προηγούμενων συνεδριών</a:t>
            </a:r>
          </a:p>
          <a:p>
            <a:endParaRPr lang="hr-HR" sz="1200" dirty="0"/>
          </a:p>
          <a:p>
            <a:r>
              <a:rPr lang="el-GR" sz="1200" b="1" dirty="0"/>
              <a:t>Αρχή</a:t>
            </a:r>
            <a:r>
              <a:rPr lang="hr-HR" sz="1200" b="1" dirty="0"/>
              <a:t> 4: </a:t>
            </a:r>
            <a:r>
              <a:rPr lang="el-GR" sz="1200" b="1" i="1" dirty="0"/>
              <a:t>Οι δραστηριότητες ποικίλουν  ανάλογα με τους μαθησιακούς στόχους του αντικειμένου</a:t>
            </a:r>
          </a:p>
          <a:p>
            <a:endParaRPr lang="hr-HR" sz="1200" dirty="0"/>
          </a:p>
          <a:p>
            <a:pPr lvl="0"/>
            <a:r>
              <a:rPr lang="el-GR" sz="1200" dirty="0"/>
              <a:t>  - Οι συνεδρίες λειτουργούν διαφορετικά ανάλογα με το περιεχόμενο</a:t>
            </a:r>
          </a:p>
          <a:p>
            <a:pPr lvl="0"/>
            <a:r>
              <a:rPr lang="el-GR" sz="1200" dirty="0"/>
              <a:t>  - Επιλογή διαφορετικών δραστηριοτήτων όπως επίλυση προβλημάτων, εφαρμογή εννοιών, ανάλυση κειμένων επιδείξεων</a:t>
            </a:r>
          </a:p>
          <a:p>
            <a:endParaRPr lang="hr-HR" sz="1200" dirty="0"/>
          </a:p>
          <a:p>
            <a:r>
              <a:rPr lang="el-GR" sz="1200" b="1" dirty="0"/>
              <a:t>Αρχή</a:t>
            </a:r>
            <a:r>
              <a:rPr lang="hr-HR" sz="1200" b="1" dirty="0"/>
              <a:t> 5: </a:t>
            </a:r>
            <a:r>
              <a:rPr lang="el-GR" sz="1200" b="1" i="1" dirty="0"/>
              <a:t>Οι συνεδρίες είναι ευκαιρίες για μοντελοποίηση, μοίρασμα και εξάσκηση παραγωγικών συμπεριφορών μάθησης</a:t>
            </a:r>
          </a:p>
          <a:p>
            <a:endParaRPr lang="hr-HR" sz="1200" b="1" dirty="0"/>
          </a:p>
          <a:p>
            <a:pPr lvl="0"/>
            <a:r>
              <a:rPr lang="el-GR" sz="1200" dirty="0"/>
              <a:t>  - Χρησιμοποιώντας την προσωπική εμπειρία για τον προσχεδιασμό στρατηγικών μάθησης</a:t>
            </a:r>
          </a:p>
          <a:p>
            <a:pPr lvl="0"/>
            <a:r>
              <a:rPr lang="el-GR" sz="1200" dirty="0"/>
              <a:t>  - Αναζήτηση «διδάξιμων στιγμών» για επίδειξη και εφαρμογή μαθησιακών στρατηγικών</a:t>
            </a:r>
          </a:p>
          <a:p>
            <a:pPr lvl="0"/>
            <a:r>
              <a:rPr lang="el-GR" sz="1200" dirty="0"/>
              <a:t>  - Δημιουργία ευκαιριών στους μαθητές για εξάσκηση και ανταλλαγή απόψεων </a:t>
            </a:r>
            <a:r>
              <a:rPr lang="hr-HR" sz="1200" dirty="0"/>
              <a:t>	</a:t>
            </a:r>
          </a:p>
          <a:p>
            <a:pPr lvl="0"/>
            <a:r>
              <a:rPr lang="hr-HR" sz="1200" dirty="0"/>
              <a:t>	</a:t>
            </a:r>
            <a:endParaRPr lang="hr-HR" sz="1200" dirty="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36</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11743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F3878489-EBDB-486D-9728-4D60A8426A51}"/>
              </a:ext>
            </a:extLst>
          </p:cNvPr>
          <p:cNvSpPr/>
          <p:nvPr/>
        </p:nvSpPr>
        <p:spPr>
          <a:xfrm>
            <a:off x="381001" y="6324600"/>
            <a:ext cx="6781799" cy="236220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a:effectLst>
            <a:outerShdw blurRad="50800" dist="38100" dir="18900000" algn="bl" rotWithShape="0">
              <a:prstClr val="black">
                <a:alpha val="40000"/>
              </a:prstClr>
            </a:outerShdw>
          </a:effectLst>
        </p:spPr>
        <p:txBody>
          <a:bodyPr wrap="square" lIns="0" tIns="0" rIns="0" bIns="0" rtlCol="0"/>
          <a:lstStyle/>
          <a:p>
            <a:endParaRPr/>
          </a:p>
        </p:txBody>
      </p:sp>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el-GR" sz="4000" dirty="0"/>
              <a:t>Παραρτήματα</a:t>
            </a:r>
            <a:endParaRPr sz="4000" dirty="0"/>
          </a:p>
        </p:txBody>
      </p:sp>
      <p:sp>
        <p:nvSpPr>
          <p:cNvPr id="8" name="object 8"/>
          <p:cNvSpPr txBox="1"/>
          <p:nvPr/>
        </p:nvSpPr>
        <p:spPr>
          <a:xfrm>
            <a:off x="609600" y="2323282"/>
            <a:ext cx="6553200" cy="6476132"/>
          </a:xfrm>
          <a:prstGeom prst="rect">
            <a:avLst/>
          </a:prstGeom>
        </p:spPr>
        <p:txBody>
          <a:bodyPr vert="horz" wrap="square" lIns="0" tIns="12700" rIns="0" bIns="0" rtlCol="0">
            <a:spAutoFit/>
          </a:bodyPr>
          <a:lstStyle/>
          <a:p>
            <a:r>
              <a:rPr lang="el-GR" sz="1200" b="1" dirty="0"/>
              <a:t>Αρχή</a:t>
            </a:r>
            <a:r>
              <a:rPr lang="hr-HR" sz="1200" b="1" dirty="0"/>
              <a:t> 6: </a:t>
            </a:r>
            <a:r>
              <a:rPr lang="el-GR" sz="1200" b="1" i="1" dirty="0"/>
              <a:t>Οι συμμετέχοντες εμπλέκονται ενεργά με το υλικό του μαθήματος και μεταξύ τους</a:t>
            </a:r>
            <a:endParaRPr lang="hr-HR" sz="1200" b="1" i="1" dirty="0"/>
          </a:p>
          <a:p>
            <a:endParaRPr lang="hr-HR" sz="1200" b="1" i="1" dirty="0"/>
          </a:p>
          <a:p>
            <a:pPr lvl="0"/>
            <a:r>
              <a:rPr lang="el-GR" sz="1200" dirty="0"/>
              <a:t>  - Χρήση μαθησιακών δραστηριοτήτων συνεργασίας όπου οι μαθητές συνεργάζονται μεταξύ τους</a:t>
            </a:r>
          </a:p>
          <a:p>
            <a:pPr lvl="0"/>
            <a:r>
              <a:rPr lang="el-GR" sz="1200" dirty="0"/>
              <a:t>  - Παρατηρήστε ενεργά τους μαθητές</a:t>
            </a:r>
          </a:p>
          <a:p>
            <a:pPr lvl="0"/>
            <a:r>
              <a:rPr lang="el-GR" sz="1200" dirty="0"/>
              <a:t>  - Παρακολουθήστε την πρόοδο εντός μικρών ομάδων</a:t>
            </a:r>
          </a:p>
          <a:p>
            <a:r>
              <a:rPr lang="hr-HR" sz="1200" b="1" i="1" dirty="0"/>
              <a:t> </a:t>
            </a:r>
          </a:p>
          <a:p>
            <a:r>
              <a:rPr lang="el-GR" sz="1200" b="1" i="1" dirty="0"/>
              <a:t>Αρχή</a:t>
            </a:r>
            <a:r>
              <a:rPr lang="hr-HR" sz="1200" b="1" i="1" dirty="0"/>
              <a:t> 7:</a:t>
            </a:r>
            <a:r>
              <a:rPr lang="el-GR" sz="1200" b="1" i="1" dirty="0"/>
              <a:t> Οι μαθητές αναπτύσσουν μεγαλύτερες δεξιότητες στην παρακολούθηση της μάθησής τους</a:t>
            </a:r>
            <a:endParaRPr lang="hr-HR" sz="1200" b="1" i="1" dirty="0"/>
          </a:p>
          <a:p>
            <a:endParaRPr lang="hr-HR" sz="1200" b="1" i="1" dirty="0"/>
          </a:p>
          <a:p>
            <a:pPr lvl="0"/>
            <a:r>
              <a:rPr lang="el-GR" sz="1200" dirty="0"/>
              <a:t>  - Ζητήστε από τους μαθητές να σκεφτούν τις εξετάσεις τους και να αξιολογήσουν ο ένας τον άλλον</a:t>
            </a:r>
          </a:p>
          <a:p>
            <a:pPr lvl="0"/>
            <a:r>
              <a:rPr lang="el-GR" sz="1200" dirty="0"/>
              <a:t>  - Εύρεση μοτίβων σφαλμάτων</a:t>
            </a:r>
          </a:p>
          <a:p>
            <a:pPr lvl="0"/>
            <a:r>
              <a:rPr lang="el-GR" sz="1200" dirty="0"/>
              <a:t>  - Επίδειξη δεξιοτήτων αυτοελέγχου</a:t>
            </a:r>
          </a:p>
          <a:p>
            <a:r>
              <a:rPr lang="hr-HR" sz="1200" dirty="0"/>
              <a:t> </a:t>
            </a:r>
          </a:p>
          <a:p>
            <a:r>
              <a:rPr lang="el-GR" sz="1200" b="1" dirty="0"/>
              <a:t>Αρχή</a:t>
            </a:r>
            <a:r>
              <a:rPr lang="hr-HR" sz="1200" b="1" dirty="0"/>
              <a:t> 8: </a:t>
            </a:r>
            <a:r>
              <a:rPr lang="el-GR" sz="1200" b="1" i="1" dirty="0"/>
              <a:t>Η εξουσία και η ιδιοκτησία της συνεδρίας μετατοπίζεται από τον συντονιστή στους συμμετέχοντες καθώς προχωρά η ακαδημαϊκή περίοδος</a:t>
            </a:r>
          </a:p>
          <a:p>
            <a:endParaRPr lang="hr-HR" sz="1200" b="1" i="1" dirty="0"/>
          </a:p>
          <a:p>
            <a:pPr lvl="0"/>
            <a:r>
              <a:rPr lang="el-GR" sz="1200" dirty="0"/>
              <a:t>  - Χρησιμοποιήστε ερωτήσεις για να παρακινήσετε τους μαθητές να μάθουν</a:t>
            </a:r>
          </a:p>
          <a:p>
            <a:pPr lvl="0"/>
            <a:r>
              <a:rPr lang="el-GR" sz="1200" dirty="0"/>
              <a:t>  - Μείωση της εξάρτησης των μαθητών από τον δάσκαλο</a:t>
            </a:r>
          </a:p>
          <a:p>
            <a:pPr lvl="0"/>
            <a:r>
              <a:rPr lang="el-GR" sz="1200" dirty="0"/>
              <a:t>  - Καθιερώστε ρουτίνες που κατευθύνουν τους μαθητές μεταξύ τους</a:t>
            </a:r>
          </a:p>
          <a:p>
            <a:pPr lvl="0"/>
            <a:r>
              <a:rPr lang="el-GR" sz="1200" dirty="0"/>
              <a:t>  - Παρατηρήστε τους μαθητές να μοιράζονται τις γνώσεις τους χωρίς οδηγίες</a:t>
            </a:r>
          </a:p>
          <a:p>
            <a:pPr lvl="0"/>
            <a:endParaRPr lang="hr-HR" sz="1200" dirty="0"/>
          </a:p>
          <a:p>
            <a:pPr lvl="0"/>
            <a:endParaRPr lang="hr-HR" sz="1200" dirty="0"/>
          </a:p>
          <a:p>
            <a:pPr lvl="0"/>
            <a:endParaRPr lang="hr-HR" sz="1200" dirty="0"/>
          </a:p>
          <a:p>
            <a:r>
              <a:rPr lang="el-GR" sz="1200" b="1" dirty="0"/>
              <a:t>ΕΡΩΤΗΣΕΙΣ ΓΙΑ ΑΥΤΟΑΞΙΟΛΟΓΗΣΗ</a:t>
            </a:r>
            <a:endParaRPr lang="hr-HR" sz="1200" b="1" dirty="0"/>
          </a:p>
          <a:p>
            <a:endParaRPr lang="hr-HR" sz="1200" dirty="0"/>
          </a:p>
          <a:p>
            <a:r>
              <a:rPr lang="hr-HR" sz="1200" dirty="0"/>
              <a:t>1. </a:t>
            </a:r>
            <a:r>
              <a:rPr lang="el-GR" sz="1200" dirty="0"/>
              <a:t>Ποια θα ήταν τα πλεονεκτήματα της ομότιμης μάθησης με τη βοήθεια ομότιμων; Ποια θα ήταν τα μειονεκτήματα</a:t>
            </a:r>
            <a:r>
              <a:rPr lang="en-US" sz="1200" dirty="0"/>
              <a:t>;</a:t>
            </a:r>
            <a:endParaRPr lang="el-GR" sz="1200" dirty="0"/>
          </a:p>
          <a:p>
            <a:r>
              <a:rPr lang="hr-HR" sz="1200" dirty="0"/>
              <a:t>2.</a:t>
            </a:r>
            <a:r>
              <a:rPr lang="el-GR" sz="1200" dirty="0"/>
              <a:t> Ποιο από τα δέκα μοντέλα ομότιμης μάθησης θα ήταν πιο κατάλληλο για διδασκαλία τεχνικών ασφαλούς μεταφοράς</a:t>
            </a:r>
            <a:r>
              <a:rPr lang="hr-HR" sz="1200" dirty="0"/>
              <a:t> </a:t>
            </a:r>
            <a:r>
              <a:rPr lang="en-US" sz="1200" dirty="0"/>
              <a:t>;</a:t>
            </a:r>
            <a:endParaRPr lang="el-GR" sz="1200" dirty="0"/>
          </a:p>
          <a:p>
            <a:r>
              <a:rPr lang="hr-HR" sz="1200" dirty="0"/>
              <a:t>3.</a:t>
            </a:r>
            <a:r>
              <a:rPr lang="el-GR" sz="1200" dirty="0"/>
              <a:t> Ποια από τις οκτώ αρχές της ομότιμης μάθησης θα ήταν πιο κατάλληλη για τη διδασκαλία τεχνικών ασφαλούς μεταφοράς;</a:t>
            </a:r>
          </a:p>
          <a:p>
            <a:r>
              <a:rPr lang="hr-HR" sz="1200" dirty="0"/>
              <a:t>4. </a:t>
            </a:r>
            <a:r>
              <a:rPr lang="el-GR" sz="1200" dirty="0"/>
              <a:t>Ποια πιθανά εμπόδια αναγνωρίζετε στη τη χρήση της ομότιμης μάθησης για τη διδασκαλία τεχνικών ασφαλούς μεταφοράς</a:t>
            </a:r>
            <a:r>
              <a:rPr lang="en-US" sz="1200" dirty="0"/>
              <a:t>;</a:t>
            </a:r>
            <a:endParaRPr lang="el-GR" sz="1200" dirty="0"/>
          </a:p>
          <a:p>
            <a:r>
              <a:rPr lang="hr-HR" sz="1200" dirty="0"/>
              <a:t>5. </a:t>
            </a:r>
            <a:r>
              <a:rPr lang="el-GR" sz="1200" dirty="0"/>
              <a:t>Ποιοι πιθανοί τρόποι αποτελεσματικής ομότιμης ανατροφοδότησης θα μπορούσαν να χρησιμοποιηθούν για τη διδασκαλία τεχνικών ασφαλούς μεταφοράς;</a:t>
            </a:r>
            <a:endParaRPr lang="hr-HR" sz="1200" dirty="0"/>
          </a:p>
          <a:p>
            <a:endParaRPr lang="hr-HR" sz="1200" dirty="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37</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576165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el-GR" sz="4000" dirty="0"/>
              <a:t>Βιβλιογραφία</a:t>
            </a:r>
            <a:endParaRPr sz="4000" dirty="0"/>
          </a:p>
        </p:txBody>
      </p:sp>
      <p:sp>
        <p:nvSpPr>
          <p:cNvPr id="8" name="object 8"/>
          <p:cNvSpPr txBox="1"/>
          <p:nvPr/>
        </p:nvSpPr>
        <p:spPr>
          <a:xfrm>
            <a:off x="609600" y="2286000"/>
            <a:ext cx="6553200" cy="8415124"/>
          </a:xfrm>
          <a:prstGeom prst="rect">
            <a:avLst/>
          </a:prstGeom>
        </p:spPr>
        <p:txBody>
          <a:bodyPr vert="horz" wrap="square" lIns="0" tIns="12700" rIns="0" bIns="0" rtlCol="0">
            <a:spAutoFit/>
          </a:bodyPr>
          <a:lstStyle/>
          <a:p>
            <a:endParaRPr lang="hr-HR" sz="1400" dirty="0"/>
          </a:p>
          <a:p>
            <a:r>
              <a:rPr lang="hr-HR" sz="1400" dirty="0"/>
              <a:t>1. </a:t>
            </a:r>
            <a:r>
              <a:rPr lang="hr-HR" sz="1400" dirty="0" err="1"/>
              <a:t>Arendale</a:t>
            </a:r>
            <a:r>
              <a:rPr lang="hr-HR" sz="1400" dirty="0"/>
              <a:t>, D. R., Lilly, M. (2014). </a:t>
            </a:r>
            <a:r>
              <a:rPr lang="hr-HR" sz="1400" dirty="0" err="1"/>
              <a:t>Guide</a:t>
            </a:r>
            <a:r>
              <a:rPr lang="hr-HR" sz="1400" dirty="0"/>
              <a:t> for </a:t>
            </a:r>
            <a:r>
              <a:rPr lang="hr-HR" sz="1400" dirty="0" err="1"/>
              <a:t>Peer</a:t>
            </a:r>
            <a:r>
              <a:rPr lang="hr-HR" sz="1400" dirty="0"/>
              <a:t> </a:t>
            </a:r>
            <a:r>
              <a:rPr lang="hr-HR" sz="1400" dirty="0" err="1"/>
              <a:t>Assisted</a:t>
            </a:r>
            <a:r>
              <a:rPr lang="hr-HR" sz="1400" dirty="0"/>
              <a:t> </a:t>
            </a:r>
            <a:r>
              <a:rPr lang="hr-HR" sz="1400" dirty="0" err="1"/>
              <a:t>Learning</a:t>
            </a:r>
            <a:r>
              <a:rPr lang="hr-HR" sz="1400" dirty="0"/>
              <a:t> (</a:t>
            </a:r>
            <a:r>
              <a:rPr lang="hr-HR" sz="1400" dirty="0" err="1"/>
              <a:t>PAL</a:t>
            </a:r>
            <a:r>
              <a:rPr lang="hr-HR" sz="1400" dirty="0"/>
              <a:t>) </a:t>
            </a:r>
            <a:r>
              <a:rPr lang="hr-HR" sz="1400" dirty="0" err="1"/>
              <a:t>group</a:t>
            </a:r>
            <a:r>
              <a:rPr lang="hr-HR" sz="1400" dirty="0"/>
              <a:t> </a:t>
            </a:r>
            <a:r>
              <a:rPr lang="hr-HR" sz="1400" dirty="0" err="1"/>
              <a:t>facilitators</a:t>
            </a:r>
            <a:r>
              <a:rPr lang="hr-HR" sz="1400" dirty="0"/>
              <a:t>. University </a:t>
            </a:r>
            <a:r>
              <a:rPr lang="hr-HR" sz="1400" dirty="0" err="1"/>
              <a:t>of</a:t>
            </a:r>
            <a:r>
              <a:rPr lang="hr-HR" sz="1400" dirty="0"/>
              <a:t> </a:t>
            </a:r>
            <a:r>
              <a:rPr lang="hr-HR" sz="1400" dirty="0" err="1"/>
              <a:t>Minnesota</a:t>
            </a:r>
            <a:r>
              <a:rPr lang="hr-HR" sz="1400" dirty="0"/>
              <a:t>. </a:t>
            </a:r>
            <a:r>
              <a:rPr lang="hr-HR" sz="1400" dirty="0" err="1"/>
              <a:t>Available</a:t>
            </a:r>
            <a:r>
              <a:rPr lang="hr-HR" sz="1400" dirty="0"/>
              <a:t> at: </a:t>
            </a:r>
            <a:r>
              <a:rPr lang="hr-HR" sz="1400" dirty="0" err="1"/>
              <a:t>https</a:t>
            </a:r>
            <a:r>
              <a:rPr lang="hr-HR" sz="1400" dirty="0"/>
              <a:t>://</a:t>
            </a:r>
            <a:r>
              <a:rPr lang="hr-HR" sz="1400" dirty="0" err="1"/>
              <a:t>conservancy.umn.edu</a:t>
            </a:r>
            <a:r>
              <a:rPr lang="hr-HR" sz="1400" dirty="0"/>
              <a:t>/</a:t>
            </a:r>
            <a:r>
              <a:rPr lang="hr-HR" sz="1400" dirty="0" err="1"/>
              <a:t>handle</a:t>
            </a:r>
            <a:r>
              <a:rPr lang="hr-HR" sz="1400" dirty="0"/>
              <a:t>/11299/200395 (07/01/2022)</a:t>
            </a:r>
          </a:p>
          <a:p>
            <a:endParaRPr lang="hr-HR" sz="1400" dirty="0"/>
          </a:p>
          <a:p>
            <a:r>
              <a:rPr lang="hr-HR" sz="1400" dirty="0"/>
              <a:t>2. </a:t>
            </a:r>
            <a:r>
              <a:rPr lang="hr-HR" sz="1400" dirty="0" err="1"/>
              <a:t>Griffiths</a:t>
            </a:r>
            <a:r>
              <a:rPr lang="hr-HR" sz="1400" dirty="0"/>
              <a:t>, S., </a:t>
            </a:r>
            <a:r>
              <a:rPr lang="hr-HR" sz="1400" dirty="0" err="1"/>
              <a:t>Housten</a:t>
            </a:r>
            <a:r>
              <a:rPr lang="hr-HR" sz="1400" dirty="0"/>
              <a:t>, K., </a:t>
            </a:r>
            <a:r>
              <a:rPr lang="hr-HR" sz="1400" dirty="0" err="1"/>
              <a:t>Lazenbatt</a:t>
            </a:r>
            <a:r>
              <a:rPr lang="hr-HR" sz="1400" dirty="0"/>
              <a:t>, A. (1995). </a:t>
            </a:r>
            <a:r>
              <a:rPr lang="hr-HR" sz="1400" dirty="0" err="1"/>
              <a:t>Peer</a:t>
            </a:r>
            <a:r>
              <a:rPr lang="hr-HR" sz="1400" dirty="0"/>
              <a:t> </a:t>
            </a:r>
            <a:r>
              <a:rPr lang="hr-HR" sz="1400" dirty="0" err="1"/>
              <a:t>Tutoring</a:t>
            </a:r>
            <a:r>
              <a:rPr lang="hr-HR" sz="1400" dirty="0"/>
              <a:t>: </a:t>
            </a:r>
            <a:r>
              <a:rPr lang="hr-HR" sz="1400" dirty="0" err="1"/>
              <a:t>Enhancing</a:t>
            </a:r>
            <a:r>
              <a:rPr lang="hr-HR" sz="1400" dirty="0"/>
              <a:t> Student </a:t>
            </a:r>
            <a:r>
              <a:rPr lang="hr-HR" sz="1400" dirty="0" err="1"/>
              <a:t>Learning</a:t>
            </a:r>
            <a:r>
              <a:rPr lang="hr-HR" sz="1400" dirty="0"/>
              <a:t> </a:t>
            </a:r>
            <a:r>
              <a:rPr lang="hr-HR" sz="1400" dirty="0" err="1"/>
              <a:t>Through</a:t>
            </a:r>
            <a:r>
              <a:rPr lang="hr-HR" sz="1400" dirty="0"/>
              <a:t> </a:t>
            </a:r>
            <a:r>
              <a:rPr lang="hr-HR" sz="1400" dirty="0" err="1"/>
              <a:t>Peer</a:t>
            </a:r>
            <a:r>
              <a:rPr lang="hr-HR" sz="1400" dirty="0"/>
              <a:t> </a:t>
            </a:r>
            <a:r>
              <a:rPr lang="hr-HR" sz="1400" dirty="0" err="1"/>
              <a:t>Tutoring</a:t>
            </a:r>
            <a:r>
              <a:rPr lang="hr-HR" sz="1400" dirty="0"/>
              <a:t> </a:t>
            </a:r>
            <a:r>
              <a:rPr lang="hr-HR" sz="1400" dirty="0" err="1"/>
              <a:t>in</a:t>
            </a:r>
            <a:r>
              <a:rPr lang="hr-HR" sz="1400" dirty="0"/>
              <a:t> </a:t>
            </a:r>
            <a:r>
              <a:rPr lang="hr-HR" sz="1400" dirty="0" err="1"/>
              <a:t>Higher</a:t>
            </a:r>
            <a:r>
              <a:rPr lang="hr-HR" sz="1400" dirty="0"/>
              <a:t> </a:t>
            </a:r>
            <a:r>
              <a:rPr lang="hr-HR" sz="1400" dirty="0" err="1"/>
              <a:t>Education</a:t>
            </a:r>
            <a:r>
              <a:rPr lang="hr-HR" sz="1400" dirty="0"/>
              <a:t>. University </a:t>
            </a:r>
            <a:r>
              <a:rPr lang="hr-HR" sz="1400" dirty="0" err="1"/>
              <a:t>of</a:t>
            </a:r>
            <a:r>
              <a:rPr lang="hr-HR" sz="1400" dirty="0"/>
              <a:t> Ulster </a:t>
            </a:r>
            <a:r>
              <a:rPr lang="hr-HR" sz="1400" dirty="0" err="1"/>
              <a:t>Publishing</a:t>
            </a:r>
            <a:r>
              <a:rPr lang="hr-HR" sz="1400" dirty="0"/>
              <a:t>.</a:t>
            </a:r>
          </a:p>
          <a:p>
            <a:endParaRPr lang="hr-HR" sz="1400" dirty="0"/>
          </a:p>
          <a:p>
            <a:r>
              <a:rPr lang="hr-HR" sz="1400" dirty="0"/>
              <a:t>3. Sands, J., Lilly, M. (2019). Guide for Peer Learning Facilitatiors. University of Minnesota. Available at: </a:t>
            </a:r>
          </a:p>
          <a:p>
            <a:r>
              <a:rPr lang="hr-HR" sz="1400" dirty="0"/>
              <a:t>https://conservancy.umn.edu/bitstream/handle/11299/202627/Guide%20for%20Peer%20Learning%20Facilitators.pdf?sequence=1&amp;isAllowed=y (07/01/2022)</a:t>
            </a:r>
          </a:p>
          <a:p>
            <a:endParaRPr lang="hr-HR" sz="1400" dirty="0"/>
          </a:p>
          <a:p>
            <a:r>
              <a:rPr lang="hr-HR" sz="1400" dirty="0"/>
              <a:t>4. Sevenhuysen, S., Nickson, W., Farlie, M. K., Raitman, L., Keating, J. L. (2013). The development of a peer assisted learning model for the clinical education of physiotherapy students. Journal of Peer Learning, 6(1), 30-45</a:t>
            </a:r>
          </a:p>
          <a:p>
            <a:endParaRPr lang="hr-HR" sz="1400" dirty="0"/>
          </a:p>
          <a:p>
            <a:r>
              <a:rPr lang="hr-HR" sz="1400" dirty="0"/>
              <a:t>5. </a:t>
            </a:r>
            <a:r>
              <a:rPr lang="en-GB" sz="1400" dirty="0" err="1"/>
              <a:t>Smærup</a:t>
            </a:r>
            <a:r>
              <a:rPr lang="hr-HR" sz="1400" dirty="0"/>
              <a:t>, M., </a:t>
            </a:r>
            <a:r>
              <a:rPr lang="en-GB" sz="1400" dirty="0" err="1"/>
              <a:t>Sørensen</a:t>
            </a:r>
            <a:r>
              <a:rPr lang="hr-HR" sz="1400" dirty="0"/>
              <a:t>, B. (2021). Handbook Safe Transfer Techniques. Available at: https://velfaerdsteknologi.aarhus.dk/eu/safe-transfer-techniques/handbook-in-different-languages/handbook-in-english/#1 (07/01/2022).</a:t>
            </a:r>
          </a:p>
          <a:p>
            <a:endParaRPr lang="hr-HR" sz="1400" dirty="0"/>
          </a:p>
          <a:p>
            <a:r>
              <a:rPr lang="hr-HR" sz="1400" dirty="0"/>
              <a:t>6. E-learning Safe Transfer Techniques. Available at: https://velfaerdsteknologi.aarhus.dk/eu/safe-transfer-techniques/e-learning-in-different-languages/ (07/01/2022).</a:t>
            </a:r>
          </a:p>
          <a:p>
            <a:endParaRPr lang="hr-HR" sz="1400" dirty="0"/>
          </a:p>
          <a:p>
            <a:endParaRPr lang="hr-HR" sz="1400" dirty="0"/>
          </a:p>
          <a:p>
            <a:endParaRPr lang="hr-HR" sz="1400" dirty="0"/>
          </a:p>
          <a:p>
            <a:endParaRPr lang="hr-HR" sz="1400" dirty="0"/>
          </a:p>
          <a:p>
            <a:endParaRPr lang="hr-HR" sz="1400" dirty="0"/>
          </a:p>
          <a:p>
            <a:endParaRPr lang="hr-HR" sz="1400" dirty="0"/>
          </a:p>
          <a:p>
            <a:r>
              <a:rPr lang="el-GR" sz="1400" dirty="0"/>
              <a:t>Οι εικόνες που χρησιμοποιήθηκαν  στο Διαδραστικό εγχειρίδιο προέρχονται από το τήλε-εκπαιδευτικό υλικό του </a:t>
            </a:r>
            <a:r>
              <a:rPr lang="en-US" sz="1400" dirty="0"/>
              <a:t>project </a:t>
            </a:r>
            <a:r>
              <a:rPr lang="el-GR" sz="1400" dirty="0"/>
              <a:t>Σύνδεσμος</a:t>
            </a:r>
            <a:r>
              <a:rPr lang="hr-HR" sz="1400" dirty="0">
                <a:hlinkClick r:id="rId2"/>
              </a:rPr>
              <a:t>:http://www.elaer.dk/stt/#/lessons/wQTSE3U1gpjWLQDWu9ZS_64tMZ4NPe7I</a:t>
            </a:r>
            <a:endParaRPr lang="hr-HR" sz="1400" dirty="0"/>
          </a:p>
          <a:p>
            <a:endParaRPr lang="hr-HR" sz="1400" dirty="0"/>
          </a:p>
          <a:p>
            <a:endParaRPr lang="hr-HR" sz="1400" dirty="0">
              <a:latin typeface="Roboto"/>
              <a:cs typeface="Roboto"/>
            </a:endParaRPr>
          </a:p>
          <a:p>
            <a:endParaRPr lang="hr-HR" sz="1400" dirty="0">
              <a:latin typeface="Roboto"/>
              <a:cs typeface="Roboto"/>
            </a:endParaRPr>
          </a:p>
          <a:p>
            <a:endParaRPr lang="hr-HR" sz="1400" dirty="0">
              <a:latin typeface="Roboto"/>
              <a:cs typeface="Roboto"/>
            </a:endParaRPr>
          </a:p>
          <a:p>
            <a:endParaRPr sz="1400" dirty="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38</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37972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2</a:t>
            </a:r>
            <a:endParaRPr sz="800">
              <a:latin typeface="Avenir Next"/>
              <a:cs typeface="Avenir Next"/>
            </a:endParaRPr>
          </a:p>
        </p:txBody>
      </p:sp>
      <p:sp>
        <p:nvSpPr>
          <p:cNvPr id="5" name="object 5"/>
          <p:cNvSpPr txBox="1"/>
          <p:nvPr/>
        </p:nvSpPr>
        <p:spPr>
          <a:xfrm>
            <a:off x="809282" y="3200189"/>
            <a:ext cx="3949065" cy="6291466"/>
          </a:xfrm>
          <a:prstGeom prst="rect">
            <a:avLst/>
          </a:prstGeom>
        </p:spPr>
        <p:txBody>
          <a:bodyPr vert="horz" wrap="square" lIns="0" tIns="12700" rIns="0" bIns="0" rtlCol="0">
            <a:spAutoFit/>
          </a:bodyPr>
          <a:lstStyle/>
          <a:p>
            <a:pPr algn="just"/>
            <a:r>
              <a:rPr lang="el-GR" sz="1200" dirty="0"/>
              <a:t>Αυτό το διαδραστικό εγχειρίδιο αναπαριστά το τελικό αποτέλεσμα του </a:t>
            </a:r>
            <a:r>
              <a:rPr lang="en-US" sz="1200" dirty="0"/>
              <a:t>Intellectual Output 3 </a:t>
            </a:r>
            <a:r>
              <a:rPr lang="el-GR" sz="1200" dirty="0"/>
              <a:t>του </a:t>
            </a:r>
            <a:r>
              <a:rPr lang="en-US" sz="1200" dirty="0"/>
              <a:t>Erasmus+ Project</a:t>
            </a:r>
            <a:r>
              <a:rPr lang="el-GR" sz="1200" dirty="0"/>
              <a:t> Ψηφιακών Εργαλείων και Μεθόδων για Ασφαλείς μεθόδους Μεταφοράς για φροντιστές στον σύγχρονο τομέα υγείας- </a:t>
            </a:r>
            <a:r>
              <a:rPr lang="en-US" sz="1200" dirty="0"/>
              <a:t>STTech Erasmus+ KA204 </a:t>
            </a:r>
            <a:r>
              <a:rPr lang="el-GR" sz="1200" dirty="0"/>
              <a:t>στρατηγικό συνεταιριστικό </a:t>
            </a:r>
            <a:r>
              <a:rPr lang="en-US" sz="1200" b="1" dirty="0"/>
              <a:t>project</a:t>
            </a:r>
            <a:r>
              <a:rPr lang="el-GR" sz="1200" dirty="0"/>
              <a:t> </a:t>
            </a:r>
            <a:r>
              <a:rPr lang="hr-HR" sz="1200" dirty="0"/>
              <a:t>2020-1-DK01-KA204-075155.</a:t>
            </a:r>
            <a:r>
              <a:rPr lang="el-GR" sz="1200" dirty="0"/>
              <a:t> Του </a:t>
            </a:r>
            <a:r>
              <a:rPr lang="hr-HR" sz="1200" dirty="0"/>
              <a:t>Intelectual Output 3</a:t>
            </a:r>
            <a:r>
              <a:rPr lang="el-GR" sz="1200" dirty="0"/>
              <a:t> ηγήθηκε το κολλέγιο Εφαρμοσμένων Επιστημών , </a:t>
            </a:r>
            <a:r>
              <a:rPr lang="en-US" sz="1200" dirty="0"/>
              <a:t>“</a:t>
            </a:r>
            <a:r>
              <a:rPr lang="hr-HR" sz="1200" dirty="0"/>
              <a:t>Lavoslav Ružička” </a:t>
            </a:r>
            <a:r>
              <a:rPr lang="el-GR" sz="1200" dirty="0"/>
              <a:t>στο </a:t>
            </a:r>
            <a:r>
              <a:rPr lang="el-GR" sz="1200" dirty="0" err="1"/>
              <a:t>Βούκοβαρ</a:t>
            </a:r>
            <a:r>
              <a:rPr lang="el-GR" sz="1200" dirty="0"/>
              <a:t>, Κροατία.</a:t>
            </a:r>
            <a:endParaRPr lang="hr-HR" sz="1200" dirty="0"/>
          </a:p>
          <a:p>
            <a:endParaRPr lang="el-GR" sz="1200" dirty="0"/>
          </a:p>
          <a:p>
            <a:r>
              <a:rPr lang="el-GR" sz="1200" dirty="0"/>
              <a:t>Το διαδραστικό εγχειρίδιο θα σε καθοδηγήσει στις βασικές αρχές ασφαλούς μεταφοράς, εκτίμησης κινδύνου στο πώς να εργάζεσαι με το ίδιο το σώμα ώστε να αποφύγεις καταπόνηση και τους εργασιακούς τραυματισμού.</a:t>
            </a:r>
          </a:p>
          <a:p>
            <a:endParaRPr lang="el-GR" sz="1200" dirty="0"/>
          </a:p>
          <a:p>
            <a:r>
              <a:rPr lang="el-GR" sz="1200" dirty="0"/>
              <a:t>Ένα προηγούμενο </a:t>
            </a:r>
            <a:r>
              <a:rPr lang="en-US" sz="1200" dirty="0"/>
              <a:t>project</a:t>
            </a:r>
            <a:r>
              <a:rPr lang="el-GR" sz="1200" dirty="0"/>
              <a:t> στην Δανία έχει μειώσει τους εργασιακού τραυματισμούς που προκαλούνται από μεταφορές κατά 36%. Αυτά τα ευρήματα είναι τα θεμέλια του </a:t>
            </a:r>
            <a:r>
              <a:rPr lang="en-US" sz="1200" dirty="0"/>
              <a:t>STTech project</a:t>
            </a:r>
            <a:r>
              <a:rPr lang="el-GR" sz="1200" dirty="0"/>
              <a:t>.</a:t>
            </a:r>
            <a:endParaRPr lang="hr-HR" sz="1200" dirty="0"/>
          </a:p>
          <a:p>
            <a:endParaRPr lang="hr-HR" sz="1200" dirty="0"/>
          </a:p>
          <a:p>
            <a:r>
              <a:rPr lang="el-GR" sz="1200" b="1" dirty="0"/>
              <a:t>Οι συνέταιροι είναι</a:t>
            </a:r>
            <a:r>
              <a:rPr lang="en-US" sz="1200" dirty="0"/>
              <a:t>:</a:t>
            </a:r>
            <a:endParaRPr lang="hr-HR" sz="1200" dirty="0"/>
          </a:p>
          <a:p>
            <a:endParaRPr lang="en-US" sz="1200" dirty="0"/>
          </a:p>
          <a:p>
            <a:pPr marL="171450" indent="-171450" algn="just">
              <a:buFontTx/>
              <a:buChar char="-"/>
            </a:pPr>
            <a:r>
              <a:rPr lang="en-US" sz="1200" b="1" dirty="0">
                <a:solidFill>
                  <a:schemeClr val="tx2">
                    <a:lumMod val="60000"/>
                    <a:lumOff val="40000"/>
                  </a:schemeClr>
                </a:solidFill>
              </a:rPr>
              <a:t>UCAM</a:t>
            </a:r>
            <a:r>
              <a:rPr lang="en-US" sz="1200" dirty="0">
                <a:solidFill>
                  <a:schemeClr val="tx2">
                    <a:lumMod val="60000"/>
                    <a:lumOff val="40000"/>
                  </a:schemeClr>
                </a:solidFill>
              </a:rPr>
              <a:t> </a:t>
            </a:r>
            <a:r>
              <a:rPr lang="en-US" sz="1200" dirty="0"/>
              <a:t>(</a:t>
            </a:r>
            <a:r>
              <a:rPr lang="el-GR" sz="1200" dirty="0"/>
              <a:t>Πανεπιστημιακό Ίδρυμα </a:t>
            </a:r>
            <a:r>
              <a:rPr lang="el-GR" sz="1200" dirty="0" err="1"/>
              <a:t>Σάν</a:t>
            </a:r>
            <a:r>
              <a:rPr lang="el-GR" sz="1200" dirty="0"/>
              <a:t> Αντόνιο</a:t>
            </a:r>
            <a:r>
              <a:rPr lang="en-US" sz="1200" dirty="0"/>
              <a:t>) </a:t>
            </a:r>
            <a:r>
              <a:rPr lang="el-GR" sz="1200" dirty="0"/>
              <a:t>από Ισπανία</a:t>
            </a:r>
            <a:endParaRPr lang="hr-HR" sz="1200" dirty="0"/>
          </a:p>
          <a:p>
            <a:pPr marL="171450" indent="-171450" algn="just">
              <a:buFontTx/>
              <a:buChar char="-"/>
            </a:pPr>
            <a:endParaRPr lang="en-US" sz="1200" dirty="0"/>
          </a:p>
          <a:p>
            <a:pPr marL="171450" indent="-171450" algn="just">
              <a:buFontTx/>
              <a:buChar char="-"/>
            </a:pPr>
            <a:r>
              <a:rPr lang="en-US" sz="1200" b="1" dirty="0">
                <a:solidFill>
                  <a:schemeClr val="tx2">
                    <a:lumMod val="60000"/>
                    <a:lumOff val="40000"/>
                  </a:schemeClr>
                </a:solidFill>
              </a:rPr>
              <a:t>VEVU</a:t>
            </a:r>
            <a:r>
              <a:rPr lang="en-US" sz="1200" dirty="0"/>
              <a:t> </a:t>
            </a:r>
            <a:r>
              <a:rPr lang="hr-HR" sz="1200" dirty="0"/>
              <a:t>(</a:t>
            </a:r>
            <a:r>
              <a:rPr lang="el-GR" sz="1200" dirty="0"/>
              <a:t>Κολέγιο Εφαρμοσμένων Επιστημών</a:t>
            </a:r>
            <a:r>
              <a:rPr lang="en-US" sz="1200" dirty="0"/>
              <a:t> “</a:t>
            </a:r>
            <a:r>
              <a:rPr lang="hr-HR" sz="1200" dirty="0"/>
              <a:t>Lavoslav Ružička” </a:t>
            </a:r>
            <a:r>
              <a:rPr lang="el-GR" sz="1200" dirty="0"/>
              <a:t>στο </a:t>
            </a:r>
            <a:r>
              <a:rPr lang="el-GR" sz="1200" dirty="0" err="1"/>
              <a:t>Βούκοβαρ</a:t>
            </a:r>
            <a:r>
              <a:rPr lang="en-US" sz="1200" dirty="0"/>
              <a:t>) </a:t>
            </a:r>
            <a:r>
              <a:rPr lang="el-GR" sz="1200" dirty="0"/>
              <a:t>από Κροατία</a:t>
            </a:r>
            <a:endParaRPr lang="hr-HR" sz="1200" dirty="0"/>
          </a:p>
          <a:p>
            <a:pPr marL="171450" indent="-171450" algn="just">
              <a:buFontTx/>
              <a:buChar char="-"/>
            </a:pPr>
            <a:endParaRPr lang="en-US" sz="1200" dirty="0"/>
          </a:p>
          <a:p>
            <a:pPr marL="171450" indent="-171450" algn="just">
              <a:buFontTx/>
              <a:buChar char="-"/>
            </a:pPr>
            <a:r>
              <a:rPr lang="en-US" sz="1200" b="1" dirty="0">
                <a:solidFill>
                  <a:schemeClr val="tx2">
                    <a:lumMod val="60000"/>
                    <a:lumOff val="40000"/>
                  </a:schemeClr>
                </a:solidFill>
              </a:rPr>
              <a:t>VIA</a:t>
            </a:r>
            <a:r>
              <a:rPr lang="en-US" sz="1200" dirty="0"/>
              <a:t> (</a:t>
            </a:r>
            <a:r>
              <a:rPr lang="el-GR" sz="1200" dirty="0"/>
              <a:t>Πανεπιστημιακό Κολέγιο Εφαρμοσμένων </a:t>
            </a:r>
            <a:r>
              <a:rPr lang="en-US" sz="1200" dirty="0"/>
              <a:t>E</a:t>
            </a:r>
            <a:r>
              <a:rPr lang="el-GR" sz="1200" dirty="0" err="1"/>
              <a:t>πιστημών</a:t>
            </a:r>
            <a:r>
              <a:rPr lang="en-US" sz="1200" dirty="0"/>
              <a:t>) </a:t>
            </a:r>
            <a:r>
              <a:rPr lang="el-GR" sz="1200" dirty="0"/>
              <a:t>από Δανία</a:t>
            </a:r>
            <a:endParaRPr lang="hr-HR" sz="1200" dirty="0"/>
          </a:p>
          <a:p>
            <a:pPr marL="171450" indent="-171450" algn="just">
              <a:buFontTx/>
              <a:buChar char="-"/>
            </a:pPr>
            <a:endParaRPr lang="en-US" sz="1200" dirty="0"/>
          </a:p>
          <a:p>
            <a:pPr marL="171450" indent="-171450" algn="just">
              <a:buFontTx/>
              <a:buChar char="-"/>
            </a:pPr>
            <a:r>
              <a:rPr lang="en-US" sz="1200" b="1" dirty="0">
                <a:solidFill>
                  <a:schemeClr val="tx2">
                    <a:lumMod val="60000"/>
                    <a:lumOff val="40000"/>
                  </a:schemeClr>
                </a:solidFill>
              </a:rPr>
              <a:t>RISE</a:t>
            </a:r>
            <a:r>
              <a:rPr lang="en-US" sz="1200" dirty="0"/>
              <a:t> </a:t>
            </a:r>
            <a:r>
              <a:rPr lang="el-GR" sz="1200" dirty="0"/>
              <a:t>Ερευνητικό κέντρο</a:t>
            </a:r>
            <a:r>
              <a:rPr lang="en-US" sz="1200" dirty="0"/>
              <a:t> </a:t>
            </a:r>
            <a:r>
              <a:rPr lang="el-GR" sz="1200" dirty="0"/>
              <a:t>σε</a:t>
            </a:r>
            <a:r>
              <a:rPr lang="en-US" sz="1200" dirty="0"/>
              <a:t> </a:t>
            </a:r>
            <a:r>
              <a:rPr lang="el-GR" sz="1200" dirty="0"/>
              <a:t>Διαδραστικά μέσα</a:t>
            </a:r>
            <a:r>
              <a:rPr lang="en-US" sz="1200" dirty="0"/>
              <a:t>, </a:t>
            </a:r>
            <a:r>
              <a:rPr lang="el-GR" sz="1200" dirty="0"/>
              <a:t>Έξυπνα συστήματα και</a:t>
            </a:r>
            <a:r>
              <a:rPr lang="en-US" sz="1200" dirty="0"/>
              <a:t> </a:t>
            </a:r>
            <a:r>
              <a:rPr lang="el-GR" sz="1200" dirty="0"/>
              <a:t>ανερχόμενες</a:t>
            </a:r>
            <a:r>
              <a:rPr lang="en-US" sz="1200" dirty="0"/>
              <a:t> </a:t>
            </a:r>
            <a:r>
              <a:rPr lang="el-GR" sz="1200" dirty="0"/>
              <a:t>τεχνολογίες</a:t>
            </a:r>
            <a:r>
              <a:rPr lang="en-US" sz="1200" dirty="0"/>
              <a:t>) + [</a:t>
            </a:r>
            <a:r>
              <a:rPr lang="el-GR" sz="1200" dirty="0"/>
              <a:t>ΑΜΕΝ] (Στέγη Ευγηρίας </a:t>
            </a:r>
            <a:r>
              <a:rPr lang="el-GR" sz="1200" dirty="0" err="1"/>
              <a:t>Καϊμακλίου</a:t>
            </a:r>
            <a:r>
              <a:rPr lang="el-GR" sz="1200" dirty="0"/>
              <a:t> “Αρχάγγελος Μιχαήλ”</a:t>
            </a:r>
            <a:endParaRPr lang="en-US" sz="1200" dirty="0"/>
          </a:p>
          <a:p>
            <a:pPr algn="just"/>
            <a:endParaRPr lang="en-US" sz="1200" dirty="0"/>
          </a:p>
          <a:p>
            <a:pPr marL="171450" indent="-171450" algn="just">
              <a:buFontTx/>
              <a:buChar char="-"/>
            </a:pPr>
            <a:r>
              <a:rPr lang="en-US" sz="1200" b="1" dirty="0" err="1">
                <a:solidFill>
                  <a:schemeClr val="tx2">
                    <a:lumMod val="60000"/>
                    <a:lumOff val="40000"/>
                  </a:schemeClr>
                </a:solidFill>
              </a:rPr>
              <a:t>Västerås</a:t>
            </a:r>
            <a:r>
              <a:rPr lang="en-US" sz="1200" b="1" dirty="0">
                <a:solidFill>
                  <a:schemeClr val="tx2">
                    <a:lumMod val="60000"/>
                    <a:lumOff val="40000"/>
                  </a:schemeClr>
                </a:solidFill>
              </a:rPr>
              <a:t> </a:t>
            </a:r>
            <a:r>
              <a:rPr lang="el-GR" sz="1200" dirty="0"/>
              <a:t>Κέντρο </a:t>
            </a:r>
            <a:r>
              <a:rPr lang="en-US" sz="1200" dirty="0"/>
              <a:t>A</a:t>
            </a:r>
            <a:r>
              <a:rPr lang="el-GR" sz="1200" dirty="0" err="1"/>
              <a:t>ποκατάστασης</a:t>
            </a:r>
            <a:r>
              <a:rPr lang="el-GR" sz="1200" dirty="0"/>
              <a:t> από Σουηδία</a:t>
            </a:r>
            <a:endParaRPr lang="en-US" sz="1200" dirty="0"/>
          </a:p>
        </p:txBody>
      </p:sp>
      <p:sp>
        <p:nvSpPr>
          <p:cNvPr id="6" name="object 6"/>
          <p:cNvSpPr/>
          <p:nvPr/>
        </p:nvSpPr>
        <p:spPr>
          <a:xfrm>
            <a:off x="6025508" y="0"/>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7" name="object 7"/>
          <p:cNvSpPr txBox="1">
            <a:spLocks noGrp="1"/>
          </p:cNvSpPr>
          <p:nvPr>
            <p:ph type="title"/>
          </p:nvPr>
        </p:nvSpPr>
        <p:spPr>
          <a:xfrm>
            <a:off x="764540" y="1387421"/>
            <a:ext cx="3553487" cy="728726"/>
          </a:xfrm>
          <a:prstGeom prst="rect">
            <a:avLst/>
          </a:prstGeom>
        </p:spPr>
        <p:txBody>
          <a:bodyPr vert="horz" wrap="square" lIns="0" tIns="114300" rIns="0" bIns="0" rtlCol="0">
            <a:spAutoFit/>
          </a:bodyPr>
          <a:lstStyle/>
          <a:p>
            <a:pPr marL="12700" marR="5080">
              <a:lnSpc>
                <a:spcPts val="5000"/>
              </a:lnSpc>
              <a:spcBef>
                <a:spcPts val="900"/>
              </a:spcBef>
            </a:pPr>
            <a:r>
              <a:rPr lang="el-GR" sz="4000" b="1" dirty="0">
                <a:solidFill>
                  <a:srgbClr val="1C61B3"/>
                </a:solidFill>
                <a:latin typeface="Open Sans"/>
                <a:cs typeface="Open Sans"/>
              </a:rPr>
              <a:t>Πρόλογος</a:t>
            </a:r>
            <a:endParaRPr sz="4000" dirty="0">
              <a:latin typeface="Open Sans"/>
              <a:cs typeface="Open Sans"/>
            </a:endParaRPr>
          </a:p>
        </p:txBody>
      </p:sp>
      <p:sp>
        <p:nvSpPr>
          <p:cNvPr id="9" name="object 9"/>
          <p:cNvSpPr/>
          <p:nvPr/>
        </p:nvSpPr>
        <p:spPr>
          <a:xfrm>
            <a:off x="4303804" y="891838"/>
            <a:ext cx="2272030" cy="2272030"/>
          </a:xfrm>
          <a:custGeom>
            <a:avLst/>
            <a:gdLst/>
            <a:ahLst/>
            <a:cxnLst/>
            <a:rect l="l" t="t" r="r" b="b"/>
            <a:pathLst>
              <a:path w="2272029" h="2272030">
                <a:moveTo>
                  <a:pt x="1135888" y="0"/>
                </a:moveTo>
                <a:lnTo>
                  <a:pt x="1087872" y="996"/>
                </a:lnTo>
                <a:lnTo>
                  <a:pt x="1040365" y="3959"/>
                </a:lnTo>
                <a:lnTo>
                  <a:pt x="993405" y="8850"/>
                </a:lnTo>
                <a:lnTo>
                  <a:pt x="947032" y="15628"/>
                </a:lnTo>
                <a:lnTo>
                  <a:pt x="901285" y="24255"/>
                </a:lnTo>
                <a:lnTo>
                  <a:pt x="856204" y="34691"/>
                </a:lnTo>
                <a:lnTo>
                  <a:pt x="811828" y="46896"/>
                </a:lnTo>
                <a:lnTo>
                  <a:pt x="768196" y="60832"/>
                </a:lnTo>
                <a:lnTo>
                  <a:pt x="725348" y="76458"/>
                </a:lnTo>
                <a:lnTo>
                  <a:pt x="683324" y="93736"/>
                </a:lnTo>
                <a:lnTo>
                  <a:pt x="642162" y="112625"/>
                </a:lnTo>
                <a:lnTo>
                  <a:pt x="601903" y="133087"/>
                </a:lnTo>
                <a:lnTo>
                  <a:pt x="562585" y="155082"/>
                </a:lnTo>
                <a:lnTo>
                  <a:pt x="524248" y="178571"/>
                </a:lnTo>
                <a:lnTo>
                  <a:pt x="486932" y="203514"/>
                </a:lnTo>
                <a:lnTo>
                  <a:pt x="450676" y="229872"/>
                </a:lnTo>
                <a:lnTo>
                  <a:pt x="415519" y="257604"/>
                </a:lnTo>
                <a:lnTo>
                  <a:pt x="381501" y="286673"/>
                </a:lnTo>
                <a:lnTo>
                  <a:pt x="348661" y="317039"/>
                </a:lnTo>
                <a:lnTo>
                  <a:pt x="317039" y="348661"/>
                </a:lnTo>
                <a:lnTo>
                  <a:pt x="286673" y="381501"/>
                </a:lnTo>
                <a:lnTo>
                  <a:pt x="257604" y="415519"/>
                </a:lnTo>
                <a:lnTo>
                  <a:pt x="229872" y="450676"/>
                </a:lnTo>
                <a:lnTo>
                  <a:pt x="203514" y="486932"/>
                </a:lnTo>
                <a:lnTo>
                  <a:pt x="178571" y="524248"/>
                </a:lnTo>
                <a:lnTo>
                  <a:pt x="155082" y="562585"/>
                </a:lnTo>
                <a:lnTo>
                  <a:pt x="133087" y="601903"/>
                </a:lnTo>
                <a:lnTo>
                  <a:pt x="112625" y="642162"/>
                </a:lnTo>
                <a:lnTo>
                  <a:pt x="93736" y="683324"/>
                </a:lnTo>
                <a:lnTo>
                  <a:pt x="76458" y="725348"/>
                </a:lnTo>
                <a:lnTo>
                  <a:pt x="60832" y="768196"/>
                </a:lnTo>
                <a:lnTo>
                  <a:pt x="46896" y="811828"/>
                </a:lnTo>
                <a:lnTo>
                  <a:pt x="34691" y="856204"/>
                </a:lnTo>
                <a:lnTo>
                  <a:pt x="24255" y="901285"/>
                </a:lnTo>
                <a:lnTo>
                  <a:pt x="15628" y="947032"/>
                </a:lnTo>
                <a:lnTo>
                  <a:pt x="8850" y="993405"/>
                </a:lnTo>
                <a:lnTo>
                  <a:pt x="3959" y="1040365"/>
                </a:lnTo>
                <a:lnTo>
                  <a:pt x="996" y="1087872"/>
                </a:lnTo>
                <a:lnTo>
                  <a:pt x="0" y="1135888"/>
                </a:lnTo>
                <a:lnTo>
                  <a:pt x="996" y="1183903"/>
                </a:lnTo>
                <a:lnTo>
                  <a:pt x="3959" y="1231410"/>
                </a:lnTo>
                <a:lnTo>
                  <a:pt x="8850" y="1278370"/>
                </a:lnTo>
                <a:lnTo>
                  <a:pt x="15628" y="1324743"/>
                </a:lnTo>
                <a:lnTo>
                  <a:pt x="24255" y="1370490"/>
                </a:lnTo>
                <a:lnTo>
                  <a:pt x="34691" y="1415571"/>
                </a:lnTo>
                <a:lnTo>
                  <a:pt x="46896" y="1459947"/>
                </a:lnTo>
                <a:lnTo>
                  <a:pt x="60832" y="1503579"/>
                </a:lnTo>
                <a:lnTo>
                  <a:pt x="76458" y="1546427"/>
                </a:lnTo>
                <a:lnTo>
                  <a:pt x="93736" y="1588451"/>
                </a:lnTo>
                <a:lnTo>
                  <a:pt x="112625" y="1629613"/>
                </a:lnTo>
                <a:lnTo>
                  <a:pt x="133087" y="1669872"/>
                </a:lnTo>
                <a:lnTo>
                  <a:pt x="155082" y="1709190"/>
                </a:lnTo>
                <a:lnTo>
                  <a:pt x="178571" y="1747527"/>
                </a:lnTo>
                <a:lnTo>
                  <a:pt x="203514" y="1784843"/>
                </a:lnTo>
                <a:lnTo>
                  <a:pt x="229872" y="1821099"/>
                </a:lnTo>
                <a:lnTo>
                  <a:pt x="257604" y="1856256"/>
                </a:lnTo>
                <a:lnTo>
                  <a:pt x="286673" y="1890274"/>
                </a:lnTo>
                <a:lnTo>
                  <a:pt x="317039" y="1923114"/>
                </a:lnTo>
                <a:lnTo>
                  <a:pt x="348661" y="1954736"/>
                </a:lnTo>
                <a:lnTo>
                  <a:pt x="381501" y="1985102"/>
                </a:lnTo>
                <a:lnTo>
                  <a:pt x="415519" y="2014171"/>
                </a:lnTo>
                <a:lnTo>
                  <a:pt x="450676" y="2041903"/>
                </a:lnTo>
                <a:lnTo>
                  <a:pt x="486932" y="2068261"/>
                </a:lnTo>
                <a:lnTo>
                  <a:pt x="524248" y="2093204"/>
                </a:lnTo>
                <a:lnTo>
                  <a:pt x="562585" y="2116693"/>
                </a:lnTo>
                <a:lnTo>
                  <a:pt x="601903" y="2138688"/>
                </a:lnTo>
                <a:lnTo>
                  <a:pt x="642162" y="2159150"/>
                </a:lnTo>
                <a:lnTo>
                  <a:pt x="683324" y="2178039"/>
                </a:lnTo>
                <a:lnTo>
                  <a:pt x="725348" y="2195317"/>
                </a:lnTo>
                <a:lnTo>
                  <a:pt x="768196" y="2210943"/>
                </a:lnTo>
                <a:lnTo>
                  <a:pt x="811828" y="2224879"/>
                </a:lnTo>
                <a:lnTo>
                  <a:pt x="856204" y="2237084"/>
                </a:lnTo>
                <a:lnTo>
                  <a:pt x="901285" y="2247520"/>
                </a:lnTo>
                <a:lnTo>
                  <a:pt x="947032" y="2256147"/>
                </a:lnTo>
                <a:lnTo>
                  <a:pt x="993405" y="2262925"/>
                </a:lnTo>
                <a:lnTo>
                  <a:pt x="1040365" y="2267816"/>
                </a:lnTo>
                <a:lnTo>
                  <a:pt x="1087872" y="2270779"/>
                </a:lnTo>
                <a:lnTo>
                  <a:pt x="1135888" y="2271776"/>
                </a:lnTo>
                <a:lnTo>
                  <a:pt x="1183903" y="2270779"/>
                </a:lnTo>
                <a:lnTo>
                  <a:pt x="1231410" y="2267816"/>
                </a:lnTo>
                <a:lnTo>
                  <a:pt x="1278370" y="2262925"/>
                </a:lnTo>
                <a:lnTo>
                  <a:pt x="1324743" y="2256147"/>
                </a:lnTo>
                <a:lnTo>
                  <a:pt x="1370490" y="2247520"/>
                </a:lnTo>
                <a:lnTo>
                  <a:pt x="1415571" y="2237084"/>
                </a:lnTo>
                <a:lnTo>
                  <a:pt x="1459947" y="2224879"/>
                </a:lnTo>
                <a:lnTo>
                  <a:pt x="1503579" y="2210943"/>
                </a:lnTo>
                <a:lnTo>
                  <a:pt x="1546427" y="2195317"/>
                </a:lnTo>
                <a:lnTo>
                  <a:pt x="1588451" y="2178039"/>
                </a:lnTo>
                <a:lnTo>
                  <a:pt x="1629613" y="2159150"/>
                </a:lnTo>
                <a:lnTo>
                  <a:pt x="1669872" y="2138688"/>
                </a:lnTo>
                <a:lnTo>
                  <a:pt x="1709190" y="2116693"/>
                </a:lnTo>
                <a:lnTo>
                  <a:pt x="1747527" y="2093204"/>
                </a:lnTo>
                <a:lnTo>
                  <a:pt x="1784843" y="2068261"/>
                </a:lnTo>
                <a:lnTo>
                  <a:pt x="1821099" y="2041903"/>
                </a:lnTo>
                <a:lnTo>
                  <a:pt x="1856256" y="2014171"/>
                </a:lnTo>
                <a:lnTo>
                  <a:pt x="1890274" y="1985102"/>
                </a:lnTo>
                <a:lnTo>
                  <a:pt x="1923114" y="1954736"/>
                </a:lnTo>
                <a:lnTo>
                  <a:pt x="1954736" y="1923114"/>
                </a:lnTo>
                <a:lnTo>
                  <a:pt x="1985102" y="1890274"/>
                </a:lnTo>
                <a:lnTo>
                  <a:pt x="2014171" y="1856256"/>
                </a:lnTo>
                <a:lnTo>
                  <a:pt x="2041903" y="1821099"/>
                </a:lnTo>
                <a:lnTo>
                  <a:pt x="2068261" y="1784843"/>
                </a:lnTo>
                <a:lnTo>
                  <a:pt x="2093204" y="1747527"/>
                </a:lnTo>
                <a:lnTo>
                  <a:pt x="2116693" y="1709190"/>
                </a:lnTo>
                <a:lnTo>
                  <a:pt x="2138688" y="1669872"/>
                </a:lnTo>
                <a:lnTo>
                  <a:pt x="2159150" y="1629613"/>
                </a:lnTo>
                <a:lnTo>
                  <a:pt x="2178039" y="1588451"/>
                </a:lnTo>
                <a:lnTo>
                  <a:pt x="2195317" y="1546427"/>
                </a:lnTo>
                <a:lnTo>
                  <a:pt x="2210943" y="1503579"/>
                </a:lnTo>
                <a:lnTo>
                  <a:pt x="2224879" y="1459947"/>
                </a:lnTo>
                <a:lnTo>
                  <a:pt x="2237084" y="1415571"/>
                </a:lnTo>
                <a:lnTo>
                  <a:pt x="2247520" y="1370490"/>
                </a:lnTo>
                <a:lnTo>
                  <a:pt x="2256147" y="1324743"/>
                </a:lnTo>
                <a:lnTo>
                  <a:pt x="2262925" y="1278370"/>
                </a:lnTo>
                <a:lnTo>
                  <a:pt x="2267816" y="1231410"/>
                </a:lnTo>
                <a:lnTo>
                  <a:pt x="2270779" y="1183903"/>
                </a:lnTo>
                <a:lnTo>
                  <a:pt x="2271776" y="1135888"/>
                </a:lnTo>
                <a:lnTo>
                  <a:pt x="2270779" y="1087872"/>
                </a:lnTo>
                <a:lnTo>
                  <a:pt x="2267816" y="1040365"/>
                </a:lnTo>
                <a:lnTo>
                  <a:pt x="2262925" y="993405"/>
                </a:lnTo>
                <a:lnTo>
                  <a:pt x="2256147" y="947032"/>
                </a:lnTo>
                <a:lnTo>
                  <a:pt x="2247520" y="901285"/>
                </a:lnTo>
                <a:lnTo>
                  <a:pt x="2237084" y="856204"/>
                </a:lnTo>
                <a:lnTo>
                  <a:pt x="2224879" y="811828"/>
                </a:lnTo>
                <a:lnTo>
                  <a:pt x="2210943" y="768196"/>
                </a:lnTo>
                <a:lnTo>
                  <a:pt x="2195317" y="725348"/>
                </a:lnTo>
                <a:lnTo>
                  <a:pt x="2178039" y="683324"/>
                </a:lnTo>
                <a:lnTo>
                  <a:pt x="2159150" y="642162"/>
                </a:lnTo>
                <a:lnTo>
                  <a:pt x="2138688" y="601903"/>
                </a:lnTo>
                <a:lnTo>
                  <a:pt x="2116693" y="562585"/>
                </a:lnTo>
                <a:lnTo>
                  <a:pt x="2093204" y="524248"/>
                </a:lnTo>
                <a:lnTo>
                  <a:pt x="2068261" y="486932"/>
                </a:lnTo>
                <a:lnTo>
                  <a:pt x="2041903" y="450676"/>
                </a:lnTo>
                <a:lnTo>
                  <a:pt x="2014171" y="415519"/>
                </a:lnTo>
                <a:lnTo>
                  <a:pt x="1985102" y="381501"/>
                </a:lnTo>
                <a:lnTo>
                  <a:pt x="1954736" y="348661"/>
                </a:lnTo>
                <a:lnTo>
                  <a:pt x="1923114" y="317039"/>
                </a:lnTo>
                <a:lnTo>
                  <a:pt x="1890274" y="286673"/>
                </a:lnTo>
                <a:lnTo>
                  <a:pt x="1856256" y="257604"/>
                </a:lnTo>
                <a:lnTo>
                  <a:pt x="1821099" y="229872"/>
                </a:lnTo>
                <a:lnTo>
                  <a:pt x="1784843" y="203514"/>
                </a:lnTo>
                <a:lnTo>
                  <a:pt x="1747527" y="178571"/>
                </a:lnTo>
                <a:lnTo>
                  <a:pt x="1709190" y="155082"/>
                </a:lnTo>
                <a:lnTo>
                  <a:pt x="1669872" y="133087"/>
                </a:lnTo>
                <a:lnTo>
                  <a:pt x="1629613" y="112625"/>
                </a:lnTo>
                <a:lnTo>
                  <a:pt x="1588451" y="93736"/>
                </a:lnTo>
                <a:lnTo>
                  <a:pt x="1546427" y="76458"/>
                </a:lnTo>
                <a:lnTo>
                  <a:pt x="1503579" y="60832"/>
                </a:lnTo>
                <a:lnTo>
                  <a:pt x="1459947" y="46896"/>
                </a:lnTo>
                <a:lnTo>
                  <a:pt x="1415571" y="34691"/>
                </a:lnTo>
                <a:lnTo>
                  <a:pt x="1370490" y="24255"/>
                </a:lnTo>
                <a:lnTo>
                  <a:pt x="1324743" y="15628"/>
                </a:lnTo>
                <a:lnTo>
                  <a:pt x="1278370" y="8850"/>
                </a:lnTo>
                <a:lnTo>
                  <a:pt x="1231410" y="3959"/>
                </a:lnTo>
                <a:lnTo>
                  <a:pt x="1183903" y="996"/>
                </a:lnTo>
                <a:lnTo>
                  <a:pt x="1135888" y="0"/>
                </a:lnTo>
                <a:close/>
              </a:path>
            </a:pathLst>
          </a:custGeom>
          <a:solidFill>
            <a:srgbClr val="1C61B3"/>
          </a:solidFill>
        </p:spPr>
        <p:txBody>
          <a:bodyPr wrap="square" lIns="0" tIns="0" rIns="0" bIns="0" rtlCol="0"/>
          <a:lstStyle/>
          <a:p>
            <a:endParaRPr/>
          </a:p>
        </p:txBody>
      </p:sp>
      <p:sp>
        <p:nvSpPr>
          <p:cNvPr id="14" name="object 14">
            <a:hlinkClick r:id="rId2"/>
          </p:cNvPr>
          <p:cNvSpPr/>
          <p:nvPr/>
        </p:nvSpPr>
        <p:spPr>
          <a:xfrm rot="3307191">
            <a:off x="5419834" y="9079307"/>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15" name="object 15"/>
          <p:cNvSpPr/>
          <p:nvPr/>
        </p:nvSpPr>
        <p:spPr>
          <a:xfrm>
            <a:off x="5528044" y="9133447"/>
            <a:ext cx="134518" cy="123532"/>
          </a:xfrm>
          <a:prstGeom prst="rect">
            <a:avLst/>
          </a:prstGeom>
          <a:blipFill>
            <a:blip r:embed="rId3" cstate="print"/>
            <a:stretch>
              <a:fillRect/>
            </a:stretch>
          </a:blipFill>
        </p:spPr>
        <p:txBody>
          <a:bodyPr wrap="square" lIns="0" tIns="0" rIns="0" bIns="0" rtlCol="0"/>
          <a:lstStyle/>
          <a:p>
            <a:endParaRPr/>
          </a:p>
        </p:txBody>
      </p:sp>
      <p:cxnSp>
        <p:nvCxnSpPr>
          <p:cNvPr id="18" name="Ravni poveznik 17">
            <a:extLst>
              <a:ext uri="{FF2B5EF4-FFF2-40B4-BE49-F238E27FC236}">
                <a16:creationId xmlns:a16="http://schemas.microsoft.com/office/drawing/2014/main" id="{0401E26B-AAEC-4ACA-A060-A73367F7262B}"/>
              </a:ext>
            </a:extLst>
          </p:cNvPr>
          <p:cNvCxnSpPr/>
          <p:nvPr/>
        </p:nvCxnSpPr>
        <p:spPr>
          <a:xfrm>
            <a:off x="809282" y="2722193"/>
            <a:ext cx="30769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zervirano mjesto broja slajda 9">
            <a:extLst>
              <a:ext uri="{FF2B5EF4-FFF2-40B4-BE49-F238E27FC236}">
                <a16:creationId xmlns:a16="http://schemas.microsoft.com/office/drawing/2014/main" id="{2E927FF6-7999-40C4-9937-B663F67A39CD}"/>
              </a:ext>
            </a:extLst>
          </p:cNvPr>
          <p:cNvSpPr>
            <a:spLocks noGrp="1"/>
          </p:cNvSpPr>
          <p:nvPr>
            <p:ph type="sldNum" sz="quarter" idx="7"/>
          </p:nvPr>
        </p:nvSpPr>
        <p:spPr/>
        <p:txBody>
          <a:bodyPr/>
          <a:lstStyle/>
          <a:p>
            <a:fld id="{B6F15528-21DE-4FAA-801E-634DDDAF4B2B}" type="slidenum">
              <a:rPr lang="hr-HR" smtClean="0"/>
              <a:t>4</a:t>
            </a:fld>
            <a:endParaRPr lang="hr-H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17" name="Slika 16">
            <a:extLst>
              <a:ext uri="{FF2B5EF4-FFF2-40B4-BE49-F238E27FC236}">
                <a16:creationId xmlns:a16="http://schemas.microsoft.com/office/drawing/2014/main" id="{72F14277-74CC-4D45-ACF2-0C148CBE1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027" y="961085"/>
            <a:ext cx="2477381" cy="2477381"/>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2</a:t>
            </a:r>
            <a:endParaRPr sz="800">
              <a:latin typeface="Avenir Next"/>
              <a:cs typeface="Avenir Next"/>
            </a:endParaRPr>
          </a:p>
        </p:txBody>
      </p:sp>
      <p:sp>
        <p:nvSpPr>
          <p:cNvPr id="5" name="object 5"/>
          <p:cNvSpPr txBox="1"/>
          <p:nvPr/>
        </p:nvSpPr>
        <p:spPr>
          <a:xfrm>
            <a:off x="471136" y="76201"/>
            <a:ext cx="3888201" cy="2813591"/>
          </a:xfrm>
          <a:prstGeom prst="rect">
            <a:avLst/>
          </a:prstGeom>
          <a:ln>
            <a:solidFill>
              <a:schemeClr val="bg1"/>
            </a:solidFill>
          </a:ln>
        </p:spPr>
        <p:txBody>
          <a:bodyPr vert="horz" wrap="square" lIns="0" tIns="12700" rIns="0" bIns="0" rtlCol="0">
            <a:spAutoFit/>
          </a:bodyPr>
          <a:lstStyle/>
          <a:p>
            <a:pPr marL="171450" indent="-171450" algn="just">
              <a:buFontTx/>
              <a:buChar char="-"/>
            </a:pPr>
            <a:endParaRPr lang="hr-HR" sz="1200" dirty="0"/>
          </a:p>
          <a:p>
            <a:pPr marL="171450" indent="-171450" algn="just">
              <a:buFontTx/>
              <a:buChar char="-"/>
            </a:pPr>
            <a:endParaRPr lang="hr-HR" sz="1200" dirty="0"/>
          </a:p>
          <a:p>
            <a:pPr marL="171450" indent="-171450" algn="just">
              <a:buFontTx/>
              <a:buChar char="-"/>
            </a:pPr>
            <a:endParaRPr lang="hr-HR" sz="1200" dirty="0"/>
          </a:p>
          <a:p>
            <a:pPr marL="171450" indent="-171450" algn="just">
              <a:buFontTx/>
              <a:buChar char="-"/>
            </a:pPr>
            <a:endParaRPr lang="hr-HR" sz="1200" dirty="0"/>
          </a:p>
          <a:p>
            <a:pPr marL="171450" indent="-171450" algn="just">
              <a:buFontTx/>
              <a:buChar char="-"/>
            </a:pPr>
            <a:endParaRPr lang="hr-HR" sz="1200" dirty="0"/>
          </a:p>
          <a:p>
            <a:pPr algn="just"/>
            <a:r>
              <a:rPr lang="el-GR" sz="1200" b="1" dirty="0"/>
              <a:t>Επικεφαλής </a:t>
            </a:r>
            <a:r>
              <a:rPr lang="el-GR" sz="1200" b="1" dirty="0" err="1"/>
              <a:t>έταιρος</a:t>
            </a:r>
            <a:r>
              <a:rPr lang="el-GR" sz="1200" b="1" dirty="0"/>
              <a:t> του </a:t>
            </a:r>
            <a:r>
              <a:rPr lang="en-US" sz="1200" b="1" dirty="0"/>
              <a:t>STTech project:</a:t>
            </a:r>
            <a:endParaRPr lang="hr-HR" sz="1200" b="1" dirty="0"/>
          </a:p>
          <a:p>
            <a:pPr algn="just"/>
            <a:endParaRPr lang="en-US" sz="1200" dirty="0"/>
          </a:p>
          <a:p>
            <a:pPr marL="171450" indent="-171450" algn="just">
              <a:buFontTx/>
              <a:buChar char="-"/>
            </a:pPr>
            <a:r>
              <a:rPr lang="el-GR" sz="1200" dirty="0"/>
              <a:t>Δήμος </a:t>
            </a:r>
            <a:r>
              <a:rPr lang="en-US" sz="1200" b="1" dirty="0">
                <a:solidFill>
                  <a:schemeClr val="tx2">
                    <a:lumMod val="60000"/>
                    <a:lumOff val="40000"/>
                  </a:schemeClr>
                </a:solidFill>
              </a:rPr>
              <a:t>Aarhus</a:t>
            </a:r>
            <a:r>
              <a:rPr lang="en-US" sz="1200" dirty="0"/>
              <a:t>, CFT (</a:t>
            </a:r>
            <a:r>
              <a:rPr lang="el-GR" sz="1200" dirty="0"/>
              <a:t>Κέντρο </a:t>
            </a:r>
            <a:r>
              <a:rPr lang="en-GB" sz="1200" dirty="0"/>
              <a:t>B</a:t>
            </a:r>
            <a:r>
              <a:rPr lang="el-GR" sz="1200" dirty="0" err="1"/>
              <a:t>οηθητικών</a:t>
            </a:r>
            <a:r>
              <a:rPr lang="el-GR" sz="1200" dirty="0"/>
              <a:t> Τεχνολογιών Διαβίωσης</a:t>
            </a:r>
            <a:r>
              <a:rPr lang="en-US" sz="1200" dirty="0"/>
              <a:t>) </a:t>
            </a:r>
            <a:r>
              <a:rPr lang="el-GR" sz="1200" dirty="0"/>
              <a:t>από Δανία</a:t>
            </a:r>
            <a:endParaRPr lang="hr-HR" sz="1200" dirty="0"/>
          </a:p>
          <a:p>
            <a:pPr marL="171450" indent="-171450" algn="just">
              <a:buFontTx/>
              <a:buChar char="-"/>
            </a:pPr>
            <a:endParaRPr lang="en-US" sz="1200" dirty="0"/>
          </a:p>
          <a:p>
            <a:pPr algn="just"/>
            <a:r>
              <a:rPr lang="hr-HR" sz="1200" dirty="0"/>
              <a:t>     </a:t>
            </a:r>
            <a:r>
              <a:rPr lang="el-GR" sz="1200" dirty="0"/>
              <a:t>Γνωρίστε τους συμμετέχοντες εδώ</a:t>
            </a:r>
            <a:r>
              <a:rPr lang="hr-HR" sz="1200" dirty="0"/>
              <a:t>:</a:t>
            </a:r>
            <a:r>
              <a:rPr lang="en-US" sz="1200" dirty="0"/>
              <a:t> </a:t>
            </a:r>
            <a:r>
              <a:rPr lang="el-GR" sz="1200" dirty="0">
                <a:hlinkClick r:id="rId2"/>
              </a:rPr>
              <a:t>Σχετικά με το</a:t>
            </a:r>
            <a:r>
              <a:rPr lang="en-US" sz="1200" dirty="0">
                <a:hlinkClick r:id="rId2"/>
              </a:rPr>
              <a:t> SST (aarhus.dk)</a:t>
            </a:r>
            <a:endParaRPr lang="en-US" sz="1200" dirty="0"/>
          </a:p>
          <a:p>
            <a:pPr algn="just"/>
            <a:r>
              <a:rPr lang="en-US" dirty="0"/>
              <a:t> </a:t>
            </a:r>
          </a:p>
          <a:p>
            <a:br>
              <a:rPr lang="en-US" sz="1000" dirty="0"/>
            </a:br>
            <a:endParaRPr sz="1000" dirty="0">
              <a:latin typeface="Montserrat"/>
              <a:cs typeface="Montserrat"/>
            </a:endParaRPr>
          </a:p>
        </p:txBody>
      </p:sp>
      <p:sp>
        <p:nvSpPr>
          <p:cNvPr id="6" name="object 6"/>
          <p:cNvSpPr/>
          <p:nvPr/>
        </p:nvSpPr>
        <p:spPr>
          <a:xfrm>
            <a:off x="6115417" y="76201"/>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14" name="object 14"/>
          <p:cNvSpPr/>
          <p:nvPr/>
        </p:nvSpPr>
        <p:spPr>
          <a:xfrm rot="3307191">
            <a:off x="5072277" y="2698142"/>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15" name="object 15">
            <a:hlinkClick r:id="rId3"/>
          </p:cNvPr>
          <p:cNvSpPr/>
          <p:nvPr/>
        </p:nvSpPr>
        <p:spPr>
          <a:xfrm>
            <a:off x="5390695" y="3021090"/>
            <a:ext cx="134518" cy="12353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343400" y="879069"/>
            <a:ext cx="2272030" cy="2272030"/>
          </a:xfrm>
          <a:custGeom>
            <a:avLst/>
            <a:gdLst/>
            <a:ahLst/>
            <a:cxnLst/>
            <a:rect l="l" t="t" r="r" b="b"/>
            <a:pathLst>
              <a:path w="2272029" h="2272030">
                <a:moveTo>
                  <a:pt x="1135888" y="0"/>
                </a:moveTo>
                <a:lnTo>
                  <a:pt x="1087872" y="996"/>
                </a:lnTo>
                <a:lnTo>
                  <a:pt x="1040365" y="3959"/>
                </a:lnTo>
                <a:lnTo>
                  <a:pt x="993405" y="8850"/>
                </a:lnTo>
                <a:lnTo>
                  <a:pt x="947032" y="15628"/>
                </a:lnTo>
                <a:lnTo>
                  <a:pt x="901285" y="24255"/>
                </a:lnTo>
                <a:lnTo>
                  <a:pt x="856204" y="34691"/>
                </a:lnTo>
                <a:lnTo>
                  <a:pt x="811828" y="46896"/>
                </a:lnTo>
                <a:lnTo>
                  <a:pt x="768196" y="60832"/>
                </a:lnTo>
                <a:lnTo>
                  <a:pt x="725348" y="76458"/>
                </a:lnTo>
                <a:lnTo>
                  <a:pt x="683324" y="93736"/>
                </a:lnTo>
                <a:lnTo>
                  <a:pt x="642162" y="112625"/>
                </a:lnTo>
                <a:lnTo>
                  <a:pt x="601903" y="133087"/>
                </a:lnTo>
                <a:lnTo>
                  <a:pt x="562585" y="155082"/>
                </a:lnTo>
                <a:lnTo>
                  <a:pt x="524248" y="178571"/>
                </a:lnTo>
                <a:lnTo>
                  <a:pt x="486932" y="203514"/>
                </a:lnTo>
                <a:lnTo>
                  <a:pt x="450676" y="229872"/>
                </a:lnTo>
                <a:lnTo>
                  <a:pt x="415519" y="257604"/>
                </a:lnTo>
                <a:lnTo>
                  <a:pt x="381501" y="286673"/>
                </a:lnTo>
                <a:lnTo>
                  <a:pt x="348661" y="317039"/>
                </a:lnTo>
                <a:lnTo>
                  <a:pt x="317039" y="348661"/>
                </a:lnTo>
                <a:lnTo>
                  <a:pt x="286673" y="381501"/>
                </a:lnTo>
                <a:lnTo>
                  <a:pt x="257604" y="415519"/>
                </a:lnTo>
                <a:lnTo>
                  <a:pt x="229872" y="450676"/>
                </a:lnTo>
                <a:lnTo>
                  <a:pt x="203514" y="486932"/>
                </a:lnTo>
                <a:lnTo>
                  <a:pt x="178571" y="524248"/>
                </a:lnTo>
                <a:lnTo>
                  <a:pt x="155082" y="562585"/>
                </a:lnTo>
                <a:lnTo>
                  <a:pt x="133087" y="601903"/>
                </a:lnTo>
                <a:lnTo>
                  <a:pt x="112625" y="642162"/>
                </a:lnTo>
                <a:lnTo>
                  <a:pt x="93736" y="683324"/>
                </a:lnTo>
                <a:lnTo>
                  <a:pt x="76458" y="725348"/>
                </a:lnTo>
                <a:lnTo>
                  <a:pt x="60832" y="768196"/>
                </a:lnTo>
                <a:lnTo>
                  <a:pt x="46896" y="811828"/>
                </a:lnTo>
                <a:lnTo>
                  <a:pt x="34691" y="856204"/>
                </a:lnTo>
                <a:lnTo>
                  <a:pt x="24255" y="901285"/>
                </a:lnTo>
                <a:lnTo>
                  <a:pt x="15628" y="947032"/>
                </a:lnTo>
                <a:lnTo>
                  <a:pt x="8850" y="993405"/>
                </a:lnTo>
                <a:lnTo>
                  <a:pt x="3959" y="1040365"/>
                </a:lnTo>
                <a:lnTo>
                  <a:pt x="996" y="1087872"/>
                </a:lnTo>
                <a:lnTo>
                  <a:pt x="0" y="1135888"/>
                </a:lnTo>
                <a:lnTo>
                  <a:pt x="996" y="1183903"/>
                </a:lnTo>
                <a:lnTo>
                  <a:pt x="3959" y="1231410"/>
                </a:lnTo>
                <a:lnTo>
                  <a:pt x="8850" y="1278370"/>
                </a:lnTo>
                <a:lnTo>
                  <a:pt x="15628" y="1324743"/>
                </a:lnTo>
                <a:lnTo>
                  <a:pt x="24255" y="1370490"/>
                </a:lnTo>
                <a:lnTo>
                  <a:pt x="34691" y="1415571"/>
                </a:lnTo>
                <a:lnTo>
                  <a:pt x="46896" y="1459947"/>
                </a:lnTo>
                <a:lnTo>
                  <a:pt x="60832" y="1503579"/>
                </a:lnTo>
                <a:lnTo>
                  <a:pt x="76458" y="1546427"/>
                </a:lnTo>
                <a:lnTo>
                  <a:pt x="93736" y="1588451"/>
                </a:lnTo>
                <a:lnTo>
                  <a:pt x="112625" y="1629613"/>
                </a:lnTo>
                <a:lnTo>
                  <a:pt x="133087" y="1669872"/>
                </a:lnTo>
                <a:lnTo>
                  <a:pt x="155082" y="1709190"/>
                </a:lnTo>
                <a:lnTo>
                  <a:pt x="178571" y="1747527"/>
                </a:lnTo>
                <a:lnTo>
                  <a:pt x="203514" y="1784843"/>
                </a:lnTo>
                <a:lnTo>
                  <a:pt x="229872" y="1821099"/>
                </a:lnTo>
                <a:lnTo>
                  <a:pt x="257604" y="1856256"/>
                </a:lnTo>
                <a:lnTo>
                  <a:pt x="286673" y="1890274"/>
                </a:lnTo>
                <a:lnTo>
                  <a:pt x="317039" y="1923114"/>
                </a:lnTo>
                <a:lnTo>
                  <a:pt x="348661" y="1954736"/>
                </a:lnTo>
                <a:lnTo>
                  <a:pt x="381501" y="1985102"/>
                </a:lnTo>
                <a:lnTo>
                  <a:pt x="415519" y="2014171"/>
                </a:lnTo>
                <a:lnTo>
                  <a:pt x="450676" y="2041903"/>
                </a:lnTo>
                <a:lnTo>
                  <a:pt x="486932" y="2068261"/>
                </a:lnTo>
                <a:lnTo>
                  <a:pt x="524248" y="2093204"/>
                </a:lnTo>
                <a:lnTo>
                  <a:pt x="562585" y="2116693"/>
                </a:lnTo>
                <a:lnTo>
                  <a:pt x="601903" y="2138688"/>
                </a:lnTo>
                <a:lnTo>
                  <a:pt x="642162" y="2159150"/>
                </a:lnTo>
                <a:lnTo>
                  <a:pt x="683324" y="2178039"/>
                </a:lnTo>
                <a:lnTo>
                  <a:pt x="725348" y="2195317"/>
                </a:lnTo>
                <a:lnTo>
                  <a:pt x="768196" y="2210943"/>
                </a:lnTo>
                <a:lnTo>
                  <a:pt x="811828" y="2224879"/>
                </a:lnTo>
                <a:lnTo>
                  <a:pt x="856204" y="2237084"/>
                </a:lnTo>
                <a:lnTo>
                  <a:pt x="901285" y="2247520"/>
                </a:lnTo>
                <a:lnTo>
                  <a:pt x="947032" y="2256147"/>
                </a:lnTo>
                <a:lnTo>
                  <a:pt x="993405" y="2262925"/>
                </a:lnTo>
                <a:lnTo>
                  <a:pt x="1040365" y="2267816"/>
                </a:lnTo>
                <a:lnTo>
                  <a:pt x="1087872" y="2270779"/>
                </a:lnTo>
                <a:lnTo>
                  <a:pt x="1135888" y="2271776"/>
                </a:lnTo>
                <a:lnTo>
                  <a:pt x="1183903" y="2270779"/>
                </a:lnTo>
                <a:lnTo>
                  <a:pt x="1231410" y="2267816"/>
                </a:lnTo>
                <a:lnTo>
                  <a:pt x="1278370" y="2262925"/>
                </a:lnTo>
                <a:lnTo>
                  <a:pt x="1324743" y="2256147"/>
                </a:lnTo>
                <a:lnTo>
                  <a:pt x="1370490" y="2247520"/>
                </a:lnTo>
                <a:lnTo>
                  <a:pt x="1415571" y="2237084"/>
                </a:lnTo>
                <a:lnTo>
                  <a:pt x="1459947" y="2224879"/>
                </a:lnTo>
                <a:lnTo>
                  <a:pt x="1503579" y="2210943"/>
                </a:lnTo>
                <a:lnTo>
                  <a:pt x="1546427" y="2195317"/>
                </a:lnTo>
                <a:lnTo>
                  <a:pt x="1588451" y="2178039"/>
                </a:lnTo>
                <a:lnTo>
                  <a:pt x="1629613" y="2159150"/>
                </a:lnTo>
                <a:lnTo>
                  <a:pt x="1669872" y="2138688"/>
                </a:lnTo>
                <a:lnTo>
                  <a:pt x="1709190" y="2116693"/>
                </a:lnTo>
                <a:lnTo>
                  <a:pt x="1747527" y="2093204"/>
                </a:lnTo>
                <a:lnTo>
                  <a:pt x="1784843" y="2068261"/>
                </a:lnTo>
                <a:lnTo>
                  <a:pt x="1821099" y="2041903"/>
                </a:lnTo>
                <a:lnTo>
                  <a:pt x="1856256" y="2014171"/>
                </a:lnTo>
                <a:lnTo>
                  <a:pt x="1890274" y="1985102"/>
                </a:lnTo>
                <a:lnTo>
                  <a:pt x="1923114" y="1954736"/>
                </a:lnTo>
                <a:lnTo>
                  <a:pt x="1954736" y="1923114"/>
                </a:lnTo>
                <a:lnTo>
                  <a:pt x="1985102" y="1890274"/>
                </a:lnTo>
                <a:lnTo>
                  <a:pt x="2014171" y="1856256"/>
                </a:lnTo>
                <a:lnTo>
                  <a:pt x="2041903" y="1821099"/>
                </a:lnTo>
                <a:lnTo>
                  <a:pt x="2068261" y="1784843"/>
                </a:lnTo>
                <a:lnTo>
                  <a:pt x="2093204" y="1747527"/>
                </a:lnTo>
                <a:lnTo>
                  <a:pt x="2116693" y="1709190"/>
                </a:lnTo>
                <a:lnTo>
                  <a:pt x="2138688" y="1669872"/>
                </a:lnTo>
                <a:lnTo>
                  <a:pt x="2159150" y="1629613"/>
                </a:lnTo>
                <a:lnTo>
                  <a:pt x="2178039" y="1588451"/>
                </a:lnTo>
                <a:lnTo>
                  <a:pt x="2195317" y="1546427"/>
                </a:lnTo>
                <a:lnTo>
                  <a:pt x="2210943" y="1503579"/>
                </a:lnTo>
                <a:lnTo>
                  <a:pt x="2224879" y="1459947"/>
                </a:lnTo>
                <a:lnTo>
                  <a:pt x="2237084" y="1415571"/>
                </a:lnTo>
                <a:lnTo>
                  <a:pt x="2247520" y="1370490"/>
                </a:lnTo>
                <a:lnTo>
                  <a:pt x="2256147" y="1324743"/>
                </a:lnTo>
                <a:lnTo>
                  <a:pt x="2262925" y="1278370"/>
                </a:lnTo>
                <a:lnTo>
                  <a:pt x="2267816" y="1231410"/>
                </a:lnTo>
                <a:lnTo>
                  <a:pt x="2270779" y="1183903"/>
                </a:lnTo>
                <a:lnTo>
                  <a:pt x="2271776" y="1135888"/>
                </a:lnTo>
                <a:lnTo>
                  <a:pt x="2270779" y="1087872"/>
                </a:lnTo>
                <a:lnTo>
                  <a:pt x="2267816" y="1040365"/>
                </a:lnTo>
                <a:lnTo>
                  <a:pt x="2262925" y="993405"/>
                </a:lnTo>
                <a:lnTo>
                  <a:pt x="2256147" y="947032"/>
                </a:lnTo>
                <a:lnTo>
                  <a:pt x="2247520" y="901285"/>
                </a:lnTo>
                <a:lnTo>
                  <a:pt x="2237084" y="856204"/>
                </a:lnTo>
                <a:lnTo>
                  <a:pt x="2224879" y="811828"/>
                </a:lnTo>
                <a:lnTo>
                  <a:pt x="2210943" y="768196"/>
                </a:lnTo>
                <a:lnTo>
                  <a:pt x="2195317" y="725348"/>
                </a:lnTo>
                <a:lnTo>
                  <a:pt x="2178039" y="683324"/>
                </a:lnTo>
                <a:lnTo>
                  <a:pt x="2159150" y="642162"/>
                </a:lnTo>
                <a:lnTo>
                  <a:pt x="2138688" y="601903"/>
                </a:lnTo>
                <a:lnTo>
                  <a:pt x="2116693" y="562585"/>
                </a:lnTo>
                <a:lnTo>
                  <a:pt x="2093204" y="524248"/>
                </a:lnTo>
                <a:lnTo>
                  <a:pt x="2068261" y="486932"/>
                </a:lnTo>
                <a:lnTo>
                  <a:pt x="2041903" y="450676"/>
                </a:lnTo>
                <a:lnTo>
                  <a:pt x="2014171" y="415519"/>
                </a:lnTo>
                <a:lnTo>
                  <a:pt x="1985102" y="381501"/>
                </a:lnTo>
                <a:lnTo>
                  <a:pt x="1954736" y="348661"/>
                </a:lnTo>
                <a:lnTo>
                  <a:pt x="1923114" y="317039"/>
                </a:lnTo>
                <a:lnTo>
                  <a:pt x="1890274" y="286673"/>
                </a:lnTo>
                <a:lnTo>
                  <a:pt x="1856256" y="257604"/>
                </a:lnTo>
                <a:lnTo>
                  <a:pt x="1821099" y="229872"/>
                </a:lnTo>
                <a:lnTo>
                  <a:pt x="1784843" y="203514"/>
                </a:lnTo>
                <a:lnTo>
                  <a:pt x="1747527" y="178571"/>
                </a:lnTo>
                <a:lnTo>
                  <a:pt x="1709190" y="155082"/>
                </a:lnTo>
                <a:lnTo>
                  <a:pt x="1669872" y="133087"/>
                </a:lnTo>
                <a:lnTo>
                  <a:pt x="1629613" y="112625"/>
                </a:lnTo>
                <a:lnTo>
                  <a:pt x="1588451" y="93736"/>
                </a:lnTo>
                <a:lnTo>
                  <a:pt x="1546427" y="76458"/>
                </a:lnTo>
                <a:lnTo>
                  <a:pt x="1503579" y="60832"/>
                </a:lnTo>
                <a:lnTo>
                  <a:pt x="1459947" y="46896"/>
                </a:lnTo>
                <a:lnTo>
                  <a:pt x="1415571" y="34691"/>
                </a:lnTo>
                <a:lnTo>
                  <a:pt x="1370490" y="24255"/>
                </a:lnTo>
                <a:lnTo>
                  <a:pt x="1324743" y="15628"/>
                </a:lnTo>
                <a:lnTo>
                  <a:pt x="1278370" y="8850"/>
                </a:lnTo>
                <a:lnTo>
                  <a:pt x="1231410" y="3959"/>
                </a:lnTo>
                <a:lnTo>
                  <a:pt x="1183903" y="996"/>
                </a:lnTo>
                <a:lnTo>
                  <a:pt x="1135888" y="0"/>
                </a:lnTo>
                <a:close/>
              </a:path>
            </a:pathLst>
          </a:custGeom>
          <a:solidFill>
            <a:srgbClr val="1C61B3"/>
          </a:solidFill>
        </p:spPr>
        <p:txBody>
          <a:bodyPr wrap="square" lIns="0" tIns="0" rIns="0" bIns="0" rtlCol="0"/>
          <a:lstStyle/>
          <a:p>
            <a:endParaRPr/>
          </a:p>
        </p:txBody>
      </p:sp>
      <p:pic>
        <p:nvPicPr>
          <p:cNvPr id="19" name="Slika 18">
            <a:extLst>
              <a:ext uri="{FF2B5EF4-FFF2-40B4-BE49-F238E27FC236}">
                <a16:creationId xmlns:a16="http://schemas.microsoft.com/office/drawing/2014/main" id="{F969170A-908C-4599-ACC3-910855251CB9}"/>
              </a:ext>
            </a:extLst>
          </p:cNvPr>
          <p:cNvPicPr>
            <a:picLocks noChangeAspect="1"/>
          </p:cNvPicPr>
          <p:nvPr/>
        </p:nvPicPr>
        <p:blipFill>
          <a:blip r:embed="rId5"/>
          <a:stretch>
            <a:fillRect/>
          </a:stretch>
        </p:blipFill>
        <p:spPr>
          <a:xfrm>
            <a:off x="4361280" y="857757"/>
            <a:ext cx="2272031" cy="2314653"/>
          </a:xfrm>
          <a:prstGeom prst="ellipse">
            <a:avLst/>
          </a:prstGeom>
          <a:ln>
            <a:noFill/>
          </a:ln>
          <a:effectLst>
            <a:softEdge rad="112500"/>
          </a:effectLst>
        </p:spPr>
      </p:pic>
      <p:sp>
        <p:nvSpPr>
          <p:cNvPr id="20" name="Pravokutnik 19">
            <a:extLst>
              <a:ext uri="{FF2B5EF4-FFF2-40B4-BE49-F238E27FC236}">
                <a16:creationId xmlns:a16="http://schemas.microsoft.com/office/drawing/2014/main" id="{0D88E1EC-9687-4B3B-B0BE-F6795DE56592}"/>
              </a:ext>
            </a:extLst>
          </p:cNvPr>
          <p:cNvSpPr/>
          <p:nvPr/>
        </p:nvSpPr>
        <p:spPr>
          <a:xfrm>
            <a:off x="4519243" y="3710517"/>
            <a:ext cx="3192348" cy="738664"/>
          </a:xfrm>
          <a:prstGeom prst="rect">
            <a:avLst/>
          </a:prstGeom>
        </p:spPr>
        <p:txBody>
          <a:bodyPr wrap="square">
            <a:spAutoFit/>
          </a:bodyPr>
          <a:lstStyle/>
          <a:p>
            <a:r>
              <a:rPr lang="el-GR" sz="1400" dirty="0">
                <a:solidFill>
                  <a:srgbClr val="333333"/>
                </a:solidFill>
                <a:latin typeface="Arial" panose="020B0604020202020204" pitchFamily="34" charset="0"/>
              </a:rPr>
              <a:t>Δανία</a:t>
            </a:r>
            <a:r>
              <a:rPr lang="hr-HR" sz="1400" dirty="0">
                <a:solidFill>
                  <a:srgbClr val="333333"/>
                </a:solidFill>
                <a:latin typeface="Arial" panose="020B0604020202020204" pitchFamily="34" charset="0"/>
              </a:rPr>
              <a:t> | </a:t>
            </a:r>
            <a:r>
              <a:rPr lang="el-GR" sz="1400" dirty="0">
                <a:solidFill>
                  <a:srgbClr val="333333"/>
                </a:solidFill>
                <a:latin typeface="Arial" panose="020B0604020202020204" pitchFamily="34" charset="0"/>
              </a:rPr>
              <a:t>Διευθύντρια </a:t>
            </a:r>
            <a:r>
              <a:rPr lang="en-US" sz="1400" dirty="0">
                <a:solidFill>
                  <a:srgbClr val="333333"/>
                </a:solidFill>
                <a:latin typeface="Arial" panose="020B0604020202020204" pitchFamily="34" charset="0"/>
              </a:rPr>
              <a:t>project</a:t>
            </a:r>
            <a:endParaRPr lang="hr-HR" sz="1400" dirty="0">
              <a:solidFill>
                <a:srgbClr val="333333"/>
              </a:solidFill>
              <a:latin typeface="Arial" panose="020B0604020202020204" pitchFamily="34" charset="0"/>
            </a:endParaRPr>
          </a:p>
          <a:p>
            <a:r>
              <a:rPr lang="el-GR" sz="1400" dirty="0">
                <a:solidFill>
                  <a:srgbClr val="333333"/>
                </a:solidFill>
                <a:latin typeface="Arial" panose="020B0604020202020204" pitchFamily="34" charset="0"/>
              </a:rPr>
              <a:t>Μέθοδοι ασφαλών μεταφορών</a:t>
            </a:r>
            <a:endParaRPr lang="hr-HR" sz="1400" dirty="0">
              <a:solidFill>
                <a:srgbClr val="333333"/>
              </a:solidFill>
              <a:latin typeface="Arial" panose="020B0604020202020204" pitchFamily="34" charset="0"/>
            </a:endParaRPr>
          </a:p>
          <a:p>
            <a:endParaRPr lang="hr-HR" sz="1400" dirty="0">
              <a:solidFill>
                <a:srgbClr val="333333"/>
              </a:solidFill>
              <a:latin typeface="Arial" panose="020B0604020202020204" pitchFamily="34" charset="0"/>
            </a:endParaRPr>
          </a:p>
        </p:txBody>
      </p:sp>
      <p:sp>
        <p:nvSpPr>
          <p:cNvPr id="21" name="Pravokutnik 20">
            <a:extLst>
              <a:ext uri="{FF2B5EF4-FFF2-40B4-BE49-F238E27FC236}">
                <a16:creationId xmlns:a16="http://schemas.microsoft.com/office/drawing/2014/main" id="{89B2094E-3D9E-4784-A22C-EE9CD5A100D9}"/>
              </a:ext>
            </a:extLst>
          </p:cNvPr>
          <p:cNvSpPr/>
          <p:nvPr/>
        </p:nvSpPr>
        <p:spPr>
          <a:xfrm>
            <a:off x="4454813" y="3300086"/>
            <a:ext cx="2723823" cy="369332"/>
          </a:xfrm>
          <a:prstGeom prst="rect">
            <a:avLst/>
          </a:prstGeom>
        </p:spPr>
        <p:txBody>
          <a:bodyPr wrap="none">
            <a:spAutoFit/>
          </a:bodyPr>
          <a:lstStyle/>
          <a:p>
            <a:r>
              <a:rPr lang="hr-HR" b="1" dirty="0" err="1">
                <a:solidFill>
                  <a:srgbClr val="333333"/>
                </a:solidFill>
                <a:latin typeface="Arial" panose="020B0604020202020204" pitchFamily="34" charset="0"/>
              </a:rPr>
              <a:t>Cecilie</a:t>
            </a:r>
            <a:r>
              <a:rPr lang="hr-HR" b="1" dirty="0">
                <a:solidFill>
                  <a:srgbClr val="333333"/>
                </a:solidFill>
                <a:latin typeface="Arial" panose="020B0604020202020204" pitchFamily="34" charset="0"/>
              </a:rPr>
              <a:t> </a:t>
            </a:r>
            <a:r>
              <a:rPr lang="hr-HR" b="1" dirty="0" err="1">
                <a:solidFill>
                  <a:srgbClr val="333333"/>
                </a:solidFill>
                <a:latin typeface="Arial" panose="020B0604020202020204" pitchFamily="34" charset="0"/>
              </a:rPr>
              <a:t>Høegh</a:t>
            </a:r>
            <a:r>
              <a:rPr lang="hr-HR" b="1" dirty="0">
                <a:solidFill>
                  <a:srgbClr val="333333"/>
                </a:solidFill>
                <a:latin typeface="Arial" panose="020B0604020202020204" pitchFamily="34" charset="0"/>
              </a:rPr>
              <a:t> </a:t>
            </a:r>
            <a:r>
              <a:rPr lang="hr-HR" b="1" dirty="0" err="1">
                <a:solidFill>
                  <a:srgbClr val="333333"/>
                </a:solidFill>
                <a:latin typeface="Arial" panose="020B0604020202020204" pitchFamily="34" charset="0"/>
              </a:rPr>
              <a:t>Langvad</a:t>
            </a:r>
            <a:endParaRPr lang="hr-HR" b="1" i="0" dirty="0">
              <a:solidFill>
                <a:srgbClr val="333333"/>
              </a:solidFill>
              <a:effectLst/>
              <a:latin typeface="Arial" panose="020B0604020202020204" pitchFamily="34" charset="0"/>
            </a:endParaRPr>
          </a:p>
        </p:txBody>
      </p:sp>
      <p:sp>
        <p:nvSpPr>
          <p:cNvPr id="22" name="object 14">
            <a:hlinkClick r:id="rId3"/>
            <a:extLst>
              <a:ext uri="{FF2B5EF4-FFF2-40B4-BE49-F238E27FC236}">
                <a16:creationId xmlns:a16="http://schemas.microsoft.com/office/drawing/2014/main" id="{F951778F-5778-4A1F-971B-1B27E75EEF39}"/>
              </a:ext>
            </a:extLst>
          </p:cNvPr>
          <p:cNvSpPr/>
          <p:nvPr/>
        </p:nvSpPr>
        <p:spPr>
          <a:xfrm rot="3307191">
            <a:off x="5425362" y="9075997"/>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23" name="object 15">
            <a:extLst>
              <a:ext uri="{FF2B5EF4-FFF2-40B4-BE49-F238E27FC236}">
                <a16:creationId xmlns:a16="http://schemas.microsoft.com/office/drawing/2014/main" id="{CF5747EA-61A6-44CE-85E6-0DCC70145C4B}"/>
              </a:ext>
            </a:extLst>
          </p:cNvPr>
          <p:cNvSpPr/>
          <p:nvPr/>
        </p:nvSpPr>
        <p:spPr>
          <a:xfrm>
            <a:off x="5523203" y="9146297"/>
            <a:ext cx="134518" cy="123532"/>
          </a:xfrm>
          <a:prstGeom prst="rect">
            <a:avLst/>
          </a:prstGeom>
          <a:blipFill>
            <a:blip r:embed="rId4" cstate="print"/>
            <a:stretch>
              <a:fillRect/>
            </a:stretch>
          </a:blipFill>
        </p:spPr>
        <p:txBody>
          <a:bodyPr wrap="square" lIns="0" tIns="0" rIns="0" bIns="0" rtlCol="0"/>
          <a:lstStyle/>
          <a:p>
            <a:endParaRPr/>
          </a:p>
        </p:txBody>
      </p:sp>
      <p:sp>
        <p:nvSpPr>
          <p:cNvPr id="7" name="Rezervirano mjesto broja slajda 6">
            <a:extLst>
              <a:ext uri="{FF2B5EF4-FFF2-40B4-BE49-F238E27FC236}">
                <a16:creationId xmlns:a16="http://schemas.microsoft.com/office/drawing/2014/main" id="{47E43B19-4EE6-4D32-8CA3-F2B926326A32}"/>
              </a:ext>
            </a:extLst>
          </p:cNvPr>
          <p:cNvSpPr>
            <a:spLocks noGrp="1"/>
          </p:cNvSpPr>
          <p:nvPr>
            <p:ph type="sldNum" sz="quarter" idx="7"/>
          </p:nvPr>
        </p:nvSpPr>
        <p:spPr/>
        <p:txBody>
          <a:bodyPr/>
          <a:lstStyle/>
          <a:p>
            <a:fld id="{B6F15528-21DE-4FAA-801E-634DDDAF4B2B}" type="slidenum">
              <a:rPr lang="hr-HR" smtClean="0"/>
              <a:t>5</a:t>
            </a:fld>
            <a:endParaRPr lang="hr-H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72474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82517" y="1549133"/>
            <a:ext cx="5534025" cy="1031240"/>
          </a:xfrm>
          <a:prstGeom prst="rect">
            <a:avLst/>
          </a:prstGeom>
        </p:spPr>
        <p:txBody>
          <a:bodyPr vert="horz" wrap="square" lIns="0" tIns="12700" rIns="0" bIns="0" rtlCol="0">
            <a:spAutoFit/>
          </a:bodyPr>
          <a:lstStyle/>
          <a:p>
            <a:pPr marL="12700" algn="ctr">
              <a:lnSpc>
                <a:spcPct val="100000"/>
              </a:lnSpc>
              <a:spcBef>
                <a:spcPts val="100"/>
              </a:spcBef>
            </a:pPr>
            <a:r>
              <a:rPr lang="el-GR" sz="6600" b="1" dirty="0">
                <a:solidFill>
                  <a:srgbClr val="1C61B3"/>
                </a:solidFill>
                <a:latin typeface="Open Sans"/>
                <a:cs typeface="Open Sans"/>
              </a:rPr>
              <a:t>Εισαγωγή</a:t>
            </a:r>
            <a:endParaRPr sz="6600" dirty="0">
              <a:latin typeface="Open Sans"/>
              <a:cs typeface="Open Sans"/>
            </a:endParaRPr>
          </a:p>
        </p:txBody>
      </p:sp>
      <p:sp>
        <p:nvSpPr>
          <p:cNvPr id="7" name="object 7"/>
          <p:cNvSpPr/>
          <p:nvPr/>
        </p:nvSpPr>
        <p:spPr>
          <a:xfrm>
            <a:off x="3886200" y="2910839"/>
            <a:ext cx="0" cy="472440"/>
          </a:xfrm>
          <a:custGeom>
            <a:avLst/>
            <a:gdLst/>
            <a:ahLst/>
            <a:cxnLst/>
            <a:rect l="l" t="t" r="r" b="b"/>
            <a:pathLst>
              <a:path h="472439">
                <a:moveTo>
                  <a:pt x="0" y="0"/>
                </a:moveTo>
                <a:lnTo>
                  <a:pt x="0" y="472440"/>
                </a:lnTo>
              </a:path>
            </a:pathLst>
          </a:custGeom>
          <a:ln w="25400">
            <a:solidFill>
              <a:srgbClr val="EFEFEF"/>
            </a:solidFill>
          </a:ln>
        </p:spPr>
        <p:txBody>
          <a:bodyPr wrap="square" lIns="0" tIns="0" rIns="0" bIns="0" rtlCol="0"/>
          <a:lstStyle/>
          <a:p>
            <a:endParaRPr/>
          </a:p>
        </p:txBody>
      </p:sp>
      <p:sp>
        <p:nvSpPr>
          <p:cNvPr id="8" name="object 8"/>
          <p:cNvSpPr/>
          <p:nvPr/>
        </p:nvSpPr>
        <p:spPr>
          <a:xfrm>
            <a:off x="2628900" y="1341119"/>
            <a:ext cx="2514600" cy="0"/>
          </a:xfrm>
          <a:custGeom>
            <a:avLst/>
            <a:gdLst/>
            <a:ahLst/>
            <a:cxnLst/>
            <a:rect l="l" t="t" r="r" b="b"/>
            <a:pathLst>
              <a:path w="2514600">
                <a:moveTo>
                  <a:pt x="2514600" y="0"/>
                </a:moveTo>
                <a:lnTo>
                  <a:pt x="0" y="0"/>
                </a:lnTo>
              </a:path>
            </a:pathLst>
          </a:custGeom>
          <a:ln w="12700">
            <a:solidFill>
              <a:srgbClr val="4C92AB"/>
            </a:solidFill>
          </a:ln>
        </p:spPr>
        <p:txBody>
          <a:bodyPr wrap="square" lIns="0" tIns="0" rIns="0" bIns="0" rtlCol="0"/>
          <a:lstStyle/>
          <a:p>
            <a:endParaRPr/>
          </a:p>
        </p:txBody>
      </p:sp>
      <p:sp>
        <p:nvSpPr>
          <p:cNvPr id="9" name="object 9"/>
          <p:cNvSpPr txBox="1"/>
          <p:nvPr/>
        </p:nvSpPr>
        <p:spPr>
          <a:xfrm>
            <a:off x="681033" y="2845112"/>
            <a:ext cx="2900368" cy="3459922"/>
          </a:xfrm>
          <a:prstGeom prst="rect">
            <a:avLst/>
          </a:prstGeom>
        </p:spPr>
        <p:txBody>
          <a:bodyPr vert="horz" wrap="square" lIns="0" tIns="12700" rIns="0" bIns="0" rtlCol="0">
            <a:spAutoFit/>
          </a:bodyPr>
          <a:lstStyle/>
          <a:p>
            <a:pPr algn="just"/>
            <a:r>
              <a:rPr lang="el-GR" sz="1400" dirty="0">
                <a:solidFill>
                  <a:srgbClr val="232323"/>
                </a:solidFill>
                <a:latin typeface="Roboto-Medium"/>
              </a:rPr>
              <a:t>Αυτό το διαδραστικό εγχειρίδιο, μέσω των κεφαλαίων, ασχολείται με τα πιο σημαντικά σημεία που χρειάζεται κανείς να γνωρίζει καλά, ώστε να εφαρμόζει ασφαλείς μεθόδους μεταφοράς καθώς και τη μεθοδολογία της ομότιμης εκπαίδευσης.</a:t>
            </a:r>
          </a:p>
          <a:p>
            <a:pPr algn="just"/>
            <a:endParaRPr lang="hr-HR" sz="1400" dirty="0">
              <a:solidFill>
                <a:srgbClr val="232323"/>
              </a:solidFill>
              <a:latin typeface="Roboto-Medium"/>
            </a:endParaRPr>
          </a:p>
          <a:p>
            <a:r>
              <a:rPr lang="el-GR" sz="1400" b="1" dirty="0">
                <a:solidFill>
                  <a:srgbClr val="232323"/>
                </a:solidFill>
                <a:latin typeface="Roboto-Medium"/>
              </a:rPr>
              <a:t>Διαδραστικοί σύνδεσμοι</a:t>
            </a:r>
            <a:r>
              <a:rPr lang="en-US" sz="1400" dirty="0">
                <a:solidFill>
                  <a:srgbClr val="232323"/>
                </a:solidFill>
                <a:latin typeface="Roboto-Medium"/>
              </a:rPr>
              <a:t>: </a:t>
            </a:r>
            <a:r>
              <a:rPr lang="el-GR" sz="1400" dirty="0">
                <a:solidFill>
                  <a:srgbClr val="232323"/>
                </a:solidFill>
                <a:latin typeface="Roboto-Medium"/>
              </a:rPr>
              <a:t>Αυτό το σύμβολο υποδεικνύει ένα διαδραστικό σύνδεσμο το οποίο σε παίρνει στης οδηγίες του βίντεο.</a:t>
            </a:r>
            <a:endParaRPr lang="hr-HR" sz="1400" dirty="0">
              <a:solidFill>
                <a:srgbClr val="232323"/>
              </a:solidFill>
              <a:latin typeface="Roboto-Medium"/>
            </a:endParaRPr>
          </a:p>
          <a:p>
            <a:br>
              <a:rPr lang="en-US" sz="1400" dirty="0">
                <a:solidFill>
                  <a:srgbClr val="232323"/>
                </a:solidFill>
                <a:latin typeface="Roboto-Medium"/>
              </a:rPr>
            </a:br>
            <a:br>
              <a:rPr lang="en-US" sz="1400" dirty="0">
                <a:solidFill>
                  <a:srgbClr val="232323"/>
                </a:solidFill>
                <a:latin typeface="Roboto-Medium"/>
              </a:rPr>
            </a:br>
            <a:endParaRPr sz="1400" dirty="0">
              <a:solidFill>
                <a:srgbClr val="232323"/>
              </a:solidFill>
              <a:latin typeface="Roboto-Medium"/>
            </a:endParaRPr>
          </a:p>
        </p:txBody>
      </p:sp>
      <p:sp>
        <p:nvSpPr>
          <p:cNvPr id="11" name="object 11"/>
          <p:cNvSpPr txBox="1"/>
          <p:nvPr/>
        </p:nvSpPr>
        <p:spPr>
          <a:xfrm>
            <a:off x="3886200" y="2618437"/>
            <a:ext cx="3057525" cy="6045245"/>
          </a:xfrm>
          <a:prstGeom prst="rect">
            <a:avLst/>
          </a:prstGeom>
        </p:spPr>
        <p:txBody>
          <a:bodyPr vert="horz" wrap="square" lIns="0" tIns="12700" rIns="0" bIns="0" rtlCol="0">
            <a:spAutoFit/>
          </a:bodyPr>
          <a:lstStyle/>
          <a:p>
            <a:pPr fontAlgn="base"/>
            <a:endParaRPr lang="en-US" sz="1400" dirty="0">
              <a:solidFill>
                <a:srgbClr val="232323"/>
              </a:solidFill>
              <a:latin typeface="Roboto-Medium"/>
            </a:endParaRPr>
          </a:p>
          <a:p>
            <a:pPr marL="285750" indent="-285750" fontAlgn="base">
              <a:buFont typeface="Arial" panose="020B0604020202020204" pitchFamily="34" charset="0"/>
              <a:buChar char="•"/>
            </a:pPr>
            <a:r>
              <a:rPr lang="el-GR" sz="1400" b="1" dirty="0">
                <a:solidFill>
                  <a:srgbClr val="232323"/>
                </a:solidFill>
                <a:latin typeface="Roboto-Medium"/>
              </a:rPr>
              <a:t>Σύνδεσμοι σε</a:t>
            </a:r>
            <a:r>
              <a:rPr lang="en-US" sz="1400" dirty="0">
                <a:solidFill>
                  <a:srgbClr val="232323"/>
                </a:solidFill>
                <a:latin typeface="Roboto-Medium"/>
              </a:rPr>
              <a:t>: </a:t>
            </a:r>
            <a:r>
              <a:rPr lang="el-GR" sz="1400" dirty="0">
                <a:solidFill>
                  <a:srgbClr val="232323"/>
                </a:solidFill>
                <a:latin typeface="Roboto-Medium"/>
              </a:rPr>
              <a:t>Μαθήματα σε διαφορετικές γλώσσες</a:t>
            </a:r>
            <a:r>
              <a:rPr lang="en-US" sz="1400" dirty="0">
                <a:solidFill>
                  <a:srgbClr val="232323"/>
                </a:solidFill>
                <a:latin typeface="Roboto-Medium"/>
              </a:rPr>
              <a:t>:</a:t>
            </a:r>
            <a:endParaRPr lang="hr-HR" sz="1400" dirty="0">
              <a:solidFill>
                <a:srgbClr val="232323"/>
              </a:solidFill>
              <a:latin typeface="Roboto-Medium"/>
            </a:endParaRPr>
          </a:p>
          <a:p>
            <a:pPr marL="285750" indent="-285750" fontAlgn="base">
              <a:buFont typeface="Arial" panose="020B0604020202020204" pitchFamily="34" charset="0"/>
              <a:buChar char="•"/>
            </a:pP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2"/>
              </a:rPr>
              <a:t>E-learning course</a:t>
            </a:r>
            <a:r>
              <a:rPr lang="el-GR" sz="1400" dirty="0">
                <a:solidFill>
                  <a:srgbClr val="232323"/>
                </a:solidFill>
                <a:latin typeface="Roboto-Medium"/>
                <a:hlinkClick r:id="rId2"/>
              </a:rPr>
              <a:t> στα Αγγλικά</a:t>
            </a:r>
            <a:r>
              <a:rPr lang="hr-HR" sz="1400" dirty="0">
                <a:solidFill>
                  <a:srgbClr val="232323"/>
                </a:solidFill>
                <a:latin typeface="Roboto-Medium"/>
                <a:hlinkClick r:id="rId2"/>
              </a:rPr>
              <a:t> </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3"/>
              </a:rPr>
              <a:t>E-learning course</a:t>
            </a:r>
            <a:r>
              <a:rPr lang="el-GR" sz="1400" dirty="0">
                <a:solidFill>
                  <a:srgbClr val="232323"/>
                </a:solidFill>
                <a:latin typeface="Roboto-Medium"/>
                <a:hlinkClick r:id="rId3"/>
              </a:rPr>
              <a:t> στα Δανέζικα</a:t>
            </a:r>
            <a:r>
              <a:rPr lang="hr-HR" sz="1400" dirty="0">
                <a:solidFill>
                  <a:srgbClr val="232323"/>
                </a:solidFill>
                <a:latin typeface="Roboto-Medium"/>
                <a:hlinkClick r:id="rId3"/>
              </a:rPr>
              <a:t> </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4"/>
              </a:rPr>
              <a:t>E-learning course </a:t>
            </a:r>
            <a:r>
              <a:rPr lang="el-GR" sz="1400" dirty="0">
                <a:solidFill>
                  <a:srgbClr val="232323"/>
                </a:solidFill>
                <a:latin typeface="Roboto-Medium"/>
                <a:hlinkClick r:id="rId4"/>
              </a:rPr>
              <a:t>στα Σουηδικά</a:t>
            </a:r>
            <a:r>
              <a:rPr lang="hr-HR" sz="1400" dirty="0">
                <a:solidFill>
                  <a:schemeClr val="bg1"/>
                </a:solidFill>
                <a:latin typeface="Roboto-Medium"/>
                <a:hlinkClick r:id="rId4">
                  <a:extLst>
                    <a:ext uri="{A12FA001-AC4F-418D-AE19-62706E023703}">
                      <ahyp:hlinkClr xmlns:ahyp="http://schemas.microsoft.com/office/drawing/2018/hyperlinkcolor" val="tx"/>
                    </a:ext>
                  </a:extLst>
                </a:hlinkClick>
              </a:rPr>
              <a:t>h</a:t>
            </a:r>
            <a:endParaRPr lang="hr-HR" sz="1400" dirty="0">
              <a:solidFill>
                <a:schemeClr val="bg1"/>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5">
                  <a:extLst>
                    <a:ext uri="{A12FA001-AC4F-418D-AE19-62706E023703}">
                      <ahyp:hlinkClr xmlns:ahyp="http://schemas.microsoft.com/office/drawing/2018/hyperlinkcolor" val="tx"/>
                    </a:ext>
                  </a:extLst>
                </a:hlinkClick>
              </a:rPr>
              <a:t>E-learning course </a:t>
            </a:r>
            <a:r>
              <a:rPr lang="el-GR" sz="1400" dirty="0">
                <a:solidFill>
                  <a:srgbClr val="232323"/>
                </a:solidFill>
                <a:latin typeface="Roboto-Medium"/>
                <a:hlinkClick r:id="rId5">
                  <a:extLst>
                    <a:ext uri="{A12FA001-AC4F-418D-AE19-62706E023703}">
                      <ahyp:hlinkClr xmlns:ahyp="http://schemas.microsoft.com/office/drawing/2018/hyperlinkcolor" val="tx"/>
                    </a:ext>
                  </a:extLst>
                </a:hlinkClick>
              </a:rPr>
              <a:t>στα Ελληνικά</a:t>
            </a:r>
            <a:r>
              <a:rPr lang="hr-HR" sz="1400" dirty="0">
                <a:solidFill>
                  <a:schemeClr val="bg1"/>
                </a:solidFill>
                <a:latin typeface="Roboto-Medium"/>
                <a:hlinkClick r:id="rId5">
                  <a:extLst>
                    <a:ext uri="{A12FA001-AC4F-418D-AE19-62706E023703}">
                      <ahyp:hlinkClr xmlns:ahyp="http://schemas.microsoft.com/office/drawing/2018/hyperlinkcolor" val="tx"/>
                    </a:ext>
                  </a:extLst>
                </a:hlinkClick>
              </a:rPr>
              <a:t>k</a:t>
            </a:r>
            <a:endParaRPr lang="hr-HR" sz="1400" dirty="0">
              <a:solidFill>
                <a:schemeClr val="bg1"/>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6"/>
              </a:rPr>
              <a:t>E-learning course </a:t>
            </a:r>
            <a:r>
              <a:rPr lang="el-GR" sz="1400" dirty="0">
                <a:solidFill>
                  <a:srgbClr val="232323"/>
                </a:solidFill>
                <a:latin typeface="Roboto-Medium"/>
                <a:hlinkClick r:id="rId6">
                  <a:extLst>
                    <a:ext uri="{A12FA001-AC4F-418D-AE19-62706E023703}">
                      <ahyp:hlinkClr xmlns:ahyp="http://schemas.microsoft.com/office/drawing/2018/hyperlinkcolor" val="tx"/>
                    </a:ext>
                  </a:extLst>
                </a:hlinkClick>
              </a:rPr>
              <a:t>στα Κροατικά</a:t>
            </a:r>
            <a:r>
              <a:rPr lang="hr-HR" sz="1400" dirty="0">
                <a:solidFill>
                  <a:schemeClr val="bg1"/>
                </a:solidFill>
                <a:latin typeface="Roboto-Medium"/>
                <a:hlinkClick r:id="rId6">
                  <a:extLst>
                    <a:ext uri="{A12FA001-AC4F-418D-AE19-62706E023703}">
                      <ahyp:hlinkClr xmlns:ahyp="http://schemas.microsoft.com/office/drawing/2018/hyperlinkcolor" val="tx"/>
                    </a:ext>
                  </a:extLst>
                </a:hlinkClick>
              </a:rPr>
              <a:t>n</a:t>
            </a:r>
            <a:endParaRPr lang="hr-HR" sz="1400" dirty="0">
              <a:solidFill>
                <a:schemeClr val="bg1"/>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7">
                  <a:extLst>
                    <a:ext uri="{A12FA001-AC4F-418D-AE19-62706E023703}">
                      <ahyp:hlinkClr xmlns:ahyp="http://schemas.microsoft.com/office/drawing/2018/hyperlinkcolor" val="tx"/>
                    </a:ext>
                  </a:extLst>
                </a:hlinkClick>
              </a:rPr>
              <a:t>E-learning course</a:t>
            </a:r>
            <a:r>
              <a:rPr lang="el-GR" sz="1400" dirty="0">
                <a:solidFill>
                  <a:srgbClr val="232323"/>
                </a:solidFill>
                <a:latin typeface="Roboto-Medium"/>
                <a:hlinkClick r:id="rId7">
                  <a:extLst>
                    <a:ext uri="{A12FA001-AC4F-418D-AE19-62706E023703}">
                      <ahyp:hlinkClr xmlns:ahyp="http://schemas.microsoft.com/office/drawing/2018/hyperlinkcolor" val="tx"/>
                    </a:ext>
                  </a:extLst>
                </a:hlinkClick>
              </a:rPr>
              <a:t> στα Ισπανικά</a:t>
            </a:r>
            <a:r>
              <a:rPr lang="hr-HR" sz="1400" dirty="0">
                <a:solidFill>
                  <a:schemeClr val="bg1"/>
                </a:solidFill>
                <a:latin typeface="Roboto-Medium"/>
                <a:hlinkClick r:id="rId7">
                  <a:extLst>
                    <a:ext uri="{A12FA001-AC4F-418D-AE19-62706E023703}">
                      <ahyp:hlinkClr xmlns:ahyp="http://schemas.microsoft.com/office/drawing/2018/hyperlinkcolor" val="tx"/>
                    </a:ext>
                  </a:extLst>
                </a:hlinkClick>
              </a:rPr>
              <a:t> h</a:t>
            </a:r>
            <a:endParaRPr lang="hr-HR" sz="1400" dirty="0">
              <a:solidFill>
                <a:schemeClr val="bg1"/>
              </a:solidFill>
              <a:latin typeface="Roboto-Medium"/>
            </a:endParaRPr>
          </a:p>
          <a:p>
            <a:pPr marL="285750" indent="-285750" fontAlgn="base">
              <a:buFont typeface="Arial" panose="020B0604020202020204" pitchFamily="34" charset="0"/>
              <a:buChar char="•"/>
            </a:pPr>
            <a:endParaRPr lang="hr-HR" sz="1400" dirty="0">
              <a:solidFill>
                <a:srgbClr val="232323"/>
              </a:solidFill>
              <a:latin typeface="Roboto-Medium"/>
            </a:endParaRPr>
          </a:p>
          <a:p>
            <a:pPr fontAlgn="base"/>
            <a:endParaRPr lang="en-US" sz="1400" dirty="0">
              <a:solidFill>
                <a:srgbClr val="232323"/>
              </a:solidFill>
              <a:latin typeface="Roboto-Medium"/>
            </a:endParaRPr>
          </a:p>
          <a:p>
            <a:pPr marL="285750" indent="-285750" fontAlgn="base">
              <a:buFont typeface="Arial" panose="020B0604020202020204" pitchFamily="34" charset="0"/>
              <a:buChar char="•"/>
            </a:pPr>
            <a:r>
              <a:rPr lang="el-GR" sz="1400" b="1" dirty="0">
                <a:solidFill>
                  <a:srgbClr val="232323"/>
                </a:solidFill>
                <a:latin typeface="Roboto-Medium"/>
              </a:rPr>
              <a:t>Σύνδεσμοι σε</a:t>
            </a:r>
            <a:r>
              <a:rPr lang="hr-HR" sz="1400" b="1" dirty="0">
                <a:solidFill>
                  <a:srgbClr val="232323"/>
                </a:solidFill>
                <a:latin typeface="Roboto-Medium"/>
              </a:rPr>
              <a:t>: </a:t>
            </a:r>
            <a:r>
              <a:rPr lang="el-GR" sz="1400" dirty="0">
                <a:solidFill>
                  <a:srgbClr val="232323"/>
                </a:solidFill>
                <a:latin typeface="Roboto-Medium"/>
              </a:rPr>
              <a:t>Εγχειρίδια σε διαφορετικές </a:t>
            </a:r>
            <a:r>
              <a:rPr lang="el-GR" sz="1400" dirty="0">
                <a:latin typeface="Roboto-Medium"/>
              </a:rPr>
              <a:t>γλώσσες- Ασφαλείς μέθοδοι μεταφοράς</a:t>
            </a:r>
            <a:r>
              <a:rPr lang="en-US" sz="1400" dirty="0">
                <a:latin typeface="Roboto-Medium"/>
              </a:rPr>
              <a:t>:</a:t>
            </a:r>
            <a:endParaRPr lang="hr-HR" sz="1400" dirty="0">
              <a:latin typeface="Roboto-Medium"/>
            </a:endParaRPr>
          </a:p>
          <a:p>
            <a:pPr marL="285750" indent="-285750" fontAlgn="base">
              <a:buFont typeface="Arial" panose="020B0604020202020204" pitchFamily="34" charset="0"/>
              <a:buChar char="•"/>
            </a:pPr>
            <a:endParaRPr lang="hr-HR" sz="1400" dirty="0">
              <a:solidFill>
                <a:srgbClr val="232323"/>
              </a:solidFill>
              <a:latin typeface="Roboto-Medium"/>
            </a:endParaRPr>
          </a:p>
          <a:p>
            <a:pPr marL="285750" indent="-285750" fontAlgn="base">
              <a:buFont typeface="Arial" panose="020B0604020202020204" pitchFamily="34" charset="0"/>
              <a:buChar char="•"/>
            </a:pPr>
            <a:r>
              <a:rPr lang="el-GR" sz="1400" dirty="0">
                <a:solidFill>
                  <a:srgbClr val="232323"/>
                </a:solidFill>
                <a:latin typeface="Roboto-Medium"/>
                <a:hlinkClick r:id="rId8"/>
              </a:rPr>
              <a:t>Εγχειρίδιο στα Αγγλικά </a:t>
            </a:r>
            <a:endParaRPr lang="el-GR" sz="1400" dirty="0">
              <a:solidFill>
                <a:srgbClr val="232323"/>
              </a:solidFill>
              <a:latin typeface="Roboto-Medium"/>
            </a:endParaRPr>
          </a:p>
          <a:p>
            <a:pPr marL="285750" indent="-285750" fontAlgn="base">
              <a:buFont typeface="Arial" panose="020B0604020202020204" pitchFamily="34" charset="0"/>
              <a:buChar char="•"/>
            </a:pPr>
            <a:r>
              <a:rPr lang="el-GR" sz="1400" dirty="0">
                <a:solidFill>
                  <a:srgbClr val="232323"/>
                </a:solidFill>
                <a:latin typeface="Roboto-Medium"/>
                <a:hlinkClick r:id="rId9"/>
              </a:rPr>
              <a:t>Εγχειρίδιο στα Ισπανικά</a:t>
            </a:r>
            <a:endParaRPr lang="el-GR" sz="1400" dirty="0">
              <a:solidFill>
                <a:srgbClr val="232323"/>
              </a:solidFill>
              <a:latin typeface="Roboto-Medium"/>
            </a:endParaRPr>
          </a:p>
          <a:p>
            <a:pPr marL="285750" indent="-285750" fontAlgn="base">
              <a:buFont typeface="Arial" panose="020B0604020202020204" pitchFamily="34" charset="0"/>
              <a:buChar char="•"/>
            </a:pPr>
            <a:r>
              <a:rPr lang="el-GR" sz="1400" dirty="0">
                <a:solidFill>
                  <a:srgbClr val="232323"/>
                </a:solidFill>
                <a:latin typeface="Roboto-Medium"/>
                <a:hlinkClick r:id="rId10"/>
              </a:rPr>
              <a:t>Εγχειρίδιο στα Δανέζικα</a:t>
            </a:r>
            <a:endParaRPr lang="el-GR" sz="1400" dirty="0">
              <a:solidFill>
                <a:srgbClr val="232323"/>
              </a:solidFill>
              <a:latin typeface="Roboto-Medium"/>
            </a:endParaRPr>
          </a:p>
          <a:p>
            <a:pPr marL="285750" indent="-285750" fontAlgn="base">
              <a:buFont typeface="Arial" panose="020B0604020202020204" pitchFamily="34" charset="0"/>
              <a:buChar char="•"/>
            </a:pPr>
            <a:r>
              <a:rPr lang="el-GR" sz="1400" dirty="0">
                <a:solidFill>
                  <a:srgbClr val="232323"/>
                </a:solidFill>
                <a:latin typeface="Roboto-Medium"/>
                <a:hlinkClick r:id="rId11"/>
              </a:rPr>
              <a:t>Εγχειρίδιο στα Σουηδικά</a:t>
            </a:r>
            <a:endParaRPr lang="el-GR" sz="1400" dirty="0">
              <a:solidFill>
                <a:srgbClr val="232323"/>
              </a:solidFill>
              <a:latin typeface="Roboto-Medium"/>
            </a:endParaRPr>
          </a:p>
          <a:p>
            <a:pPr marL="285750" indent="-285750" fontAlgn="base">
              <a:buFont typeface="Arial" panose="020B0604020202020204" pitchFamily="34" charset="0"/>
              <a:buChar char="•"/>
            </a:pPr>
            <a:r>
              <a:rPr lang="el-GR" sz="1400" dirty="0">
                <a:solidFill>
                  <a:srgbClr val="232323"/>
                </a:solidFill>
                <a:latin typeface="Roboto-Medium"/>
                <a:hlinkClick r:id="rId12"/>
              </a:rPr>
              <a:t>Εγχειρίδιο στα Ελληνικά</a:t>
            </a:r>
            <a:endParaRPr lang="el-GR" sz="1400" dirty="0">
              <a:solidFill>
                <a:srgbClr val="232323"/>
              </a:solidFill>
              <a:latin typeface="Roboto-Medium"/>
            </a:endParaRPr>
          </a:p>
          <a:p>
            <a:pPr marL="285750" indent="-285750" fontAlgn="base">
              <a:buFont typeface="Arial" panose="020B0604020202020204" pitchFamily="34" charset="0"/>
              <a:buChar char="•"/>
            </a:pPr>
            <a:r>
              <a:rPr lang="el-GR" sz="1400" dirty="0">
                <a:solidFill>
                  <a:srgbClr val="232323"/>
                </a:solidFill>
                <a:latin typeface="Roboto-Medium"/>
                <a:hlinkClick r:id="rId13"/>
              </a:rPr>
              <a:t>Εγχειρίδιο στα Κροατικά</a:t>
            </a:r>
            <a:endParaRPr lang="hr-HR" sz="1400"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en-US" sz="1400" dirty="0">
              <a:solidFill>
                <a:srgbClr val="232323"/>
              </a:solidFill>
              <a:latin typeface="Roboto-Medium"/>
            </a:endParaRPr>
          </a:p>
        </p:txBody>
      </p:sp>
      <p:sp>
        <p:nvSpPr>
          <p:cNvPr id="14" name="object 6">
            <a:extLst>
              <a:ext uri="{FF2B5EF4-FFF2-40B4-BE49-F238E27FC236}">
                <a16:creationId xmlns:a16="http://schemas.microsoft.com/office/drawing/2014/main" id="{7D9E4385-8590-8B4B-88E4-02DAE34E8621}"/>
              </a:ext>
            </a:extLst>
          </p:cNvPr>
          <p:cNvSpPr txBox="1">
            <a:spLocks/>
          </p:cNvSpPr>
          <p:nvPr/>
        </p:nvSpPr>
        <p:spPr>
          <a:xfrm>
            <a:off x="0" y="914400"/>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STTech - Safe Transfer Techniques</a:t>
            </a:r>
            <a:endParaRPr lang="en-US" kern="0" spc="105" dirty="0"/>
          </a:p>
        </p:txBody>
      </p:sp>
      <p:pic>
        <p:nvPicPr>
          <p:cNvPr id="10" name="Slika 9">
            <a:extLst>
              <a:ext uri="{FF2B5EF4-FFF2-40B4-BE49-F238E27FC236}">
                <a16:creationId xmlns:a16="http://schemas.microsoft.com/office/drawing/2014/main" id="{124891E2-C7AB-44C9-A768-6425708C94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926" y="7446735"/>
            <a:ext cx="6777201" cy="1467938"/>
          </a:xfrm>
          <a:prstGeom prst="rect">
            <a:avLst/>
          </a:prstGeom>
        </p:spPr>
      </p:pic>
      <p:pic>
        <p:nvPicPr>
          <p:cNvPr id="13" name="Slika 12">
            <a:extLst>
              <a:ext uri="{FF2B5EF4-FFF2-40B4-BE49-F238E27FC236}">
                <a16:creationId xmlns:a16="http://schemas.microsoft.com/office/drawing/2014/main" id="{A0C41A44-0387-4C3F-89BD-D1990B4D159F}"/>
              </a:ext>
            </a:extLst>
          </p:cNvPr>
          <p:cNvPicPr>
            <a:picLocks noChangeAspect="1"/>
          </p:cNvPicPr>
          <p:nvPr/>
        </p:nvPicPr>
        <p:blipFill>
          <a:blip r:embed="rId15"/>
          <a:stretch>
            <a:fillRect/>
          </a:stretch>
        </p:blipFill>
        <p:spPr>
          <a:xfrm>
            <a:off x="1749741" y="5688688"/>
            <a:ext cx="762952" cy="881085"/>
          </a:xfrm>
          <a:prstGeom prst="rect">
            <a:avLst/>
          </a:prstGeom>
        </p:spPr>
      </p:pic>
      <p:sp>
        <p:nvSpPr>
          <p:cNvPr id="4" name="Rezervirano mjesto broja slajda 3">
            <a:extLst>
              <a:ext uri="{FF2B5EF4-FFF2-40B4-BE49-F238E27FC236}">
                <a16:creationId xmlns:a16="http://schemas.microsoft.com/office/drawing/2014/main" id="{5CDB8071-C608-4427-9358-8AAFD243A996}"/>
              </a:ext>
            </a:extLst>
          </p:cNvPr>
          <p:cNvSpPr>
            <a:spLocks noGrp="1"/>
          </p:cNvSpPr>
          <p:nvPr>
            <p:ph type="sldNum" sz="quarter" idx="7"/>
          </p:nvPr>
        </p:nvSpPr>
        <p:spPr/>
        <p:txBody>
          <a:bodyPr/>
          <a:lstStyle/>
          <a:p>
            <a:fld id="{B6F15528-21DE-4FAA-801E-634DDDAF4B2B}" type="slidenum">
              <a:rPr lang="hr-HR" smtClean="0"/>
              <a:t>6</a:t>
            </a:fld>
            <a:endParaRPr lang="hr-HR"/>
          </a:p>
        </p:txBody>
      </p:sp>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428F01A-C01F-4BBC-AA2C-2F19E9346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1086" y="517685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el-GR" b="1" dirty="0">
                <a:solidFill>
                  <a:srgbClr val="4C92AB"/>
                </a:solidFill>
                <a:latin typeface="Open Sans"/>
                <a:cs typeface="Open Sans"/>
              </a:rPr>
              <a:t>      </a:t>
            </a:r>
            <a:r>
              <a:rPr lang="hr-HR" sz="2000" b="1" dirty="0">
                <a:solidFill>
                  <a:srgbClr val="4C92AB"/>
                </a:solidFill>
                <a:latin typeface="Open Sans"/>
                <a:cs typeface="Open Sans"/>
              </a:rPr>
              <a:t>1</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248054" y="5902355"/>
            <a:ext cx="3857346" cy="879728"/>
          </a:xfrm>
          <a:prstGeom prst="rect">
            <a:avLst/>
          </a:prstGeom>
        </p:spPr>
        <p:txBody>
          <a:bodyPr vert="horz" wrap="square" lIns="0" tIns="134620" rIns="0" bIns="0" rtlCol="0">
            <a:spAutoFit/>
          </a:bodyPr>
          <a:lstStyle/>
          <a:p>
            <a:pPr marL="12700" marR="5080" algn="ctr">
              <a:lnSpc>
                <a:spcPts val="5800"/>
              </a:lnSpc>
              <a:spcBef>
                <a:spcPts val="1060"/>
              </a:spcBef>
            </a:pPr>
            <a:r>
              <a:rPr lang="el-GR" sz="5600" b="1" spc="-5" dirty="0">
                <a:solidFill>
                  <a:srgbClr val="1C61B3"/>
                </a:solidFill>
                <a:latin typeface="Open Sans"/>
                <a:cs typeface="Open Sans"/>
              </a:rPr>
              <a:t>Κεφάλαιο</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905000" y="7498968"/>
            <a:ext cx="4365675" cy="443711"/>
          </a:xfrm>
          <a:prstGeom prst="rect">
            <a:avLst/>
          </a:prstGeom>
        </p:spPr>
        <p:txBody>
          <a:bodyPr vert="horz" wrap="square" lIns="0" tIns="12700" rIns="0" bIns="0" rtlCol="0">
            <a:spAutoFit/>
          </a:bodyPr>
          <a:lstStyle/>
          <a:p>
            <a:pPr marR="9525" algn="ctr">
              <a:lnSpc>
                <a:spcPct val="100000"/>
              </a:lnSpc>
              <a:spcBef>
                <a:spcPts val="100"/>
              </a:spcBef>
            </a:pPr>
            <a:r>
              <a:rPr lang="el-GR" sz="2800" i="1" spc="-5" dirty="0">
                <a:solidFill>
                  <a:srgbClr val="1C61B3"/>
                </a:solidFill>
                <a:latin typeface="Open Sans"/>
                <a:cs typeface="Open Sans"/>
              </a:rPr>
              <a:t>Ομότιμη μάθηση</a:t>
            </a:r>
            <a:endParaRP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4ADD1B1D-4A18-4B0E-AFB4-675F08D5CB95}"/>
              </a:ext>
            </a:extLst>
          </p:cNvPr>
          <p:cNvSpPr>
            <a:spLocks noGrp="1"/>
          </p:cNvSpPr>
          <p:nvPr>
            <p:ph type="sldNum" sz="quarter" idx="7"/>
          </p:nvPr>
        </p:nvSpPr>
        <p:spPr/>
        <p:txBody>
          <a:bodyPr/>
          <a:lstStyle/>
          <a:p>
            <a:fld id="{B6F15528-21DE-4FAA-801E-634DDDAF4B2B}" type="slidenum">
              <a:rPr lang="hr-HR" smtClean="0"/>
              <a:t>7</a:t>
            </a:fld>
            <a:endParaRPr lang="hr-H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sz="half" idx="2"/>
          </p:nvPr>
        </p:nvSpPr>
        <p:spPr>
          <a:xfrm>
            <a:off x="573934" y="1587856"/>
            <a:ext cx="3180185" cy="8065413"/>
          </a:xfrm>
          <a:prstGeom prst="rect">
            <a:avLst/>
          </a:prstGeom>
        </p:spPr>
        <p:txBody>
          <a:bodyPr vert="horz" wrap="square" lIns="0" tIns="12700" rIns="0" bIns="0" rtlCol="0">
            <a:spAutoFit/>
          </a:bodyPr>
          <a:lstStyle/>
          <a:p>
            <a:pPr algn="just">
              <a:lnSpc>
                <a:spcPct val="150000"/>
              </a:lnSpc>
            </a:pPr>
            <a:r>
              <a:rPr lang="el-GR" dirty="0">
                <a:latin typeface="Times New Roman" panose="02020603050405020304" pitchFamily="18" charset="0"/>
                <a:cs typeface="Times New Roman" panose="02020603050405020304" pitchFamily="18" charset="0"/>
              </a:rPr>
              <a:t>Η ομότιμη μάθηση, γνωστή και ως ομότιμη-βοηθητική μάθηση και ομότιμη-βοηθητική ερεύνα αναπαριστά μια μέθοδο μοντέλων ακαδημαϊκής υποστήριξης αναγνωρισμένων παγκόσμια στην επαγγελματική και ανώτερη εκπαίδευση</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μια από τις παλαιότερες μεθόδους μάθησης μέσω της συνεργασίας και σύνδεσης στην ανθρώπινη κοινωνία και προσφέρει την δυνατότητα μάθησης από την γνώση και εμπειρία ατόμων </a:t>
            </a:r>
            <a:r>
              <a:rPr lang="el-GR" dirty="0" err="1">
                <a:latin typeface="Times New Roman" panose="02020603050405020304" pitchFamily="18" charset="0"/>
                <a:cs typeface="Times New Roman" panose="02020603050405020304" pitchFamily="18" charset="0"/>
              </a:rPr>
              <a:t>ομοίων</a:t>
            </a:r>
            <a:r>
              <a:rPr lang="el-GR" dirty="0">
                <a:latin typeface="Times New Roman" panose="02020603050405020304" pitchFamily="18" charset="0"/>
                <a:cs typeface="Times New Roman" panose="02020603050405020304" pitchFamily="18" charset="0"/>
              </a:rPr>
              <a:t> με εσένα. Επιπρόσθετα, μπορεί να οριστεί ως μάθηση όπου τα άτομα ίσου ή συγκρίσιμου επιπέδου αλληλοβοηθούνται για να μάθουν με τόσο επίσημους όσο και ανεπίσημους. Ομοίως, παρέχει το διαμοιρασμό γνώσεων, ιδεών και εμπειριών μεταξύ μαθητών. </a:t>
            </a:r>
          </a:p>
          <a:p>
            <a:pPr algn="just">
              <a:lnSpc>
                <a:spcPct val="150000"/>
              </a:lnSpc>
            </a:pPr>
            <a:r>
              <a:rPr lang="el-GR" dirty="0">
                <a:latin typeface="Times New Roman" panose="02020603050405020304" pitchFamily="18" charset="0"/>
                <a:cs typeface="Times New Roman" panose="02020603050405020304" pitchFamily="18" charset="0"/>
              </a:rPr>
              <a:t>Η μάθηση σε ένα αυθεντικό πρακτικό περιβάλλον εκτιμάται από μαθητές, κλινικούς, ακαδημαϊκούς καθώς και φροντιστές διότι καλλιεργεί δεξιότητες και ικανότητες για επαγγελματική πρακτική με ένα ενδιαφέρον και χαλαρό τρόπο. Επίσης, η ομότιμη μάθηση ενισχύει τις δυνατότητες μάθησης για μαθητές με το να προσθέτει την ομότιμη ανατροφοδότηση η οποία παραδοσιακά παρέχεται από τον κλινικό διδάσκων. Με αυτό τον τρόπο, παρέχονται στους μαθητές δυνατότητες για διάλογο σχετικά με τη διαδικασία λήψης αποφάσεων, και να μοιράζονται τις προκλήσεις και κοινωνική στήριξη κατά την διάρκεια της μάθησης. Αυτό το μοντέλο μάθηση μειώνει το άγχος των μαθητών και βοηθά στην μάθηση. Ως συνέπεια, αυτό αυξάνει την ευχαρίστηση των μαθητών με την κλινική εκπαίδευση. Τα ομότιμα μοντέλα ομότιμης μάθησης έχουν την δυνατότητα να αυξήσουν την χωρητικότητα για εργασιακή εκπαίδευση.</a:t>
            </a:r>
            <a:endParaRPr lang="en-US" dirty="0">
              <a:latin typeface="Times New Roman" panose="02020603050405020304" pitchFamily="18" charset="0"/>
              <a:cs typeface="Times New Roman" panose="02020603050405020304" pitchFamily="18" charset="0"/>
            </a:endParaRPr>
          </a:p>
          <a:p>
            <a:pPr algn="just">
              <a:lnSpc>
                <a:spcPct val="150000"/>
              </a:lnSpc>
            </a:pPr>
            <a:r>
              <a:rPr lang="el-GR" dirty="0">
                <a:latin typeface="Times New Roman" panose="02020603050405020304" pitchFamily="18" charset="0"/>
                <a:cs typeface="Times New Roman" panose="02020603050405020304" pitchFamily="18" charset="0"/>
              </a:rPr>
              <a:t>Περισσότερες πληροφορίες σχετικά με τα μοντέλα ομότιμης μάθησης, τις αρχές και το πώς να τα χρησιμοποιήσετε καθώς και ερωτήσεις για αυτοκριτική μπορείτε να βρείτε στα Παραρτήματα. Σας προσκαλούμε επίσης να συζητήσουμε τις καλύτερες πρακτικές ομότιμης εκπαίδευσης στην </a:t>
            </a:r>
            <a:r>
              <a:rPr lang="el-GR" b="1" dirty="0">
                <a:hlinkClick r:id="rId2">
                  <a:extLst>
                    <a:ext uri="{A12FA001-AC4F-418D-AE19-62706E023703}">
                      <ahyp:hlinkClr xmlns:ahyp="http://schemas.microsoft.com/office/drawing/2018/hyperlinkcolor" val="tx"/>
                    </a:ext>
                  </a:extLst>
                </a:hlinkClick>
              </a:rPr>
              <a:t>Ιστοσελίδα μας. </a:t>
            </a:r>
            <a:r>
              <a:rPr lang="el-GR" b="1" dirty="0">
                <a:solidFill>
                  <a:schemeClr val="bg1"/>
                </a:solidFill>
                <a:hlinkClick r:id="rId2">
                  <a:extLst>
                    <a:ext uri="{A12FA001-AC4F-418D-AE19-62706E023703}">
                      <ahyp:hlinkClr xmlns:ahyp="http://schemas.microsoft.com/office/drawing/2018/hyperlinkcolor" val="tx"/>
                    </a:ext>
                  </a:extLst>
                </a:hlinkClick>
              </a:rPr>
              <a:t>t.</a:t>
            </a:r>
            <a:endParaRPr lang="el-GR" b="1" dirty="0">
              <a:solidFill>
                <a:schemeClr val="bg1"/>
              </a:solidFill>
            </a:endParaRPr>
          </a:p>
        </p:txBody>
      </p:sp>
      <p:sp>
        <p:nvSpPr>
          <p:cNvPr id="5" name="object 5"/>
          <p:cNvSpPr txBox="1">
            <a:spLocks noGrp="1"/>
          </p:cNvSpPr>
          <p:nvPr>
            <p:ph sz="half" idx="3"/>
          </p:nvPr>
        </p:nvSpPr>
        <p:spPr>
          <a:xfrm>
            <a:off x="4018283" y="1587856"/>
            <a:ext cx="3345180" cy="8942192"/>
          </a:xfrm>
          <a:prstGeom prst="rect">
            <a:avLst/>
          </a:prstGeom>
        </p:spPr>
        <p:txBody>
          <a:bodyPr vert="horz" wrap="square" lIns="0" tIns="12700" rIns="0" bIns="0" rtlCol="0">
            <a:spAutoFit/>
          </a:bodyPr>
          <a:lstStyle/>
          <a:p>
            <a:pPr algn="just">
              <a:lnSpc>
                <a:spcPct val="150000"/>
              </a:lnSpc>
            </a:pPr>
            <a:r>
              <a:rPr lang="el-GR" sz="1050" dirty="0">
                <a:latin typeface="Times New Roman" panose="02020603050405020304" pitchFamily="18" charset="0"/>
                <a:cs typeface="Times New Roman" panose="02020603050405020304" pitchFamily="18" charset="0"/>
              </a:rPr>
              <a:t>Κάποια από τα </a:t>
            </a:r>
            <a:r>
              <a:rPr lang="el-GR" sz="1050" b="1" u="sng" dirty="0">
                <a:latin typeface="Times New Roman" panose="02020603050405020304" pitchFamily="18" charset="0"/>
                <a:cs typeface="Times New Roman" panose="02020603050405020304" pitchFamily="18" charset="0"/>
              </a:rPr>
              <a:t>σημαντικά κριτήρια για αποτελεσματική ομότιμη μάθηση </a:t>
            </a:r>
            <a:r>
              <a:rPr lang="hr-HR" sz="1050" dirty="0">
                <a:latin typeface="Times New Roman" panose="02020603050405020304" pitchFamily="18" charset="0"/>
                <a:cs typeface="Times New Roman" panose="02020603050405020304" pitchFamily="18" charset="0"/>
              </a:rPr>
              <a:t>(Sevenhuysen et al, 2013) </a:t>
            </a:r>
            <a:r>
              <a:rPr lang="el-GR" sz="1050" dirty="0">
                <a:latin typeface="Times New Roman" panose="02020603050405020304" pitchFamily="18" charset="0"/>
                <a:cs typeface="Times New Roman" panose="02020603050405020304" pitchFamily="18" charset="0"/>
              </a:rPr>
              <a:t> είναι</a:t>
            </a:r>
            <a:r>
              <a:rPr lang="en-US" sz="1050" dirty="0">
                <a:latin typeface="Times New Roman" panose="02020603050405020304" pitchFamily="18" charset="0"/>
                <a:cs typeface="Times New Roman" panose="02020603050405020304" pitchFamily="18" charset="0"/>
              </a:rPr>
              <a:t>:</a:t>
            </a:r>
            <a:endParaRPr lang="el-GR" sz="1050" dirty="0">
              <a:latin typeface="Times New Roman" panose="02020603050405020304" pitchFamily="18" charset="0"/>
              <a:cs typeface="Times New Roman" panose="02020603050405020304" pitchFamily="18" charset="0"/>
            </a:endParaRPr>
          </a:p>
          <a:p>
            <a:pPr lvl="0" algn="just">
              <a:lnSpc>
                <a:spcPct val="150000"/>
              </a:lnSpc>
            </a:pPr>
            <a:r>
              <a:rPr lang="el-GR" sz="1050" dirty="0">
                <a:latin typeface="Times New Roman" panose="02020603050405020304" pitchFamily="18" charset="0"/>
                <a:cs typeface="Times New Roman" panose="02020603050405020304" pitchFamily="18" charset="0"/>
              </a:rPr>
              <a:t>-  Κατάλληλα ζευγάρια μαθητών ή μικρών ομάδων για πρακτική, περιεχόμενο και μέθοδο μάθησης προσαρμοσμένα στις ανάγκες και </a:t>
            </a:r>
            <a:r>
              <a:rPr lang="el-GR" sz="1050" dirty="0" err="1">
                <a:latin typeface="Times New Roman" panose="02020603050405020304" pitchFamily="18" charset="0"/>
                <a:cs typeface="Times New Roman" panose="02020603050405020304" pitchFamily="18" charset="0"/>
              </a:rPr>
              <a:t>προϋπάρχουσες</a:t>
            </a:r>
            <a:r>
              <a:rPr lang="el-GR" sz="1050" dirty="0">
                <a:latin typeface="Times New Roman" panose="02020603050405020304" pitchFamily="18" charset="0"/>
                <a:cs typeface="Times New Roman" panose="02020603050405020304" pitchFamily="18" charset="0"/>
              </a:rPr>
              <a:t> γνώσεις των μαθητών.</a:t>
            </a:r>
          </a:p>
          <a:p>
            <a:pPr lvl="0" algn="just">
              <a:lnSpc>
                <a:spcPct val="150000"/>
              </a:lnSpc>
            </a:pPr>
            <a:r>
              <a:rPr lang="hr-HR" sz="1050" dirty="0">
                <a:latin typeface="Times New Roman" panose="02020603050405020304" pitchFamily="18" charset="0"/>
                <a:cs typeface="Times New Roman" panose="02020603050405020304" pitchFamily="18" charset="0"/>
              </a:rPr>
              <a:t>-</a:t>
            </a:r>
            <a:r>
              <a:rPr lang="el-GR" sz="1050" dirty="0">
                <a:latin typeface="Times New Roman" panose="02020603050405020304" pitchFamily="18" charset="0"/>
                <a:cs typeface="Times New Roman" panose="02020603050405020304" pitchFamily="18" charset="0"/>
              </a:rPr>
              <a:t>  Να μην βασίζονται σε </a:t>
            </a:r>
            <a:r>
              <a:rPr lang="hr-HR" sz="1050" dirty="0">
                <a:latin typeface="Times New Roman" panose="02020603050405020304" pitchFamily="18" charset="0"/>
                <a:cs typeface="Times New Roman" panose="02020603050405020304" pitchFamily="18" charset="0"/>
              </a:rPr>
              <a:t> </a:t>
            </a:r>
            <a:r>
              <a:rPr lang="el-GR" sz="1050" dirty="0">
                <a:latin typeface="Times New Roman" panose="02020603050405020304" pitchFamily="18" charset="0"/>
                <a:cs typeface="Times New Roman" panose="02020603050405020304" pitchFamily="18" charset="0"/>
              </a:rPr>
              <a:t>εκτενής περιγραφή από τον κλινικό διδάσκων / συντονιστή</a:t>
            </a:r>
          </a:p>
          <a:p>
            <a:pPr lvl="0" algn="just">
              <a:lnSpc>
                <a:spcPct val="150000"/>
              </a:lnSpc>
            </a:pPr>
            <a:r>
              <a:rPr lang="hr-HR" sz="1050" dirty="0">
                <a:latin typeface="Times New Roman" panose="02020603050405020304" pitchFamily="18" charset="0"/>
                <a:cs typeface="Times New Roman" panose="02020603050405020304" pitchFamily="18" charset="0"/>
              </a:rPr>
              <a:t>- </a:t>
            </a:r>
            <a:r>
              <a:rPr lang="el-GR" sz="1050" dirty="0">
                <a:latin typeface="Times New Roman" panose="02020603050405020304" pitchFamily="18" charset="0"/>
                <a:cs typeface="Times New Roman" panose="02020603050405020304" pitchFamily="18" charset="0"/>
              </a:rPr>
              <a:t>Παροχή ουσιαστικής εμπειρίας εκμάθησης για τους μαθητές</a:t>
            </a:r>
          </a:p>
          <a:p>
            <a:pPr marL="171450" lvl="0" indent="-171450" algn="just">
              <a:lnSpc>
                <a:spcPct val="150000"/>
              </a:lnSpc>
              <a:buFontTx/>
              <a:buChar char="-"/>
            </a:pPr>
            <a:r>
              <a:rPr lang="el-GR" sz="1050" dirty="0">
                <a:latin typeface="Times New Roman" panose="02020603050405020304" pitchFamily="18" charset="0"/>
                <a:cs typeface="Times New Roman" panose="02020603050405020304" pitchFamily="18" charset="0"/>
              </a:rPr>
              <a:t>Τα μαθησιακά αποτελέσματα να είναι χρήσιμα για τον εργασιακό χώρο</a:t>
            </a:r>
          </a:p>
          <a:p>
            <a:pPr lvl="0" algn="just">
              <a:lnSpc>
                <a:spcPct val="150000"/>
              </a:lnSpc>
            </a:pPr>
            <a:endParaRPr lang="hr-HR" sz="1050" dirty="0">
              <a:latin typeface="Times New Roman" panose="02020603050405020304" pitchFamily="18" charset="0"/>
              <a:cs typeface="Times New Roman" panose="02020603050405020304" pitchFamily="18" charset="0"/>
            </a:endParaRPr>
          </a:p>
          <a:p>
            <a:pPr algn="just">
              <a:lnSpc>
                <a:spcPct val="150000"/>
              </a:lnSpc>
            </a:pPr>
            <a:r>
              <a:rPr lang="el-GR" sz="1050" b="1" i="1" u="sng" dirty="0">
                <a:latin typeface="Times New Roman" panose="02020603050405020304" pitchFamily="18" charset="0"/>
                <a:cs typeface="Times New Roman" panose="02020603050405020304" pitchFamily="18" charset="0"/>
              </a:rPr>
              <a:t>ΠΑΡΑΔΕΙΓΜΑΤΑ ΕΡΓΑΛΕΙΩΝ / ΔΡΑΣΤΗΡΙΟΤΗΤΩΝ ΠΡΟΤΕΙΝΟΜΕΝΑ ΓΙΑ ΜΑΘΗΣΗ ΤΩΝ ΑΣΦΑΛΩΝ ΤΕΧΝΙΚΩΝ ΜΕΤΑΦΟΡΑΣ</a:t>
            </a:r>
          </a:p>
          <a:p>
            <a:pPr algn="just">
              <a:lnSpc>
                <a:spcPct val="150000"/>
              </a:lnSpc>
            </a:pPr>
            <a:endParaRPr lang="hr-HR" sz="1050" b="1" i="1" dirty="0">
              <a:latin typeface="Times New Roman" panose="02020603050405020304" pitchFamily="18" charset="0"/>
              <a:cs typeface="Times New Roman" panose="02020603050405020304" pitchFamily="18" charset="0"/>
            </a:endParaRPr>
          </a:p>
          <a:p>
            <a:pPr lvl="0" algn="just">
              <a:lnSpc>
                <a:spcPct val="150000"/>
              </a:lnSpc>
            </a:pPr>
            <a:r>
              <a:rPr lang="el-GR" sz="1200" b="1" i="1" dirty="0">
                <a:latin typeface="Times New Roman" panose="02020603050405020304" pitchFamily="18" charset="0"/>
                <a:cs typeface="Times New Roman" panose="02020603050405020304" pitchFamily="18" charset="0"/>
              </a:rPr>
              <a:t>Βιβλίο ομότιμης ανατροφοδότησης</a:t>
            </a:r>
          </a:p>
          <a:p>
            <a:pPr lvl="0" algn="just">
              <a:lnSpc>
                <a:spcPct val="150000"/>
              </a:lnSpc>
            </a:pPr>
            <a:r>
              <a:rPr lang="el-GR" sz="1050" dirty="0">
                <a:latin typeface="Times New Roman" panose="02020603050405020304" pitchFamily="18" charset="0"/>
                <a:cs typeface="Times New Roman" panose="02020603050405020304" pitchFamily="18" charset="0"/>
              </a:rPr>
              <a:t>Αυτό είναι το εργαλείο όπου σχόλια που αφορούν την απόδοση των μαθητών καταχωρούνται από συναδέλφους. Για παράδειγμα σημείωση καταχωρείται ότι παρατηρήθηκε μια συγκεκριμένη συμπεριφορά.</a:t>
            </a:r>
            <a:endParaRPr lang="hr-HR" sz="1050" dirty="0">
              <a:latin typeface="Times New Roman" panose="02020603050405020304" pitchFamily="18" charset="0"/>
              <a:cs typeface="Times New Roman" panose="02020603050405020304" pitchFamily="18" charset="0"/>
            </a:endParaRPr>
          </a:p>
          <a:p>
            <a:pPr lvl="0" algn="just">
              <a:lnSpc>
                <a:spcPct val="150000"/>
              </a:lnSpc>
            </a:pPr>
            <a:r>
              <a:rPr lang="el-GR" sz="1200" b="1" i="1" dirty="0">
                <a:latin typeface="Times New Roman" panose="02020603050405020304" pitchFamily="18" charset="0"/>
                <a:cs typeface="Times New Roman" panose="02020603050405020304" pitchFamily="18" charset="0"/>
              </a:rPr>
              <a:t>Ομότιμη Παρατήρηση και ανατροφοδότηση</a:t>
            </a:r>
          </a:p>
          <a:p>
            <a:pPr lvl="0" algn="just">
              <a:lnSpc>
                <a:spcPct val="150000"/>
              </a:lnSpc>
            </a:pPr>
            <a:r>
              <a:rPr lang="el-GR" sz="1050" dirty="0">
                <a:latin typeface="Times New Roman" panose="02020603050405020304" pitchFamily="18" charset="0"/>
                <a:cs typeface="Times New Roman" panose="02020603050405020304" pitchFamily="18" charset="0"/>
              </a:rPr>
              <a:t>Αυτή είναι η δραστηριότητα όπου ένα προσχέδιο σχεδιάζεται από τον συντονιστή για να ενθαρρύνει τους μαθητές να παρέχουν ανατροφοδότηση σχετικά με τους στόχους τους. Το προσχέδιο καθοδηγεί τους μαθητές μετά από παρατήρηση ασθενών και/ή παρεμβάσεων και μεθόδων διαχείρισης ασθενών.</a:t>
            </a:r>
          </a:p>
          <a:p>
            <a:pPr lvl="0" algn="just">
              <a:lnSpc>
                <a:spcPct val="150000"/>
              </a:lnSpc>
            </a:pPr>
            <a:r>
              <a:rPr lang="el-GR" sz="1200" b="1" i="1" dirty="0">
                <a:latin typeface="Times New Roman" panose="02020603050405020304" pitchFamily="18" charset="0"/>
                <a:cs typeface="Times New Roman" panose="02020603050405020304" pitchFamily="18" charset="0"/>
              </a:rPr>
              <a:t>Τριαδική Προφορική ανατροφοδότηση</a:t>
            </a:r>
          </a:p>
          <a:p>
            <a:pPr lvl="0" algn="just">
              <a:lnSpc>
                <a:spcPct val="150000"/>
              </a:lnSpc>
            </a:pPr>
            <a:r>
              <a:rPr lang="el-GR" sz="1050" dirty="0">
                <a:latin typeface="Times New Roman" panose="02020603050405020304" pitchFamily="18" charset="0"/>
                <a:cs typeface="Times New Roman" panose="02020603050405020304" pitchFamily="18" charset="0"/>
              </a:rPr>
              <a:t>Αυτή είναι η δραστηριότητα με τον τριπλό διάλογο μεταξύ συναδέλφων σχετικά με την αλληλεπίδραση μεταξύ ασθενών και μαθητών που παρατηρήθηκαν από τους συναδέλφους τους</a:t>
            </a:r>
          </a:p>
          <a:p>
            <a:pPr lvl="0" algn="just">
              <a:lnSpc>
                <a:spcPct val="150000"/>
              </a:lnSpc>
            </a:pPr>
            <a:r>
              <a:rPr lang="el-GR" sz="1200" b="1" i="1" dirty="0">
                <a:latin typeface="Times New Roman" panose="02020603050405020304" pitchFamily="18" charset="0"/>
                <a:cs typeface="Times New Roman" panose="02020603050405020304" pitchFamily="18" charset="0"/>
              </a:rPr>
              <a:t>Το σχέδιο αντανακλώμενης πρακτικής</a:t>
            </a:r>
          </a:p>
          <a:p>
            <a:pPr lvl="0" algn="just">
              <a:lnSpc>
                <a:spcPct val="150000"/>
              </a:lnSpc>
            </a:pPr>
            <a:r>
              <a:rPr lang="el-GR" sz="1050" i="1" dirty="0">
                <a:latin typeface="Times New Roman" panose="02020603050405020304" pitchFamily="18" charset="0"/>
                <a:cs typeface="Times New Roman" panose="02020603050405020304" pitchFamily="18" charset="0"/>
              </a:rPr>
              <a:t>Αυτό αντιπροσωπεύει ένα εργαλείο για να καθοδηγήσει την, αυτοκριτική για την εμπειρία ή αλληλεπίδραση με τον ασθενή.</a:t>
            </a:r>
            <a:endParaRPr lang="hr-HR" sz="1050" dirty="0">
              <a:latin typeface="Times New Roman" panose="02020603050405020304" pitchFamily="18" charset="0"/>
              <a:cs typeface="Times New Roman" panose="02020603050405020304" pitchFamily="18" charset="0"/>
            </a:endParaRPr>
          </a:p>
          <a:p>
            <a:pPr rtl="0"/>
            <a:endParaRPr lang="hr-HR" dirty="0"/>
          </a:p>
          <a:p>
            <a:pPr rtl="0"/>
            <a:endParaRPr lang="hr-HR" dirty="0"/>
          </a:p>
        </p:txBody>
      </p:sp>
      <p:sp>
        <p:nvSpPr>
          <p:cNvPr id="6" name="object 6"/>
          <p:cNvSpPr txBox="1">
            <a:spLocks noGrp="1"/>
          </p:cNvSpPr>
          <p:nvPr>
            <p:ph type="title"/>
          </p:nvPr>
        </p:nvSpPr>
        <p:spPr>
          <a:xfrm>
            <a:off x="1039177" y="1035228"/>
            <a:ext cx="5694045" cy="528320"/>
          </a:xfrm>
          <a:prstGeom prst="rect">
            <a:avLst/>
          </a:prstGeom>
        </p:spPr>
        <p:txBody>
          <a:bodyPr vert="horz" wrap="square" lIns="0" tIns="12700" rIns="0" bIns="0" rtlCol="0">
            <a:spAutoFit/>
          </a:bodyPr>
          <a:lstStyle/>
          <a:p>
            <a:pPr marL="12700" algn="ctr">
              <a:lnSpc>
                <a:spcPct val="100000"/>
              </a:lnSpc>
              <a:spcBef>
                <a:spcPts val="100"/>
              </a:spcBef>
            </a:pPr>
            <a:r>
              <a:rPr lang="el-GR" sz="3300" dirty="0">
                <a:solidFill>
                  <a:srgbClr val="1C61B3"/>
                </a:solidFill>
                <a:latin typeface="Open Sans"/>
                <a:cs typeface="Open Sans"/>
              </a:rPr>
              <a:t>Ομότιμη μάθηση</a:t>
            </a:r>
            <a:endParaRPr sz="3300" dirty="0">
              <a:latin typeface="Open Sans"/>
              <a:cs typeface="Open Sans"/>
            </a:endParaRPr>
          </a:p>
        </p:txBody>
      </p:sp>
      <p:sp>
        <p:nvSpPr>
          <p:cNvPr id="8"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BA243738-2FCD-F843-BB31-7E06C6DC9C8E}"/>
              </a:ext>
            </a:extLst>
          </p:cNvPr>
          <p:cNvSpPr txBox="1">
            <a:spLocks/>
          </p:cNvSpPr>
          <p:nvPr/>
        </p:nvSpPr>
        <p:spPr>
          <a:xfrm>
            <a:off x="0" y="609600"/>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l-GR" kern="0" spc="100" dirty="0"/>
              <a:t>Θεωρία και Πρακτική</a:t>
            </a:r>
            <a:endParaRPr lang="en-US" kern="0" spc="105" dirty="0"/>
          </a:p>
        </p:txBody>
      </p:sp>
      <p:sp>
        <p:nvSpPr>
          <p:cNvPr id="7" name="Rezervirano mjesto broja slajda 6">
            <a:extLst>
              <a:ext uri="{FF2B5EF4-FFF2-40B4-BE49-F238E27FC236}">
                <a16:creationId xmlns:a16="http://schemas.microsoft.com/office/drawing/2014/main" id="{D4928EEB-CBD1-48AB-B9FC-20856C2CED97}"/>
              </a:ext>
            </a:extLst>
          </p:cNvPr>
          <p:cNvSpPr>
            <a:spLocks noGrp="1"/>
          </p:cNvSpPr>
          <p:nvPr>
            <p:ph type="sldNum" sz="quarter" idx="7"/>
          </p:nvPr>
        </p:nvSpPr>
        <p:spPr>
          <a:xfrm>
            <a:off x="6733222" y="9595489"/>
            <a:ext cx="752920" cy="502920"/>
          </a:xfrm>
        </p:spPr>
        <p:txBody>
          <a:bodyPr/>
          <a:lstStyle/>
          <a:p>
            <a:fld id="{B6F15528-21DE-4FAA-801E-634DDDAF4B2B}" type="slidenum">
              <a:rPr lang="hr-HR" smtClean="0"/>
              <a:t>8</a:t>
            </a:fld>
            <a:endParaRPr lang="hr-HR"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11" name="Slika 10">
            <a:hlinkClick r:id="rId4" action="ppaction://hlinkfile"/>
            <a:extLst>
              <a:ext uri="{FF2B5EF4-FFF2-40B4-BE49-F238E27FC236}">
                <a16:creationId xmlns:a16="http://schemas.microsoft.com/office/drawing/2014/main" id="{2F0EA1DC-CD19-4856-AC3D-47010288515F}"/>
              </a:ext>
            </a:extLst>
          </p:cNvPr>
          <p:cNvPicPr>
            <a:picLocks noChangeAspect="1"/>
          </p:cNvPicPr>
          <p:nvPr/>
        </p:nvPicPr>
        <p:blipFill>
          <a:blip r:embed="rId5"/>
          <a:stretch>
            <a:fillRect/>
          </a:stretch>
        </p:blipFill>
        <p:spPr>
          <a:xfrm>
            <a:off x="3451370" y="9554524"/>
            <a:ext cx="406254" cy="4691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2</a:t>
            </a:r>
            <a:endParaRPr sz="800">
              <a:latin typeface="Avenir Next"/>
              <a:cs typeface="Avenir Next"/>
            </a:endParaRPr>
          </a:p>
        </p:txBody>
      </p:sp>
      <p:sp>
        <p:nvSpPr>
          <p:cNvPr id="6" name="object 6"/>
          <p:cNvSpPr/>
          <p:nvPr/>
        </p:nvSpPr>
        <p:spPr>
          <a:xfrm>
            <a:off x="6014184" y="0"/>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7" name="object 7"/>
          <p:cNvSpPr txBox="1">
            <a:spLocks noGrp="1"/>
          </p:cNvSpPr>
          <p:nvPr>
            <p:ph type="title"/>
          </p:nvPr>
        </p:nvSpPr>
        <p:spPr>
          <a:xfrm>
            <a:off x="698862" y="664527"/>
            <a:ext cx="5834864" cy="1369927"/>
          </a:xfrm>
          <a:prstGeom prst="rect">
            <a:avLst/>
          </a:prstGeom>
        </p:spPr>
        <p:txBody>
          <a:bodyPr vert="horz" wrap="square" lIns="0" tIns="114300" rIns="0" bIns="0" rtlCol="0">
            <a:spAutoFit/>
          </a:bodyPr>
          <a:lstStyle/>
          <a:p>
            <a:pPr marL="12700" marR="5080">
              <a:lnSpc>
                <a:spcPts val="5000"/>
              </a:lnSpc>
              <a:spcBef>
                <a:spcPts val="900"/>
              </a:spcBef>
            </a:pPr>
            <a:r>
              <a:rPr lang="el-GR" sz="3800" dirty="0">
                <a:solidFill>
                  <a:schemeClr val="tx2"/>
                </a:solidFill>
                <a:latin typeface="Open Sans"/>
              </a:rPr>
              <a:t>Κάποιες</a:t>
            </a:r>
            <a:r>
              <a:rPr lang="hr-HR" sz="3800" dirty="0">
                <a:solidFill>
                  <a:schemeClr val="tx2"/>
                </a:solidFill>
                <a:latin typeface="Open Sans"/>
                <a:cs typeface="Open Sans"/>
              </a:rPr>
              <a:t> </a:t>
            </a:r>
            <a:r>
              <a:rPr lang="el-GR" sz="3800" dirty="0">
                <a:solidFill>
                  <a:schemeClr val="tx2"/>
                </a:solidFill>
                <a:latin typeface="Open Sans"/>
              </a:rPr>
              <a:t>υποδείξεις</a:t>
            </a:r>
            <a:r>
              <a:rPr lang="hr-HR" sz="3800" dirty="0">
                <a:solidFill>
                  <a:schemeClr val="tx2"/>
                </a:solidFill>
                <a:latin typeface="Open Sans"/>
              </a:rPr>
              <a:t> </a:t>
            </a:r>
            <a:r>
              <a:rPr lang="el-GR" sz="3800" dirty="0">
                <a:solidFill>
                  <a:schemeClr val="tx2"/>
                </a:solidFill>
                <a:latin typeface="Open Sans"/>
              </a:rPr>
              <a:t>για</a:t>
            </a:r>
            <a:r>
              <a:rPr lang="en-US" sz="3800" dirty="0">
                <a:solidFill>
                  <a:schemeClr val="tx2"/>
                </a:solidFill>
                <a:latin typeface="Open Sans"/>
              </a:rPr>
              <a:t> </a:t>
            </a:r>
            <a:r>
              <a:rPr lang="el-GR" sz="3800" dirty="0">
                <a:solidFill>
                  <a:schemeClr val="tx2"/>
                </a:solidFill>
                <a:latin typeface="Open Sans"/>
              </a:rPr>
              <a:t>ομότιμους συντονιστές</a:t>
            </a:r>
            <a:endParaRPr sz="3800" dirty="0">
              <a:solidFill>
                <a:schemeClr val="tx2"/>
              </a:solidFill>
              <a:latin typeface="Open Sans"/>
            </a:endParaRPr>
          </a:p>
        </p:txBody>
      </p:sp>
      <p:sp>
        <p:nvSpPr>
          <p:cNvPr id="15" name="object 15"/>
          <p:cNvSpPr/>
          <p:nvPr/>
        </p:nvSpPr>
        <p:spPr>
          <a:xfrm>
            <a:off x="3061515" y="9107305"/>
            <a:ext cx="134518" cy="123532"/>
          </a:xfrm>
          <a:prstGeom prst="rect">
            <a:avLst/>
          </a:prstGeom>
          <a:blipFill>
            <a:blip r:embed="rId2" cstate="print"/>
            <a:stretch>
              <a:fillRect/>
            </a:stretch>
          </a:blipFill>
        </p:spPr>
        <p:txBody>
          <a:bodyPr wrap="square" lIns="0" tIns="0" rIns="0" bIns="0" rtlCol="0"/>
          <a:lstStyle/>
          <a:p>
            <a:endParaRPr/>
          </a:p>
        </p:txBody>
      </p:sp>
      <p:sp>
        <p:nvSpPr>
          <p:cNvPr id="17" name="object 15">
            <a:extLst>
              <a:ext uri="{FF2B5EF4-FFF2-40B4-BE49-F238E27FC236}">
                <a16:creationId xmlns:a16="http://schemas.microsoft.com/office/drawing/2014/main" id="{EFFB6179-465E-C54C-BDEF-DD9DCF4AF9B1}"/>
              </a:ext>
            </a:extLst>
          </p:cNvPr>
          <p:cNvSpPr/>
          <p:nvPr/>
        </p:nvSpPr>
        <p:spPr>
          <a:xfrm>
            <a:off x="733498" y="2371946"/>
            <a:ext cx="2518662" cy="168501"/>
          </a:xfrm>
          <a:custGeom>
            <a:avLst/>
            <a:gdLst/>
            <a:ahLst/>
            <a:cxnLst/>
            <a:rect l="l" t="t" r="r" b="b"/>
            <a:pathLst>
              <a:path w="3840479">
                <a:moveTo>
                  <a:pt x="0" y="0"/>
                </a:moveTo>
                <a:lnTo>
                  <a:pt x="3840479" y="0"/>
                </a:lnTo>
              </a:path>
            </a:pathLst>
          </a:custGeom>
          <a:ln w="25400">
            <a:solidFill>
              <a:srgbClr val="4C92AB"/>
            </a:solidFill>
          </a:ln>
        </p:spPr>
        <p:txBody>
          <a:bodyPr wrap="square" lIns="0" tIns="0" rIns="0" bIns="0" rtlCol="0"/>
          <a:lstStyle/>
          <a:p>
            <a:endParaRPr/>
          </a:p>
        </p:txBody>
      </p:sp>
      <p:sp>
        <p:nvSpPr>
          <p:cNvPr id="10" name="Oblačić za misli: oblak 9">
            <a:extLst>
              <a:ext uri="{FF2B5EF4-FFF2-40B4-BE49-F238E27FC236}">
                <a16:creationId xmlns:a16="http://schemas.microsoft.com/office/drawing/2014/main" id="{9B9AF1A9-7325-47CD-99B7-65389858ACF4}"/>
              </a:ext>
            </a:extLst>
          </p:cNvPr>
          <p:cNvSpPr/>
          <p:nvPr/>
        </p:nvSpPr>
        <p:spPr>
          <a:xfrm>
            <a:off x="4267200" y="2809437"/>
            <a:ext cx="2818635" cy="1897021"/>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bg1"/>
                </a:solidFill>
              </a:rPr>
              <a:t>Δεν αρέσουν σε όλους οι διαγωνισμοί ή η λεκτική αλληλεπίδραση. Δεν χρειάζεται να τα περιορίσετε εντελώς, απλώς χρησιμοποιήστε τα περιστασιακά.</a:t>
            </a:r>
            <a:endParaRPr lang="hr-HR" sz="1200" dirty="0">
              <a:solidFill>
                <a:schemeClr val="bg1"/>
              </a:solidFill>
            </a:endParaRPr>
          </a:p>
        </p:txBody>
      </p:sp>
      <p:sp>
        <p:nvSpPr>
          <p:cNvPr id="139" name="Oblačić za misli: oblak 138">
            <a:extLst>
              <a:ext uri="{FF2B5EF4-FFF2-40B4-BE49-F238E27FC236}">
                <a16:creationId xmlns:a16="http://schemas.microsoft.com/office/drawing/2014/main" id="{D5E60DA4-32E5-4FAE-BEC1-3DBBE0ECB0E1}"/>
              </a:ext>
            </a:extLst>
          </p:cNvPr>
          <p:cNvSpPr/>
          <p:nvPr/>
        </p:nvSpPr>
        <p:spPr>
          <a:xfrm>
            <a:off x="733498" y="5408592"/>
            <a:ext cx="2746662" cy="1723012"/>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bg1"/>
                </a:solidFill>
              </a:rPr>
              <a:t>Το να είσαι </a:t>
            </a:r>
            <a:r>
              <a:rPr lang="el-GR" sz="1200" dirty="0" err="1">
                <a:solidFill>
                  <a:schemeClr val="bg1"/>
                </a:solidFill>
              </a:rPr>
              <a:t>όμοτιμος</a:t>
            </a:r>
            <a:r>
              <a:rPr lang="el-GR" sz="1200" dirty="0">
                <a:solidFill>
                  <a:schemeClr val="bg1"/>
                </a:solidFill>
              </a:rPr>
              <a:t> συντονιστής δεν είναι απλώς να είσαι ηγέτης ομάδας. Αυτή/αυτός: επικοινωνεί, επιτρέπει, ενθαρρύνει, σέβεται, δεν επιβάλλει.</a:t>
            </a:r>
            <a:endParaRPr lang="hr-HR" sz="1200" dirty="0">
              <a:solidFill>
                <a:schemeClr val="bg1"/>
              </a:solidFill>
            </a:endParaRPr>
          </a:p>
        </p:txBody>
      </p:sp>
      <p:sp>
        <p:nvSpPr>
          <p:cNvPr id="140" name="Oblačić za misli: oblak 139">
            <a:extLst>
              <a:ext uri="{FF2B5EF4-FFF2-40B4-BE49-F238E27FC236}">
                <a16:creationId xmlns:a16="http://schemas.microsoft.com/office/drawing/2014/main" id="{9EE33F16-06F9-45D3-9119-7CA37461AC1A}"/>
              </a:ext>
            </a:extLst>
          </p:cNvPr>
          <p:cNvSpPr/>
          <p:nvPr/>
        </p:nvSpPr>
        <p:spPr>
          <a:xfrm>
            <a:off x="4572000" y="5638800"/>
            <a:ext cx="2013181" cy="886149"/>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a:solidFill>
                  <a:schemeClr val="bg1"/>
                </a:solidFill>
              </a:rPr>
              <a:t>Ενσωματώστε το «τι να μάθετε» με το «πώς να μάθετε».</a:t>
            </a:r>
            <a:endParaRPr lang="hr-HR" sz="1200" dirty="0">
              <a:solidFill>
                <a:schemeClr val="bg1"/>
              </a:solidFill>
            </a:endParaRPr>
          </a:p>
        </p:txBody>
      </p:sp>
      <p:sp>
        <p:nvSpPr>
          <p:cNvPr id="141" name="Oblačić za misli: oblak 140">
            <a:extLst>
              <a:ext uri="{FF2B5EF4-FFF2-40B4-BE49-F238E27FC236}">
                <a16:creationId xmlns:a16="http://schemas.microsoft.com/office/drawing/2014/main" id="{E1E2D2E0-7D49-47FB-A328-F725995A7AA2}"/>
              </a:ext>
            </a:extLst>
          </p:cNvPr>
          <p:cNvSpPr/>
          <p:nvPr/>
        </p:nvSpPr>
        <p:spPr>
          <a:xfrm>
            <a:off x="248893" y="2371946"/>
            <a:ext cx="3429000" cy="2265361"/>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solidFill>
                <a:schemeClr val="bg1"/>
              </a:solidFill>
            </a:endParaRPr>
          </a:p>
          <a:p>
            <a:pPr algn="ctr"/>
            <a:r>
              <a:rPr lang="el-GR" sz="1200" dirty="0">
                <a:solidFill>
                  <a:schemeClr val="bg1"/>
                </a:solidFill>
              </a:rPr>
              <a:t>Είναι πολύ πιθανό να επικρατούν διαφορετικές τεχνικές και νομικές συνθήκες σε μια συγκεκριμένη χώρα. Ως εκ τούτου, ορισμένοι τρόποι μεταφοράς πρέπει να εξεταστούν και να προσαρμοστούν σε αυτό το πλαίσιο.</a:t>
            </a:r>
            <a:endParaRPr lang="hr-HR" sz="1200" dirty="0">
              <a:solidFill>
                <a:schemeClr val="bg1"/>
              </a:solidFill>
            </a:endParaRPr>
          </a:p>
        </p:txBody>
      </p:sp>
      <p:sp>
        <p:nvSpPr>
          <p:cNvPr id="18" name="Oblačić za misli: oblak 17">
            <a:extLst>
              <a:ext uri="{FF2B5EF4-FFF2-40B4-BE49-F238E27FC236}">
                <a16:creationId xmlns:a16="http://schemas.microsoft.com/office/drawing/2014/main" id="{C15B2776-07F7-4C8C-9E4A-48D0493FBD26}"/>
              </a:ext>
            </a:extLst>
          </p:cNvPr>
          <p:cNvSpPr/>
          <p:nvPr/>
        </p:nvSpPr>
        <p:spPr>
          <a:xfrm>
            <a:off x="2057400" y="7390739"/>
            <a:ext cx="3657600" cy="1981109"/>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bg1"/>
                </a:solidFill>
              </a:rPr>
              <a:t>Οι πολιτισμικές διαφορές στην προσέγγιση των ασθενών αλλά και του ανθρώπινου σώματος γενικότερα μπορεί να προκαλέσουν παρεξήγηση και αντιστάσεις. Να τα έχετε υπόψη και να τα σέβεστε.</a:t>
            </a:r>
            <a:r>
              <a:rPr lang="hr-HR" sz="1200" dirty="0">
                <a:solidFill>
                  <a:schemeClr val="bg1"/>
                </a:solidFill>
              </a:rPr>
              <a:t>.</a:t>
            </a:r>
          </a:p>
        </p:txBody>
      </p:sp>
      <p:sp>
        <p:nvSpPr>
          <p:cNvPr id="5" name="Rezervirano mjesto broja slajda 4">
            <a:extLst>
              <a:ext uri="{FF2B5EF4-FFF2-40B4-BE49-F238E27FC236}">
                <a16:creationId xmlns:a16="http://schemas.microsoft.com/office/drawing/2014/main" id="{5CC125F6-8A60-4C2B-BE2A-FFB44008B85E}"/>
              </a:ext>
            </a:extLst>
          </p:cNvPr>
          <p:cNvSpPr>
            <a:spLocks noGrp="1"/>
          </p:cNvSpPr>
          <p:nvPr>
            <p:ph type="sldNum" sz="quarter" idx="7"/>
          </p:nvPr>
        </p:nvSpPr>
        <p:spPr/>
        <p:txBody>
          <a:bodyPr/>
          <a:lstStyle/>
          <a:p>
            <a:fld id="{B6F15528-21DE-4FAA-801E-634DDDAF4B2B}" type="slidenum">
              <a:rPr lang="hr-HR" smtClean="0"/>
              <a:t>9</a:t>
            </a:fld>
            <a:endParaRPr lang="hr-H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266759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23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2453</TotalTime>
  <Words>4515</Words>
  <Application>Microsoft Office PowerPoint</Application>
  <PresentationFormat>Anpassad</PresentationFormat>
  <Paragraphs>540</Paragraphs>
  <Slides>38</Slides>
  <Notes>2</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38</vt:i4>
      </vt:variant>
    </vt:vector>
  </HeadingPairs>
  <TitlesOfParts>
    <vt:vector size="49" baseType="lpstr">
      <vt:lpstr>Arial</vt:lpstr>
      <vt:lpstr>Avenir Next</vt:lpstr>
      <vt:lpstr>Bahnschrift Light</vt:lpstr>
      <vt:lpstr>Calibri</vt:lpstr>
      <vt:lpstr>Lato</vt:lpstr>
      <vt:lpstr>Montserrat</vt:lpstr>
      <vt:lpstr>Open Sans</vt:lpstr>
      <vt:lpstr>Roboto</vt:lpstr>
      <vt:lpstr>Roboto-Medium</vt:lpstr>
      <vt:lpstr>Times New Roman</vt:lpstr>
      <vt:lpstr>Office Theme</vt:lpstr>
      <vt:lpstr>PowerPoint-presentation</vt:lpstr>
      <vt:lpstr>Διαδραστικό Εγχειρίδιο</vt:lpstr>
      <vt:lpstr>Περιεχόμενα</vt:lpstr>
      <vt:lpstr>Πρόλογος</vt:lpstr>
      <vt:lpstr>PowerPoint-presentation</vt:lpstr>
      <vt:lpstr>PowerPoint-presentation</vt:lpstr>
      <vt:lpstr>PowerPoint-presentation</vt:lpstr>
      <vt:lpstr>Ομότιμη μάθηση</vt:lpstr>
      <vt:lpstr>Κάποιες υποδείξεις για ομότιμους συντονιστές</vt:lpstr>
      <vt:lpstr>PowerPoint-presentation</vt:lpstr>
      <vt:lpstr>Εισαγωγή στον εξοπλισμό μεταφοράς  Εδώ θα παρουσιάσουμε τον εξοπλισμό ασχέτως του βαθμού κινητικότητας για τον οποίο προορίζετε. Προς το παρόν μελετήστε τον εξοπλισμό χωρίς να εκτιμήσετε πότε χρειάζεται να τον χρησιμοποιήσετε.</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Ιστοσελίδα</vt:lpstr>
      <vt:lpstr>Παραρτήματα</vt:lpstr>
      <vt:lpstr>Παραρτήματα</vt:lpstr>
      <vt:lpstr>Παραρτήματα</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Ebook</dc:title>
  <dc:creator>Korisnik</dc:creator>
  <cp:lastModifiedBy>Thorsell, Susanne</cp:lastModifiedBy>
  <cp:revision>207</cp:revision>
  <dcterms:created xsi:type="dcterms:W3CDTF">2019-05-21T00:35:32Z</dcterms:created>
  <dcterms:modified xsi:type="dcterms:W3CDTF">2022-03-28T06:16:27Z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CC 14.0 (Macintosh)</vt:lpwstr>
  </property>
  <property fmtid="{D5CDD505-2E9C-101B-9397-08002B2CF9AE}" pid="4" name="LastSaved">
    <vt:filetime>2019-05-21T00:00:00Z</vt:filetime>
  </property>
</Properties>
</file>