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CC160-C36C-4739-B158-0411A4FB7C4E}" v="24" dt="2022-12-12T08:04:03.858"/>
    <p1510:client id="{7242C152-F470-4EB9-84A5-1DFADE8F1E07}" v="3" dt="2022-12-12T08:08:31.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C34D4-9EB3-4842-9AA2-2A42A2F9EAD7}" type="doc">
      <dgm:prSet loTypeId="urn:microsoft.com/office/officeart/2009/3/layout/CircleRelationship" loCatId="relationship" qsTypeId="urn:microsoft.com/office/officeart/2005/8/quickstyle/3d1" qsCatId="3D" csTypeId="urn:microsoft.com/office/officeart/2005/8/colors/accent5_4" csCatId="accent5" phldr="1"/>
      <dgm:spPr/>
      <dgm:t>
        <a:bodyPr/>
        <a:lstStyle/>
        <a:p>
          <a:endParaRPr lang="da-DK"/>
        </a:p>
      </dgm:t>
    </dgm:pt>
    <dgm:pt modelId="{FB02D9CF-A16F-44B7-AAAD-53F1A08746DE}">
      <dgm:prSet phldrT="[Tekst]" custT="1"/>
      <dgm:spPr/>
      <dgm:t>
        <a:bodyPr/>
        <a:lstStyle/>
        <a:p>
          <a:r>
            <a:rPr lang="da-DK" sz="2800" dirty="0"/>
            <a:t>Etisk </a:t>
          </a:r>
          <a:r>
            <a:rPr lang="da-DK" sz="2700" dirty="0" err="1"/>
            <a:t>reflek-sion</a:t>
          </a:r>
          <a:endParaRPr lang="da-DK" sz="2800" dirty="0"/>
        </a:p>
      </dgm:t>
    </dgm:pt>
    <dgm:pt modelId="{5E23ABDF-5CF0-4259-ACFB-0EE7FEB2AF93}" type="parTrans" cxnId="{4B2914BE-F5F6-4279-B04A-665E5AA9398D}">
      <dgm:prSet/>
      <dgm:spPr/>
      <dgm:t>
        <a:bodyPr/>
        <a:lstStyle/>
        <a:p>
          <a:endParaRPr lang="da-DK"/>
        </a:p>
      </dgm:t>
    </dgm:pt>
    <dgm:pt modelId="{B0A5FEFA-8528-43BF-BEFF-5B077123E4B2}" type="sibTrans" cxnId="{4B2914BE-F5F6-4279-B04A-665E5AA9398D}">
      <dgm:prSet/>
      <dgm:spPr/>
      <dgm:t>
        <a:bodyPr/>
        <a:lstStyle/>
        <a:p>
          <a:endParaRPr lang="da-DK"/>
        </a:p>
      </dgm:t>
    </dgm:pt>
    <dgm:pt modelId="{1942794B-067F-4AB0-8759-71AB877A13F1}">
      <dgm:prSet phldrT="[Tekst]"/>
      <dgm:spPr/>
      <dgm:t>
        <a:bodyPr/>
        <a:lstStyle/>
        <a:p>
          <a:endParaRPr lang="da-DK"/>
        </a:p>
      </dgm:t>
    </dgm:pt>
    <dgm:pt modelId="{4AB5CA68-858B-4401-A1F8-ECF18D84D79C}" type="parTrans" cxnId="{1192D37C-4044-40AC-A775-4FBE2CA9A677}">
      <dgm:prSet/>
      <dgm:spPr/>
      <dgm:t>
        <a:bodyPr/>
        <a:lstStyle/>
        <a:p>
          <a:endParaRPr lang="da-DK"/>
        </a:p>
      </dgm:t>
    </dgm:pt>
    <dgm:pt modelId="{6926A714-7E18-4F73-843B-3F42F8A2C871}" type="sibTrans" cxnId="{1192D37C-4044-40AC-A775-4FBE2CA9A677}">
      <dgm:prSet/>
      <dgm:spPr/>
      <dgm:t>
        <a:bodyPr/>
        <a:lstStyle/>
        <a:p>
          <a:endParaRPr lang="da-DK"/>
        </a:p>
      </dgm:t>
    </dgm:pt>
    <dgm:pt modelId="{D0FD08D1-6926-4725-95C8-A9822E37B6DA}">
      <dgm:prSet phldrT="[Tekst]" custT="1"/>
      <dgm:spPr/>
      <dgm:t>
        <a:bodyPr/>
        <a:lstStyle/>
        <a:p>
          <a:r>
            <a:rPr lang="da-DK" sz="1000"/>
            <a:t>Hvem er involveret</a:t>
          </a:r>
          <a:r>
            <a:rPr lang="da-DK" sz="800"/>
            <a:t>?</a:t>
          </a:r>
        </a:p>
      </dgm:t>
    </dgm:pt>
    <dgm:pt modelId="{C575CC4A-499B-4B1F-B782-54D34F657235}" type="parTrans" cxnId="{E1DBEED3-0862-49F4-ABAA-D7B9B2512253}">
      <dgm:prSet/>
      <dgm:spPr/>
      <dgm:t>
        <a:bodyPr/>
        <a:lstStyle/>
        <a:p>
          <a:endParaRPr lang="da-DK"/>
        </a:p>
      </dgm:t>
    </dgm:pt>
    <dgm:pt modelId="{1B1D34E6-EFFA-485F-887C-E3F8AE657867}" type="sibTrans" cxnId="{E1DBEED3-0862-49F4-ABAA-D7B9B2512253}">
      <dgm:prSet/>
      <dgm:spPr/>
      <dgm:t>
        <a:bodyPr/>
        <a:lstStyle/>
        <a:p>
          <a:endParaRPr lang="da-DK"/>
        </a:p>
      </dgm:t>
    </dgm:pt>
    <dgm:pt modelId="{114F72A8-EC2A-4664-9C23-3448BB8829B1}">
      <dgm:prSet phldrT="[Tekst]"/>
      <dgm:spPr/>
      <dgm:t>
        <a:bodyPr/>
        <a:lstStyle/>
        <a:p>
          <a:r>
            <a:rPr lang="da-DK"/>
            <a:t>Hvad </a:t>
          </a:r>
          <a:r>
            <a:rPr lang="da-DK" b="1" i="0"/>
            <a:t>SKAL</a:t>
          </a:r>
          <a:r>
            <a:rPr lang="da-DK"/>
            <a:t> vi gøre: juridisk, fagligt ?</a:t>
          </a:r>
        </a:p>
      </dgm:t>
    </dgm:pt>
    <dgm:pt modelId="{686F6732-B293-4FD7-9E03-531CCF1E4B03}" type="parTrans" cxnId="{65B82461-AE45-446A-9224-1F7A80290462}">
      <dgm:prSet/>
      <dgm:spPr/>
      <dgm:t>
        <a:bodyPr/>
        <a:lstStyle/>
        <a:p>
          <a:endParaRPr lang="da-DK"/>
        </a:p>
      </dgm:t>
    </dgm:pt>
    <dgm:pt modelId="{4A68F075-056A-44FD-AAD2-FF2D0BD48FC8}" type="sibTrans" cxnId="{65B82461-AE45-446A-9224-1F7A80290462}">
      <dgm:prSet/>
      <dgm:spPr/>
      <dgm:t>
        <a:bodyPr/>
        <a:lstStyle/>
        <a:p>
          <a:endParaRPr lang="da-DK"/>
        </a:p>
      </dgm:t>
    </dgm:pt>
    <dgm:pt modelId="{4652A26F-5791-4512-8B65-EE7EDB68D054}">
      <dgm:prSet phldrT="[Tekst]"/>
      <dgm:spPr/>
      <dgm:t>
        <a:bodyPr/>
        <a:lstStyle/>
        <a:p>
          <a:r>
            <a:rPr lang="da-DK"/>
            <a:t>Hvad KAN vi gøre ?</a:t>
          </a:r>
        </a:p>
      </dgm:t>
    </dgm:pt>
    <dgm:pt modelId="{090C2B53-C138-4D78-B821-F47C4F8A4023}" type="parTrans" cxnId="{96A84E72-416E-4023-959A-DE1C1FAF3559}">
      <dgm:prSet/>
      <dgm:spPr/>
      <dgm:t>
        <a:bodyPr/>
        <a:lstStyle/>
        <a:p>
          <a:endParaRPr lang="da-DK"/>
        </a:p>
      </dgm:t>
    </dgm:pt>
    <dgm:pt modelId="{B6167DF3-11F0-40BC-94B5-1CCCC86E68FC}" type="sibTrans" cxnId="{96A84E72-416E-4023-959A-DE1C1FAF3559}">
      <dgm:prSet/>
      <dgm:spPr/>
      <dgm:t>
        <a:bodyPr/>
        <a:lstStyle/>
        <a:p>
          <a:endParaRPr lang="da-DK"/>
        </a:p>
      </dgm:t>
    </dgm:pt>
    <dgm:pt modelId="{83C648E1-D7AF-4E2D-8E19-2F626BC0B700}">
      <dgm:prSet phldrT="[Tekst]" custT="1"/>
      <dgm:spPr/>
      <dgm:t>
        <a:bodyPr/>
        <a:lstStyle/>
        <a:p>
          <a:r>
            <a:rPr lang="da-DK" sz="900"/>
            <a:t>Hvem påvirkes &amp; Hvordan ?</a:t>
          </a:r>
        </a:p>
      </dgm:t>
    </dgm:pt>
    <dgm:pt modelId="{D6516E89-F94C-44D5-92D2-7FC3265B274E}" type="parTrans" cxnId="{2E662FAB-21C9-49DD-B4EE-71C2E2C54D1F}">
      <dgm:prSet/>
      <dgm:spPr/>
      <dgm:t>
        <a:bodyPr/>
        <a:lstStyle/>
        <a:p>
          <a:endParaRPr lang="da-DK"/>
        </a:p>
      </dgm:t>
    </dgm:pt>
    <dgm:pt modelId="{ADBDC986-34A7-4A4E-8008-D4803DA5F897}" type="sibTrans" cxnId="{2E662FAB-21C9-49DD-B4EE-71C2E2C54D1F}">
      <dgm:prSet/>
      <dgm:spPr/>
      <dgm:t>
        <a:bodyPr/>
        <a:lstStyle/>
        <a:p>
          <a:endParaRPr lang="da-DK"/>
        </a:p>
      </dgm:t>
    </dgm:pt>
    <dgm:pt modelId="{B08047DE-E265-4DF5-8F75-04E8EEFC2A20}">
      <dgm:prSet phldrT="[Tekst]" custT="1"/>
      <dgm:spPr/>
      <dgm:t>
        <a:bodyPr/>
        <a:lstStyle/>
        <a:p>
          <a:r>
            <a:rPr lang="da-DK" sz="1100" b="1"/>
            <a:t>Hvad Bør vi gøre? </a:t>
          </a:r>
        </a:p>
        <a:p>
          <a:r>
            <a:rPr lang="da-DK" sz="1200" b="0" i="1"/>
            <a:t>Frihed, værdighed, integritet, sårbarhed</a:t>
          </a:r>
        </a:p>
      </dgm:t>
    </dgm:pt>
    <dgm:pt modelId="{CEC483E3-7488-43CF-A610-3EDE6B9141DD}" type="parTrans" cxnId="{B5C631C9-1827-4850-9D36-CBA2F644567F}">
      <dgm:prSet/>
      <dgm:spPr/>
      <dgm:t>
        <a:bodyPr/>
        <a:lstStyle/>
        <a:p>
          <a:endParaRPr lang="da-DK"/>
        </a:p>
      </dgm:t>
    </dgm:pt>
    <dgm:pt modelId="{89355C90-E5E8-4020-BC8A-9227DA17DC78}" type="sibTrans" cxnId="{B5C631C9-1827-4850-9D36-CBA2F644567F}">
      <dgm:prSet/>
      <dgm:spPr/>
      <dgm:t>
        <a:bodyPr/>
        <a:lstStyle/>
        <a:p>
          <a:endParaRPr lang="da-DK"/>
        </a:p>
      </dgm:t>
    </dgm:pt>
    <dgm:pt modelId="{5187175A-C661-45DE-A300-57ED52D91E01}" type="pres">
      <dgm:prSet presAssocID="{168C34D4-9EB3-4842-9AA2-2A42A2F9EAD7}" presName="Name0" presStyleCnt="0">
        <dgm:presLayoutVars>
          <dgm:chMax val="1"/>
          <dgm:chPref val="1"/>
        </dgm:presLayoutVars>
      </dgm:prSet>
      <dgm:spPr/>
    </dgm:pt>
    <dgm:pt modelId="{9699CD65-6ED8-4D2B-8B10-601395E98440}" type="pres">
      <dgm:prSet presAssocID="{FB02D9CF-A16F-44B7-AAAD-53F1A08746DE}" presName="Parent" presStyleLbl="node0" presStyleIdx="0" presStyleCnt="1" custScaleX="104760" custScaleY="110134">
        <dgm:presLayoutVars>
          <dgm:chMax val="5"/>
          <dgm:chPref val="5"/>
        </dgm:presLayoutVars>
      </dgm:prSet>
      <dgm:spPr/>
    </dgm:pt>
    <dgm:pt modelId="{15BD171C-CB58-41A2-9BC6-FBA354A20B4C}" type="pres">
      <dgm:prSet presAssocID="{FB02D9CF-A16F-44B7-AAAD-53F1A08746DE}" presName="Accent2" presStyleLbl="node1" presStyleIdx="0" presStyleCnt="19"/>
      <dgm:spPr/>
    </dgm:pt>
    <dgm:pt modelId="{9313AF18-D430-4FB3-9836-CFE3346EF6EF}" type="pres">
      <dgm:prSet presAssocID="{FB02D9CF-A16F-44B7-AAAD-53F1A08746DE}" presName="Accent3" presStyleLbl="node1" presStyleIdx="1" presStyleCnt="19"/>
      <dgm:spPr/>
    </dgm:pt>
    <dgm:pt modelId="{EC4D4153-42D9-4A2E-BA21-500455F932E0}" type="pres">
      <dgm:prSet presAssocID="{FB02D9CF-A16F-44B7-AAAD-53F1A08746DE}" presName="Accent4" presStyleLbl="node1" presStyleIdx="2" presStyleCnt="19"/>
      <dgm:spPr/>
    </dgm:pt>
    <dgm:pt modelId="{9CC0060D-8F2A-4B11-8F9F-A75EBFAC6A7B}" type="pres">
      <dgm:prSet presAssocID="{FB02D9CF-A16F-44B7-AAAD-53F1A08746DE}" presName="Accent5" presStyleLbl="node1" presStyleIdx="3" presStyleCnt="19"/>
      <dgm:spPr/>
    </dgm:pt>
    <dgm:pt modelId="{0B6712D8-863E-4B6B-90C1-2D8BAA606E13}" type="pres">
      <dgm:prSet presAssocID="{FB02D9CF-A16F-44B7-AAAD-53F1A08746DE}" presName="Accent6" presStyleLbl="node1" presStyleIdx="4" presStyleCnt="19"/>
      <dgm:spPr/>
    </dgm:pt>
    <dgm:pt modelId="{8AC2C9B1-D314-4498-BEB5-A7415E2143EB}" type="pres">
      <dgm:prSet presAssocID="{D0FD08D1-6926-4725-95C8-A9822E37B6DA}" presName="Child1" presStyleLbl="node1" presStyleIdx="5" presStyleCnt="19" custLinFactY="-8946" custLinFactNeighborX="52928" custLinFactNeighborY="-100000">
        <dgm:presLayoutVars>
          <dgm:chMax val="0"/>
          <dgm:chPref val="0"/>
        </dgm:presLayoutVars>
      </dgm:prSet>
      <dgm:spPr/>
    </dgm:pt>
    <dgm:pt modelId="{252903A1-CD71-4B0A-A2A2-82DCCED26ECE}" type="pres">
      <dgm:prSet presAssocID="{D0FD08D1-6926-4725-95C8-A9822E37B6DA}" presName="Accent7" presStyleCnt="0"/>
      <dgm:spPr/>
    </dgm:pt>
    <dgm:pt modelId="{93C0E101-AFA7-4C30-AB8B-FA6D4FCE2D17}" type="pres">
      <dgm:prSet presAssocID="{D0FD08D1-6926-4725-95C8-A9822E37B6DA}" presName="AccentHold1" presStyleLbl="node1" presStyleIdx="6" presStyleCnt="19"/>
      <dgm:spPr/>
    </dgm:pt>
    <dgm:pt modelId="{57983C1C-66A2-41B5-9E81-F4157BCB29A1}" type="pres">
      <dgm:prSet presAssocID="{D0FD08D1-6926-4725-95C8-A9822E37B6DA}" presName="Accent8" presStyleCnt="0"/>
      <dgm:spPr/>
    </dgm:pt>
    <dgm:pt modelId="{0E5BB7C0-6F21-4605-B7A5-8F4718E0E3D8}" type="pres">
      <dgm:prSet presAssocID="{D0FD08D1-6926-4725-95C8-A9822E37B6DA}" presName="AccentHold2" presStyleLbl="node1" presStyleIdx="7" presStyleCnt="19"/>
      <dgm:spPr/>
    </dgm:pt>
    <dgm:pt modelId="{A3B98040-39F9-4E31-ACAB-8CD3762980D9}" type="pres">
      <dgm:prSet presAssocID="{114F72A8-EC2A-4664-9C23-3448BB8829B1}" presName="Child2" presStyleLbl="node1" presStyleIdx="8" presStyleCnt="19" custLinFactX="-148700" custLinFactNeighborX="-200000" custLinFactNeighborY="77825">
        <dgm:presLayoutVars>
          <dgm:chMax val="0"/>
          <dgm:chPref val="0"/>
        </dgm:presLayoutVars>
      </dgm:prSet>
      <dgm:spPr/>
    </dgm:pt>
    <dgm:pt modelId="{EBA2C396-EBCF-42CC-A6AE-B7643D8C938F}" type="pres">
      <dgm:prSet presAssocID="{114F72A8-EC2A-4664-9C23-3448BB8829B1}" presName="Accent9" presStyleCnt="0"/>
      <dgm:spPr/>
    </dgm:pt>
    <dgm:pt modelId="{F4CE62FE-F582-493B-B2F8-5B46A090F6D0}" type="pres">
      <dgm:prSet presAssocID="{114F72A8-EC2A-4664-9C23-3448BB8829B1}" presName="AccentHold1" presStyleLbl="node1" presStyleIdx="9" presStyleCnt="19"/>
      <dgm:spPr/>
    </dgm:pt>
    <dgm:pt modelId="{1380DC28-00AE-454A-B47D-29B43002C854}" type="pres">
      <dgm:prSet presAssocID="{114F72A8-EC2A-4664-9C23-3448BB8829B1}" presName="Accent10" presStyleCnt="0"/>
      <dgm:spPr/>
    </dgm:pt>
    <dgm:pt modelId="{48CD541A-D915-4B1D-9C21-B611748ACB77}" type="pres">
      <dgm:prSet presAssocID="{114F72A8-EC2A-4664-9C23-3448BB8829B1}" presName="AccentHold2" presStyleLbl="node1" presStyleIdx="10" presStyleCnt="19"/>
      <dgm:spPr/>
    </dgm:pt>
    <dgm:pt modelId="{F6900FC2-00AA-43D4-BFE9-E0092214BA7A}" type="pres">
      <dgm:prSet presAssocID="{114F72A8-EC2A-4664-9C23-3448BB8829B1}" presName="Accent11" presStyleCnt="0"/>
      <dgm:spPr/>
    </dgm:pt>
    <dgm:pt modelId="{61247FFE-F44B-4383-AA54-8CEE050D25FB}" type="pres">
      <dgm:prSet presAssocID="{114F72A8-EC2A-4664-9C23-3448BB8829B1}" presName="AccentHold3" presStyleLbl="node1" presStyleIdx="11" presStyleCnt="19"/>
      <dgm:spPr/>
    </dgm:pt>
    <dgm:pt modelId="{B8468634-125A-4016-97E5-F6222AF12DF6}" type="pres">
      <dgm:prSet presAssocID="{4652A26F-5791-4512-8B65-EE7EDB68D054}" presName="Child3" presStyleLbl="node1" presStyleIdx="12" presStyleCnt="19" custLinFactX="-100000" custLinFactNeighborX="-189320" custLinFactNeighborY="59253">
        <dgm:presLayoutVars>
          <dgm:chMax val="0"/>
          <dgm:chPref val="0"/>
        </dgm:presLayoutVars>
      </dgm:prSet>
      <dgm:spPr/>
    </dgm:pt>
    <dgm:pt modelId="{32F722C3-11B1-4DD4-8506-6901F4FE70C6}" type="pres">
      <dgm:prSet presAssocID="{4652A26F-5791-4512-8B65-EE7EDB68D054}" presName="Accent12" presStyleCnt="0"/>
      <dgm:spPr/>
    </dgm:pt>
    <dgm:pt modelId="{DE6C217A-4A9D-48B9-9712-F9FE9EAADC4A}" type="pres">
      <dgm:prSet presAssocID="{4652A26F-5791-4512-8B65-EE7EDB68D054}" presName="AccentHold1" presStyleLbl="node1" presStyleIdx="13" presStyleCnt="19"/>
      <dgm:spPr/>
    </dgm:pt>
    <dgm:pt modelId="{0EDDC5D3-39A7-4764-8F17-B529CFE8004B}" type="pres">
      <dgm:prSet presAssocID="{83C648E1-D7AF-4E2D-8E19-2F626BC0B700}" presName="Child4" presStyleLbl="node1" presStyleIdx="14" presStyleCnt="19" custScaleX="121581" custScaleY="123636" custLinFactX="88671" custLinFactNeighborX="100000" custLinFactNeighborY="-64912">
        <dgm:presLayoutVars>
          <dgm:chMax val="0"/>
          <dgm:chPref val="0"/>
        </dgm:presLayoutVars>
      </dgm:prSet>
      <dgm:spPr/>
    </dgm:pt>
    <dgm:pt modelId="{8C10D3C6-A071-4B14-911A-53ECA3B8C0C4}" type="pres">
      <dgm:prSet presAssocID="{83C648E1-D7AF-4E2D-8E19-2F626BC0B700}" presName="Accent13" presStyleCnt="0"/>
      <dgm:spPr/>
    </dgm:pt>
    <dgm:pt modelId="{73BBEAEB-297B-4BAE-9207-3888B3996DC1}" type="pres">
      <dgm:prSet presAssocID="{83C648E1-D7AF-4E2D-8E19-2F626BC0B700}" presName="AccentHold1" presStyleLbl="node1" presStyleIdx="15" presStyleCnt="19"/>
      <dgm:spPr/>
    </dgm:pt>
    <dgm:pt modelId="{6521CEFC-9C65-4E64-8A6A-2FF34FF5EBC5}" type="pres">
      <dgm:prSet presAssocID="{B08047DE-E265-4DF5-8F75-04E8EEFC2A20}" presName="Child5" presStyleLbl="node1" presStyleIdx="16" presStyleCnt="19" custScaleX="165029" custScaleY="151293" custLinFactNeighborX="53852" custLinFactNeighborY="28640">
        <dgm:presLayoutVars>
          <dgm:chMax val="0"/>
          <dgm:chPref val="0"/>
        </dgm:presLayoutVars>
      </dgm:prSet>
      <dgm:spPr/>
    </dgm:pt>
    <dgm:pt modelId="{865601BE-7312-47D6-8498-0940184A25E4}" type="pres">
      <dgm:prSet presAssocID="{B08047DE-E265-4DF5-8F75-04E8EEFC2A20}" presName="Accent15" presStyleCnt="0"/>
      <dgm:spPr/>
    </dgm:pt>
    <dgm:pt modelId="{586C3A22-3B7A-478D-9179-D1070E6E9D41}" type="pres">
      <dgm:prSet presAssocID="{B08047DE-E265-4DF5-8F75-04E8EEFC2A20}" presName="AccentHold2" presStyleLbl="node1" presStyleIdx="17" presStyleCnt="19"/>
      <dgm:spPr/>
    </dgm:pt>
    <dgm:pt modelId="{0072338B-013D-48D6-A075-CB11717D589D}" type="pres">
      <dgm:prSet presAssocID="{B08047DE-E265-4DF5-8F75-04E8EEFC2A20}" presName="Accent16" presStyleCnt="0"/>
      <dgm:spPr/>
    </dgm:pt>
    <dgm:pt modelId="{AAEBE547-629A-4D62-8D14-34C8634F1C48}" type="pres">
      <dgm:prSet presAssocID="{B08047DE-E265-4DF5-8F75-04E8EEFC2A20}" presName="AccentHold3" presStyleLbl="node1" presStyleIdx="18" presStyleCnt="19" custLinFactX="200000" custLinFactNeighborX="243511" custLinFactNeighborY="28607"/>
      <dgm:spPr/>
    </dgm:pt>
  </dgm:ptLst>
  <dgm:cxnLst>
    <dgm:cxn modelId="{79FA842B-3EDC-4542-85F2-682FB625D870}" type="presOf" srcId="{83C648E1-D7AF-4E2D-8E19-2F626BC0B700}" destId="{0EDDC5D3-39A7-4764-8F17-B529CFE8004B}" srcOrd="0" destOrd="0" presId="urn:microsoft.com/office/officeart/2009/3/layout/CircleRelationship"/>
    <dgm:cxn modelId="{4AC3722E-D7F4-437D-8B8B-EAC7DAE7EC90}" type="presOf" srcId="{FB02D9CF-A16F-44B7-AAAD-53F1A08746DE}" destId="{9699CD65-6ED8-4D2B-8B10-601395E98440}" srcOrd="0" destOrd="0" presId="urn:microsoft.com/office/officeart/2009/3/layout/CircleRelationship"/>
    <dgm:cxn modelId="{D5789030-DA69-479D-A851-B4673FFF9FE5}" type="presOf" srcId="{168C34D4-9EB3-4842-9AA2-2A42A2F9EAD7}" destId="{5187175A-C661-45DE-A300-57ED52D91E01}" srcOrd="0" destOrd="0" presId="urn:microsoft.com/office/officeart/2009/3/layout/CircleRelationship"/>
    <dgm:cxn modelId="{65B82461-AE45-446A-9224-1F7A80290462}" srcId="{FB02D9CF-A16F-44B7-AAAD-53F1A08746DE}" destId="{114F72A8-EC2A-4664-9C23-3448BB8829B1}" srcOrd="1" destOrd="0" parTransId="{686F6732-B293-4FD7-9E03-531CCF1E4B03}" sibTransId="{4A68F075-056A-44FD-AAD2-FF2D0BD48FC8}"/>
    <dgm:cxn modelId="{5E9A6543-99CF-4D40-A442-8AE1BC74482C}" type="presOf" srcId="{114F72A8-EC2A-4664-9C23-3448BB8829B1}" destId="{A3B98040-39F9-4E31-ACAB-8CD3762980D9}" srcOrd="0" destOrd="0" presId="urn:microsoft.com/office/officeart/2009/3/layout/CircleRelationship"/>
    <dgm:cxn modelId="{BAB6CC48-7B3E-434B-AA69-468DE547398A}" type="presOf" srcId="{B08047DE-E265-4DF5-8F75-04E8EEFC2A20}" destId="{6521CEFC-9C65-4E64-8A6A-2FF34FF5EBC5}" srcOrd="0" destOrd="0" presId="urn:microsoft.com/office/officeart/2009/3/layout/CircleRelationship"/>
    <dgm:cxn modelId="{96A84E72-416E-4023-959A-DE1C1FAF3559}" srcId="{FB02D9CF-A16F-44B7-AAAD-53F1A08746DE}" destId="{4652A26F-5791-4512-8B65-EE7EDB68D054}" srcOrd="2" destOrd="0" parTransId="{090C2B53-C138-4D78-B821-F47C4F8A4023}" sibTransId="{B6167DF3-11F0-40BC-94B5-1CCCC86E68FC}"/>
    <dgm:cxn modelId="{1192D37C-4044-40AC-A775-4FBE2CA9A677}" srcId="{168C34D4-9EB3-4842-9AA2-2A42A2F9EAD7}" destId="{1942794B-067F-4AB0-8759-71AB877A13F1}" srcOrd="1" destOrd="0" parTransId="{4AB5CA68-858B-4401-A1F8-ECF18D84D79C}" sibTransId="{6926A714-7E18-4F73-843B-3F42F8A2C871}"/>
    <dgm:cxn modelId="{2E662FAB-21C9-49DD-B4EE-71C2E2C54D1F}" srcId="{FB02D9CF-A16F-44B7-AAAD-53F1A08746DE}" destId="{83C648E1-D7AF-4E2D-8E19-2F626BC0B700}" srcOrd="3" destOrd="0" parTransId="{D6516E89-F94C-44D5-92D2-7FC3265B274E}" sibTransId="{ADBDC986-34A7-4A4E-8008-D4803DA5F897}"/>
    <dgm:cxn modelId="{4B2914BE-F5F6-4279-B04A-665E5AA9398D}" srcId="{168C34D4-9EB3-4842-9AA2-2A42A2F9EAD7}" destId="{FB02D9CF-A16F-44B7-AAAD-53F1A08746DE}" srcOrd="0" destOrd="0" parTransId="{5E23ABDF-5CF0-4259-ACFB-0EE7FEB2AF93}" sibTransId="{B0A5FEFA-8528-43BF-BEFF-5B077123E4B2}"/>
    <dgm:cxn modelId="{B5C631C9-1827-4850-9D36-CBA2F644567F}" srcId="{FB02D9CF-A16F-44B7-AAAD-53F1A08746DE}" destId="{B08047DE-E265-4DF5-8F75-04E8EEFC2A20}" srcOrd="4" destOrd="0" parTransId="{CEC483E3-7488-43CF-A610-3EDE6B9141DD}" sibTransId="{89355C90-E5E8-4020-BC8A-9227DA17DC78}"/>
    <dgm:cxn modelId="{640603D0-443B-4F11-A0E6-BAFC3B7855FA}" type="presOf" srcId="{4652A26F-5791-4512-8B65-EE7EDB68D054}" destId="{B8468634-125A-4016-97E5-F6222AF12DF6}" srcOrd="0" destOrd="0" presId="urn:microsoft.com/office/officeart/2009/3/layout/CircleRelationship"/>
    <dgm:cxn modelId="{E1DBEED3-0862-49F4-ABAA-D7B9B2512253}" srcId="{FB02D9CF-A16F-44B7-AAAD-53F1A08746DE}" destId="{D0FD08D1-6926-4725-95C8-A9822E37B6DA}" srcOrd="0" destOrd="0" parTransId="{C575CC4A-499B-4B1F-B782-54D34F657235}" sibTransId="{1B1D34E6-EFFA-485F-887C-E3F8AE657867}"/>
    <dgm:cxn modelId="{48FCE0E1-5820-40C0-B68C-B3E358E86C5B}" type="presOf" srcId="{D0FD08D1-6926-4725-95C8-A9822E37B6DA}" destId="{8AC2C9B1-D314-4498-BEB5-A7415E2143EB}" srcOrd="0" destOrd="0" presId="urn:microsoft.com/office/officeart/2009/3/layout/CircleRelationship"/>
    <dgm:cxn modelId="{5C18ADB3-ECDD-4FE5-AE31-2715F36EA528}" type="presParOf" srcId="{5187175A-C661-45DE-A300-57ED52D91E01}" destId="{9699CD65-6ED8-4D2B-8B10-601395E98440}" srcOrd="0" destOrd="0" presId="urn:microsoft.com/office/officeart/2009/3/layout/CircleRelationship"/>
    <dgm:cxn modelId="{8C2454FF-9C14-4F0A-82A6-C54F05FBAE77}" type="presParOf" srcId="{5187175A-C661-45DE-A300-57ED52D91E01}" destId="{15BD171C-CB58-41A2-9BC6-FBA354A20B4C}" srcOrd="1" destOrd="0" presId="urn:microsoft.com/office/officeart/2009/3/layout/CircleRelationship"/>
    <dgm:cxn modelId="{FF6A6785-20D0-438A-A171-1A05D9BF4FB4}" type="presParOf" srcId="{5187175A-C661-45DE-A300-57ED52D91E01}" destId="{9313AF18-D430-4FB3-9836-CFE3346EF6EF}" srcOrd="2" destOrd="0" presId="urn:microsoft.com/office/officeart/2009/3/layout/CircleRelationship"/>
    <dgm:cxn modelId="{53082BE5-FC2F-469B-894D-67FB12E7B698}" type="presParOf" srcId="{5187175A-C661-45DE-A300-57ED52D91E01}" destId="{EC4D4153-42D9-4A2E-BA21-500455F932E0}" srcOrd="3" destOrd="0" presId="urn:microsoft.com/office/officeart/2009/3/layout/CircleRelationship"/>
    <dgm:cxn modelId="{A8DF1E6D-F615-4B1F-9951-4C4BBC15AF95}" type="presParOf" srcId="{5187175A-C661-45DE-A300-57ED52D91E01}" destId="{9CC0060D-8F2A-4B11-8F9F-A75EBFAC6A7B}" srcOrd="4" destOrd="0" presId="urn:microsoft.com/office/officeart/2009/3/layout/CircleRelationship"/>
    <dgm:cxn modelId="{4EB74195-8B10-41B5-80FD-F42309261D30}" type="presParOf" srcId="{5187175A-C661-45DE-A300-57ED52D91E01}" destId="{0B6712D8-863E-4B6B-90C1-2D8BAA606E13}" srcOrd="5" destOrd="0" presId="urn:microsoft.com/office/officeart/2009/3/layout/CircleRelationship"/>
    <dgm:cxn modelId="{AE26B5CC-B349-4A8A-974D-236CB866DB54}" type="presParOf" srcId="{5187175A-C661-45DE-A300-57ED52D91E01}" destId="{8AC2C9B1-D314-4498-BEB5-A7415E2143EB}" srcOrd="6" destOrd="0" presId="urn:microsoft.com/office/officeart/2009/3/layout/CircleRelationship"/>
    <dgm:cxn modelId="{D51F75A3-97D3-4B87-9F67-439361D25503}" type="presParOf" srcId="{5187175A-C661-45DE-A300-57ED52D91E01}" destId="{252903A1-CD71-4B0A-A2A2-82DCCED26ECE}" srcOrd="7" destOrd="0" presId="urn:microsoft.com/office/officeart/2009/3/layout/CircleRelationship"/>
    <dgm:cxn modelId="{94861353-7524-42F0-BA95-BF7BB0AFE867}" type="presParOf" srcId="{252903A1-CD71-4B0A-A2A2-82DCCED26ECE}" destId="{93C0E101-AFA7-4C30-AB8B-FA6D4FCE2D17}" srcOrd="0" destOrd="0" presId="urn:microsoft.com/office/officeart/2009/3/layout/CircleRelationship"/>
    <dgm:cxn modelId="{4C332063-C24A-4AC8-9146-606631119DE8}" type="presParOf" srcId="{5187175A-C661-45DE-A300-57ED52D91E01}" destId="{57983C1C-66A2-41B5-9E81-F4157BCB29A1}" srcOrd="8" destOrd="0" presId="urn:microsoft.com/office/officeart/2009/3/layout/CircleRelationship"/>
    <dgm:cxn modelId="{057D5B70-FB81-4201-A413-BFD14C4FFA73}" type="presParOf" srcId="{57983C1C-66A2-41B5-9E81-F4157BCB29A1}" destId="{0E5BB7C0-6F21-4605-B7A5-8F4718E0E3D8}" srcOrd="0" destOrd="0" presId="urn:microsoft.com/office/officeart/2009/3/layout/CircleRelationship"/>
    <dgm:cxn modelId="{EDF041FA-5A53-4B16-B6E3-ECA68AB1086A}" type="presParOf" srcId="{5187175A-C661-45DE-A300-57ED52D91E01}" destId="{A3B98040-39F9-4E31-ACAB-8CD3762980D9}" srcOrd="9" destOrd="0" presId="urn:microsoft.com/office/officeart/2009/3/layout/CircleRelationship"/>
    <dgm:cxn modelId="{D5047BED-4E4E-4203-A082-5E34042A9F00}" type="presParOf" srcId="{5187175A-C661-45DE-A300-57ED52D91E01}" destId="{EBA2C396-EBCF-42CC-A6AE-B7643D8C938F}" srcOrd="10" destOrd="0" presId="urn:microsoft.com/office/officeart/2009/3/layout/CircleRelationship"/>
    <dgm:cxn modelId="{2B76ED80-AA1B-4E04-87C0-F4DC894CF565}" type="presParOf" srcId="{EBA2C396-EBCF-42CC-A6AE-B7643D8C938F}" destId="{F4CE62FE-F582-493B-B2F8-5B46A090F6D0}" srcOrd="0" destOrd="0" presId="urn:microsoft.com/office/officeart/2009/3/layout/CircleRelationship"/>
    <dgm:cxn modelId="{9A76E38A-1570-492A-90EE-406127520D1A}" type="presParOf" srcId="{5187175A-C661-45DE-A300-57ED52D91E01}" destId="{1380DC28-00AE-454A-B47D-29B43002C854}" srcOrd="11" destOrd="0" presId="urn:microsoft.com/office/officeart/2009/3/layout/CircleRelationship"/>
    <dgm:cxn modelId="{91565297-E39C-4905-9047-482310F0E1E1}" type="presParOf" srcId="{1380DC28-00AE-454A-B47D-29B43002C854}" destId="{48CD541A-D915-4B1D-9C21-B611748ACB77}" srcOrd="0" destOrd="0" presId="urn:microsoft.com/office/officeart/2009/3/layout/CircleRelationship"/>
    <dgm:cxn modelId="{CEB9DB87-05E8-4BAC-B266-B4F617936E94}" type="presParOf" srcId="{5187175A-C661-45DE-A300-57ED52D91E01}" destId="{F6900FC2-00AA-43D4-BFE9-E0092214BA7A}" srcOrd="12" destOrd="0" presId="urn:microsoft.com/office/officeart/2009/3/layout/CircleRelationship"/>
    <dgm:cxn modelId="{43752187-4DFF-4988-8F12-BF2C5BED4405}" type="presParOf" srcId="{F6900FC2-00AA-43D4-BFE9-E0092214BA7A}" destId="{61247FFE-F44B-4383-AA54-8CEE050D25FB}" srcOrd="0" destOrd="0" presId="urn:microsoft.com/office/officeart/2009/3/layout/CircleRelationship"/>
    <dgm:cxn modelId="{D2A1C784-A763-4CFD-8269-9DF036C680F3}" type="presParOf" srcId="{5187175A-C661-45DE-A300-57ED52D91E01}" destId="{B8468634-125A-4016-97E5-F6222AF12DF6}" srcOrd="13" destOrd="0" presId="urn:microsoft.com/office/officeart/2009/3/layout/CircleRelationship"/>
    <dgm:cxn modelId="{464E8982-95F7-4261-A874-0780783E2448}" type="presParOf" srcId="{5187175A-C661-45DE-A300-57ED52D91E01}" destId="{32F722C3-11B1-4DD4-8506-6901F4FE70C6}" srcOrd="14" destOrd="0" presId="urn:microsoft.com/office/officeart/2009/3/layout/CircleRelationship"/>
    <dgm:cxn modelId="{D2F1C48C-F98B-48C4-AF28-9AB8C6A451E5}" type="presParOf" srcId="{32F722C3-11B1-4DD4-8506-6901F4FE70C6}" destId="{DE6C217A-4A9D-48B9-9712-F9FE9EAADC4A}" srcOrd="0" destOrd="0" presId="urn:microsoft.com/office/officeart/2009/3/layout/CircleRelationship"/>
    <dgm:cxn modelId="{B369773C-235A-4434-9476-859732E49EA4}" type="presParOf" srcId="{5187175A-C661-45DE-A300-57ED52D91E01}" destId="{0EDDC5D3-39A7-4764-8F17-B529CFE8004B}" srcOrd="15" destOrd="0" presId="urn:microsoft.com/office/officeart/2009/3/layout/CircleRelationship"/>
    <dgm:cxn modelId="{9D1F81AD-D548-4A96-9CA2-39C9E77DBEBA}" type="presParOf" srcId="{5187175A-C661-45DE-A300-57ED52D91E01}" destId="{8C10D3C6-A071-4B14-911A-53ECA3B8C0C4}" srcOrd="16" destOrd="0" presId="urn:microsoft.com/office/officeart/2009/3/layout/CircleRelationship"/>
    <dgm:cxn modelId="{FCA3153F-E159-465D-B20D-C8D71DF7DC08}" type="presParOf" srcId="{8C10D3C6-A071-4B14-911A-53ECA3B8C0C4}" destId="{73BBEAEB-297B-4BAE-9207-3888B3996DC1}" srcOrd="0" destOrd="0" presId="urn:microsoft.com/office/officeart/2009/3/layout/CircleRelationship"/>
    <dgm:cxn modelId="{32E498B3-8A00-469D-B9EF-DB856A1C78A7}" type="presParOf" srcId="{5187175A-C661-45DE-A300-57ED52D91E01}" destId="{6521CEFC-9C65-4E64-8A6A-2FF34FF5EBC5}" srcOrd="17" destOrd="0" presId="urn:microsoft.com/office/officeart/2009/3/layout/CircleRelationship"/>
    <dgm:cxn modelId="{73107B56-5C6D-4D2D-8125-74051D7BF7A3}" type="presParOf" srcId="{5187175A-C661-45DE-A300-57ED52D91E01}" destId="{865601BE-7312-47D6-8498-0940184A25E4}" srcOrd="18" destOrd="0" presId="urn:microsoft.com/office/officeart/2009/3/layout/CircleRelationship"/>
    <dgm:cxn modelId="{838FF1BE-5E21-45CA-AF8B-42718C29BF5E}" type="presParOf" srcId="{865601BE-7312-47D6-8498-0940184A25E4}" destId="{586C3A22-3B7A-478D-9179-D1070E6E9D41}" srcOrd="0" destOrd="0" presId="urn:microsoft.com/office/officeart/2009/3/layout/CircleRelationship"/>
    <dgm:cxn modelId="{54E06D08-5D52-465B-947F-73A89137C217}" type="presParOf" srcId="{5187175A-C661-45DE-A300-57ED52D91E01}" destId="{0072338B-013D-48D6-A075-CB11717D589D}" srcOrd="19" destOrd="0" presId="urn:microsoft.com/office/officeart/2009/3/layout/CircleRelationship"/>
    <dgm:cxn modelId="{E7ACCC2F-E096-4057-A480-D5E2090ECFD4}" type="presParOf" srcId="{0072338B-013D-48D6-A075-CB11717D589D}" destId="{AAEBE547-629A-4D62-8D14-34C8634F1C4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ABEA2-9438-4742-B915-8D30033DC5FE}" type="doc">
      <dgm:prSet loTypeId="urn:microsoft.com/office/officeart/2005/8/layout/venn1" loCatId="relationship" qsTypeId="urn:microsoft.com/office/officeart/2005/8/quickstyle/simple1" qsCatId="simple" csTypeId="urn:microsoft.com/office/officeart/2005/8/colors/colorful2" csCatId="colorful" phldr="1"/>
      <dgm:spPr/>
    </dgm:pt>
    <dgm:pt modelId="{F7ADEBFE-66BB-4BBC-9178-6D9419A1A184}">
      <dgm:prSet phldrT="[Tekst]"/>
      <dgm:spPr/>
      <dgm:t>
        <a:bodyPr/>
        <a:lstStyle/>
        <a:p>
          <a:r>
            <a:rPr lang="da-DK"/>
            <a:t>Borger</a:t>
          </a:r>
        </a:p>
      </dgm:t>
    </dgm:pt>
    <dgm:pt modelId="{DDF70BF8-6A6F-4D98-AC75-F4B1D2E85595}" type="parTrans" cxnId="{0748F623-8B56-4F4E-A02E-3F5BF161CBE5}">
      <dgm:prSet/>
      <dgm:spPr/>
      <dgm:t>
        <a:bodyPr/>
        <a:lstStyle/>
        <a:p>
          <a:endParaRPr lang="da-DK"/>
        </a:p>
      </dgm:t>
    </dgm:pt>
    <dgm:pt modelId="{5FC7923E-E7B6-421F-B242-EC610D81975F}" type="sibTrans" cxnId="{0748F623-8B56-4F4E-A02E-3F5BF161CBE5}">
      <dgm:prSet/>
      <dgm:spPr/>
      <dgm:t>
        <a:bodyPr/>
        <a:lstStyle/>
        <a:p>
          <a:endParaRPr lang="da-DK"/>
        </a:p>
      </dgm:t>
    </dgm:pt>
    <dgm:pt modelId="{72FF490C-9FED-46BE-A9CA-A7196A69BC3C}">
      <dgm:prSet phldrT="[Tekst]"/>
      <dgm:spPr/>
      <dgm:t>
        <a:bodyPr/>
        <a:lstStyle/>
        <a:p>
          <a:r>
            <a:rPr lang="da-DK"/>
            <a:t>Aktivitet</a:t>
          </a:r>
        </a:p>
      </dgm:t>
    </dgm:pt>
    <dgm:pt modelId="{82B0F288-0F50-4CC2-B965-84A3330FB1BF}" type="parTrans" cxnId="{06178C5C-DBA0-4E86-8C7C-5818816C8622}">
      <dgm:prSet/>
      <dgm:spPr/>
      <dgm:t>
        <a:bodyPr/>
        <a:lstStyle/>
        <a:p>
          <a:endParaRPr lang="da-DK"/>
        </a:p>
      </dgm:t>
    </dgm:pt>
    <dgm:pt modelId="{F0ED17BC-3100-4B0C-B57F-EA2A8ACBEF7C}" type="sibTrans" cxnId="{06178C5C-DBA0-4E86-8C7C-5818816C8622}">
      <dgm:prSet/>
      <dgm:spPr/>
      <dgm:t>
        <a:bodyPr/>
        <a:lstStyle/>
        <a:p>
          <a:endParaRPr lang="da-DK"/>
        </a:p>
      </dgm:t>
    </dgm:pt>
    <dgm:pt modelId="{B9B3BAF8-E508-417F-8E7E-FBA222E464B8}">
      <dgm:prSet phldrT="[Tekst]"/>
      <dgm:spPr/>
      <dgm:t>
        <a:bodyPr/>
        <a:lstStyle/>
        <a:p>
          <a:r>
            <a:rPr lang="da-DK"/>
            <a:t>Omgivelser</a:t>
          </a:r>
        </a:p>
      </dgm:t>
    </dgm:pt>
    <dgm:pt modelId="{E905FA83-9D62-4B37-87EE-ED4260E7DA59}" type="parTrans" cxnId="{72EAC0EC-9505-4BDF-AD76-44C59C244622}">
      <dgm:prSet/>
      <dgm:spPr/>
      <dgm:t>
        <a:bodyPr/>
        <a:lstStyle/>
        <a:p>
          <a:endParaRPr lang="da-DK"/>
        </a:p>
      </dgm:t>
    </dgm:pt>
    <dgm:pt modelId="{CEC957BD-EE6F-4C13-9DEB-EEEECE35192D}" type="sibTrans" cxnId="{72EAC0EC-9505-4BDF-AD76-44C59C244622}">
      <dgm:prSet/>
      <dgm:spPr/>
      <dgm:t>
        <a:bodyPr/>
        <a:lstStyle/>
        <a:p>
          <a:endParaRPr lang="da-DK"/>
        </a:p>
      </dgm:t>
    </dgm:pt>
    <dgm:pt modelId="{521E85AB-192D-44F0-AA54-AFA4154CA415}" type="pres">
      <dgm:prSet presAssocID="{307ABEA2-9438-4742-B915-8D30033DC5FE}" presName="compositeShape" presStyleCnt="0">
        <dgm:presLayoutVars>
          <dgm:chMax val="7"/>
          <dgm:dir/>
          <dgm:resizeHandles val="exact"/>
        </dgm:presLayoutVars>
      </dgm:prSet>
      <dgm:spPr/>
    </dgm:pt>
    <dgm:pt modelId="{13AD81EE-AADA-49E4-87BF-68951C629E43}" type="pres">
      <dgm:prSet presAssocID="{F7ADEBFE-66BB-4BBC-9178-6D9419A1A184}" presName="circ1" presStyleLbl="vennNode1" presStyleIdx="0" presStyleCnt="3"/>
      <dgm:spPr/>
    </dgm:pt>
    <dgm:pt modelId="{45A90A1E-B563-4A36-B022-FFEC3F5CD64E}" type="pres">
      <dgm:prSet presAssocID="{F7ADEBFE-66BB-4BBC-9178-6D9419A1A184}" presName="circ1Tx" presStyleLbl="revTx" presStyleIdx="0" presStyleCnt="0">
        <dgm:presLayoutVars>
          <dgm:chMax val="0"/>
          <dgm:chPref val="0"/>
          <dgm:bulletEnabled val="1"/>
        </dgm:presLayoutVars>
      </dgm:prSet>
      <dgm:spPr/>
    </dgm:pt>
    <dgm:pt modelId="{F0D93917-1B31-431B-96DE-B07B06AA1E71}" type="pres">
      <dgm:prSet presAssocID="{72FF490C-9FED-46BE-A9CA-A7196A69BC3C}" presName="circ2" presStyleLbl="vennNode1" presStyleIdx="1" presStyleCnt="3"/>
      <dgm:spPr/>
    </dgm:pt>
    <dgm:pt modelId="{9FFB7C36-62B9-4F7E-A1BF-3D9CDD1F3297}" type="pres">
      <dgm:prSet presAssocID="{72FF490C-9FED-46BE-A9CA-A7196A69BC3C}" presName="circ2Tx" presStyleLbl="revTx" presStyleIdx="0" presStyleCnt="0">
        <dgm:presLayoutVars>
          <dgm:chMax val="0"/>
          <dgm:chPref val="0"/>
          <dgm:bulletEnabled val="1"/>
        </dgm:presLayoutVars>
      </dgm:prSet>
      <dgm:spPr/>
    </dgm:pt>
    <dgm:pt modelId="{A91A7AED-0D0C-4DCB-B1AA-D5EBAD285872}" type="pres">
      <dgm:prSet presAssocID="{B9B3BAF8-E508-417F-8E7E-FBA222E464B8}" presName="circ3" presStyleLbl="vennNode1" presStyleIdx="2" presStyleCnt="3"/>
      <dgm:spPr/>
    </dgm:pt>
    <dgm:pt modelId="{A427EE6C-1050-450B-BF69-1B865F67EDA4}" type="pres">
      <dgm:prSet presAssocID="{B9B3BAF8-E508-417F-8E7E-FBA222E464B8}" presName="circ3Tx" presStyleLbl="revTx" presStyleIdx="0" presStyleCnt="0">
        <dgm:presLayoutVars>
          <dgm:chMax val="0"/>
          <dgm:chPref val="0"/>
          <dgm:bulletEnabled val="1"/>
        </dgm:presLayoutVars>
      </dgm:prSet>
      <dgm:spPr/>
    </dgm:pt>
  </dgm:ptLst>
  <dgm:cxnLst>
    <dgm:cxn modelId="{A1D6B017-818F-4C20-A0B4-9CD5C5817B1E}" type="presOf" srcId="{F7ADEBFE-66BB-4BBC-9178-6D9419A1A184}" destId="{13AD81EE-AADA-49E4-87BF-68951C629E43}" srcOrd="0" destOrd="0" presId="urn:microsoft.com/office/officeart/2005/8/layout/venn1"/>
    <dgm:cxn modelId="{DED58E1D-8FFA-4D57-A893-86EADD5F32CE}" type="presOf" srcId="{72FF490C-9FED-46BE-A9CA-A7196A69BC3C}" destId="{F0D93917-1B31-431B-96DE-B07B06AA1E71}" srcOrd="0" destOrd="0" presId="urn:microsoft.com/office/officeart/2005/8/layout/venn1"/>
    <dgm:cxn modelId="{0748F623-8B56-4F4E-A02E-3F5BF161CBE5}" srcId="{307ABEA2-9438-4742-B915-8D30033DC5FE}" destId="{F7ADEBFE-66BB-4BBC-9178-6D9419A1A184}" srcOrd="0" destOrd="0" parTransId="{DDF70BF8-6A6F-4D98-AC75-F4B1D2E85595}" sibTransId="{5FC7923E-E7B6-421F-B242-EC610D81975F}"/>
    <dgm:cxn modelId="{991AB82A-09D5-470B-BE71-F4A4C2D44E4E}" type="presOf" srcId="{F7ADEBFE-66BB-4BBC-9178-6D9419A1A184}" destId="{45A90A1E-B563-4A36-B022-FFEC3F5CD64E}" srcOrd="1" destOrd="0" presId="urn:microsoft.com/office/officeart/2005/8/layout/venn1"/>
    <dgm:cxn modelId="{08C9FF5B-27EE-4350-B5E0-D2EACE1815D5}" type="presOf" srcId="{B9B3BAF8-E508-417F-8E7E-FBA222E464B8}" destId="{A427EE6C-1050-450B-BF69-1B865F67EDA4}" srcOrd="1" destOrd="0" presId="urn:microsoft.com/office/officeart/2005/8/layout/venn1"/>
    <dgm:cxn modelId="{06178C5C-DBA0-4E86-8C7C-5818816C8622}" srcId="{307ABEA2-9438-4742-B915-8D30033DC5FE}" destId="{72FF490C-9FED-46BE-A9CA-A7196A69BC3C}" srcOrd="1" destOrd="0" parTransId="{82B0F288-0F50-4CC2-B965-84A3330FB1BF}" sibTransId="{F0ED17BC-3100-4B0C-B57F-EA2A8ACBEF7C}"/>
    <dgm:cxn modelId="{8BD05763-124B-4841-A3D3-B9A77EC692A6}" type="presOf" srcId="{B9B3BAF8-E508-417F-8E7E-FBA222E464B8}" destId="{A91A7AED-0D0C-4DCB-B1AA-D5EBAD285872}" srcOrd="0" destOrd="0" presId="urn:microsoft.com/office/officeart/2005/8/layout/venn1"/>
    <dgm:cxn modelId="{B701074F-3079-41F3-801C-7BC400C99345}" type="presOf" srcId="{307ABEA2-9438-4742-B915-8D30033DC5FE}" destId="{521E85AB-192D-44F0-AA54-AFA4154CA415}" srcOrd="0" destOrd="0" presId="urn:microsoft.com/office/officeart/2005/8/layout/venn1"/>
    <dgm:cxn modelId="{9A4297DE-1F8C-4408-9C56-A56F2A520348}" type="presOf" srcId="{72FF490C-9FED-46BE-A9CA-A7196A69BC3C}" destId="{9FFB7C36-62B9-4F7E-A1BF-3D9CDD1F3297}" srcOrd="1" destOrd="0" presId="urn:microsoft.com/office/officeart/2005/8/layout/venn1"/>
    <dgm:cxn modelId="{72EAC0EC-9505-4BDF-AD76-44C59C244622}" srcId="{307ABEA2-9438-4742-B915-8D30033DC5FE}" destId="{B9B3BAF8-E508-417F-8E7E-FBA222E464B8}" srcOrd="2" destOrd="0" parTransId="{E905FA83-9D62-4B37-87EE-ED4260E7DA59}" sibTransId="{CEC957BD-EE6F-4C13-9DEB-EEEECE35192D}"/>
    <dgm:cxn modelId="{75737EAB-22D3-4A3C-8D36-263A0CCEF096}" type="presParOf" srcId="{521E85AB-192D-44F0-AA54-AFA4154CA415}" destId="{13AD81EE-AADA-49E4-87BF-68951C629E43}" srcOrd="0" destOrd="0" presId="urn:microsoft.com/office/officeart/2005/8/layout/venn1"/>
    <dgm:cxn modelId="{A721A4B0-890A-4A23-879D-ED271EB12A26}" type="presParOf" srcId="{521E85AB-192D-44F0-AA54-AFA4154CA415}" destId="{45A90A1E-B563-4A36-B022-FFEC3F5CD64E}" srcOrd="1" destOrd="0" presId="urn:microsoft.com/office/officeart/2005/8/layout/venn1"/>
    <dgm:cxn modelId="{E847ADAD-126A-45F5-82C5-729A238C70B3}" type="presParOf" srcId="{521E85AB-192D-44F0-AA54-AFA4154CA415}" destId="{F0D93917-1B31-431B-96DE-B07B06AA1E71}" srcOrd="2" destOrd="0" presId="urn:microsoft.com/office/officeart/2005/8/layout/venn1"/>
    <dgm:cxn modelId="{37B3C5D4-039F-48B8-B578-BD0A6DEF8C08}" type="presParOf" srcId="{521E85AB-192D-44F0-AA54-AFA4154CA415}" destId="{9FFB7C36-62B9-4F7E-A1BF-3D9CDD1F3297}" srcOrd="3" destOrd="0" presId="urn:microsoft.com/office/officeart/2005/8/layout/venn1"/>
    <dgm:cxn modelId="{A51B2818-811B-4216-9BF4-5F3775B80665}" type="presParOf" srcId="{521E85AB-192D-44F0-AA54-AFA4154CA415}" destId="{A91A7AED-0D0C-4DCB-B1AA-D5EBAD285872}" srcOrd="4" destOrd="0" presId="urn:microsoft.com/office/officeart/2005/8/layout/venn1"/>
    <dgm:cxn modelId="{1C087627-62A0-420F-8F21-480FDE1FEE76}" type="presParOf" srcId="{521E85AB-192D-44F0-AA54-AFA4154CA415}" destId="{A427EE6C-1050-450B-BF69-1B865F67EDA4}"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9CD65-6ED8-4D2B-8B10-601395E98440}">
      <dsp:nvSpPr>
        <dsp:cNvPr id="0" name=""/>
        <dsp:cNvSpPr/>
      </dsp:nvSpPr>
      <dsp:spPr>
        <a:xfrm>
          <a:off x="740564" y="880075"/>
          <a:ext cx="2372747" cy="2494893"/>
        </a:xfrm>
        <a:prstGeom prst="ellipse">
          <a:avLst/>
        </a:prstGeom>
        <a:gradFill rotWithShape="0">
          <a:gsLst>
            <a:gs pos="0">
              <a:schemeClr val="accent5">
                <a:shade val="60000"/>
                <a:hueOff val="0"/>
                <a:satOff val="0"/>
                <a:lumOff val="0"/>
                <a:alphaOff val="0"/>
                <a:satMod val="103000"/>
                <a:lumMod val="102000"/>
                <a:tint val="94000"/>
              </a:schemeClr>
            </a:gs>
            <a:gs pos="50000">
              <a:schemeClr val="accent5">
                <a:shade val="60000"/>
                <a:hueOff val="0"/>
                <a:satOff val="0"/>
                <a:lumOff val="0"/>
                <a:alphaOff val="0"/>
                <a:satMod val="110000"/>
                <a:lumMod val="100000"/>
                <a:shade val="100000"/>
              </a:schemeClr>
            </a:gs>
            <a:gs pos="100000">
              <a:schemeClr val="accent5">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kern="1200" dirty="0"/>
            <a:t>Etisk </a:t>
          </a:r>
          <a:r>
            <a:rPr lang="da-DK" sz="2700" kern="1200" dirty="0" err="1"/>
            <a:t>reflek-sion</a:t>
          </a:r>
          <a:endParaRPr lang="da-DK" sz="2800" kern="1200" dirty="0"/>
        </a:p>
      </dsp:txBody>
      <dsp:txXfrm>
        <a:off x="1088045" y="1245444"/>
        <a:ext cx="1677785" cy="1764155"/>
      </dsp:txXfrm>
    </dsp:sp>
    <dsp:sp modelId="{15BD171C-CB58-41A2-9BC6-FBA354A20B4C}">
      <dsp:nvSpPr>
        <dsp:cNvPr id="0" name=""/>
        <dsp:cNvSpPr/>
      </dsp:nvSpPr>
      <dsp:spPr>
        <a:xfrm>
          <a:off x="1490908" y="3091783"/>
          <a:ext cx="182588" cy="182570"/>
        </a:xfrm>
        <a:prstGeom prst="ellipse">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13AF18-D430-4FB3-9836-CFE3346EF6EF}">
      <dsp:nvSpPr>
        <dsp:cNvPr id="0" name=""/>
        <dsp:cNvSpPr/>
      </dsp:nvSpPr>
      <dsp:spPr>
        <a:xfrm>
          <a:off x="3205291" y="1914186"/>
          <a:ext cx="182588" cy="182570"/>
        </a:xfrm>
        <a:prstGeom prst="ellipse">
          <a:avLst/>
        </a:prstGeom>
        <a:gradFill rotWithShape="0">
          <a:gsLst>
            <a:gs pos="0">
              <a:schemeClr val="accent5">
                <a:shade val="50000"/>
                <a:hueOff val="31012"/>
                <a:satOff val="-2058"/>
                <a:lumOff val="4763"/>
                <a:alphaOff val="0"/>
                <a:satMod val="103000"/>
                <a:lumMod val="102000"/>
                <a:tint val="94000"/>
              </a:schemeClr>
            </a:gs>
            <a:gs pos="50000">
              <a:schemeClr val="accent5">
                <a:shade val="50000"/>
                <a:hueOff val="31012"/>
                <a:satOff val="-2058"/>
                <a:lumOff val="4763"/>
                <a:alphaOff val="0"/>
                <a:satMod val="110000"/>
                <a:lumMod val="100000"/>
                <a:shade val="100000"/>
              </a:schemeClr>
            </a:gs>
            <a:gs pos="100000">
              <a:schemeClr val="accent5">
                <a:shade val="50000"/>
                <a:hueOff val="31012"/>
                <a:satOff val="-2058"/>
                <a:lumOff val="47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4D4153-42D9-4A2E-BA21-500455F932E0}">
      <dsp:nvSpPr>
        <dsp:cNvPr id="0" name=""/>
        <dsp:cNvSpPr/>
      </dsp:nvSpPr>
      <dsp:spPr>
        <a:xfrm>
          <a:off x="2332768" y="3286092"/>
          <a:ext cx="251814" cy="252197"/>
        </a:xfrm>
        <a:prstGeom prst="ellipse">
          <a:avLst/>
        </a:prstGeom>
        <a:gradFill rotWithShape="0">
          <a:gsLst>
            <a:gs pos="0">
              <a:schemeClr val="accent5">
                <a:shade val="50000"/>
                <a:hueOff val="62025"/>
                <a:satOff val="-4117"/>
                <a:lumOff val="9526"/>
                <a:alphaOff val="0"/>
                <a:satMod val="103000"/>
                <a:lumMod val="102000"/>
                <a:tint val="94000"/>
              </a:schemeClr>
            </a:gs>
            <a:gs pos="50000">
              <a:schemeClr val="accent5">
                <a:shade val="50000"/>
                <a:hueOff val="62025"/>
                <a:satOff val="-4117"/>
                <a:lumOff val="9526"/>
                <a:alphaOff val="0"/>
                <a:satMod val="110000"/>
                <a:lumMod val="100000"/>
                <a:shade val="100000"/>
              </a:schemeClr>
            </a:gs>
            <a:gs pos="100000">
              <a:schemeClr val="accent5">
                <a:shade val="50000"/>
                <a:hueOff val="62025"/>
                <a:satOff val="-4117"/>
                <a:lumOff val="95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C0060D-8F2A-4B11-8F9F-A75EBFAC6A7B}">
      <dsp:nvSpPr>
        <dsp:cNvPr id="0" name=""/>
        <dsp:cNvSpPr/>
      </dsp:nvSpPr>
      <dsp:spPr>
        <a:xfrm>
          <a:off x="1542015" y="1249485"/>
          <a:ext cx="182588" cy="182570"/>
        </a:xfrm>
        <a:prstGeom prst="ellipse">
          <a:avLst/>
        </a:prstGeom>
        <a:gradFill rotWithShape="0">
          <a:gsLst>
            <a:gs pos="0">
              <a:schemeClr val="accent5">
                <a:shade val="50000"/>
                <a:hueOff val="93037"/>
                <a:satOff val="-6175"/>
                <a:lumOff val="14289"/>
                <a:alphaOff val="0"/>
                <a:satMod val="103000"/>
                <a:lumMod val="102000"/>
                <a:tint val="94000"/>
              </a:schemeClr>
            </a:gs>
            <a:gs pos="50000">
              <a:schemeClr val="accent5">
                <a:shade val="50000"/>
                <a:hueOff val="93037"/>
                <a:satOff val="-6175"/>
                <a:lumOff val="14289"/>
                <a:alphaOff val="0"/>
                <a:satMod val="110000"/>
                <a:lumMod val="100000"/>
                <a:shade val="100000"/>
              </a:schemeClr>
            </a:gs>
            <a:gs pos="100000">
              <a:schemeClr val="accent5">
                <a:shade val="50000"/>
                <a:hueOff val="93037"/>
                <a:satOff val="-6175"/>
                <a:lumOff val="1428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B6712D8-863E-4B6B-90C1-2D8BAA606E13}">
      <dsp:nvSpPr>
        <dsp:cNvPr id="0" name=""/>
        <dsp:cNvSpPr/>
      </dsp:nvSpPr>
      <dsp:spPr>
        <a:xfrm>
          <a:off x="967301" y="2294304"/>
          <a:ext cx="182588" cy="182570"/>
        </a:xfrm>
        <a:prstGeom prst="ellipse">
          <a:avLst/>
        </a:prstGeom>
        <a:gradFill rotWithShape="0">
          <a:gsLst>
            <a:gs pos="0">
              <a:schemeClr val="accent5">
                <a:shade val="50000"/>
                <a:hueOff val="124049"/>
                <a:satOff val="-8234"/>
                <a:lumOff val="19053"/>
                <a:alphaOff val="0"/>
                <a:satMod val="103000"/>
                <a:lumMod val="102000"/>
                <a:tint val="94000"/>
              </a:schemeClr>
            </a:gs>
            <a:gs pos="50000">
              <a:schemeClr val="accent5">
                <a:shade val="50000"/>
                <a:hueOff val="124049"/>
                <a:satOff val="-8234"/>
                <a:lumOff val="19053"/>
                <a:alphaOff val="0"/>
                <a:satMod val="110000"/>
                <a:lumMod val="100000"/>
                <a:shade val="100000"/>
              </a:schemeClr>
            </a:gs>
            <a:gs pos="100000">
              <a:schemeClr val="accent5">
                <a:shade val="50000"/>
                <a:hueOff val="124049"/>
                <a:satOff val="-8234"/>
                <a:lumOff val="190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C2C9B1-D314-4498-BEB5-A7415E2143EB}">
      <dsp:nvSpPr>
        <dsp:cNvPr id="0" name=""/>
        <dsp:cNvSpPr/>
      </dsp:nvSpPr>
      <dsp:spPr>
        <a:xfrm>
          <a:off x="573799" y="400384"/>
          <a:ext cx="920841" cy="920946"/>
        </a:xfrm>
        <a:prstGeom prst="ellipse">
          <a:avLst/>
        </a:prstGeom>
        <a:gradFill rotWithShape="0">
          <a:gsLst>
            <a:gs pos="0">
              <a:schemeClr val="accent5">
                <a:shade val="50000"/>
                <a:hueOff val="155061"/>
                <a:satOff val="-10292"/>
                <a:lumOff val="23816"/>
                <a:alphaOff val="0"/>
                <a:satMod val="103000"/>
                <a:lumMod val="102000"/>
                <a:tint val="94000"/>
              </a:schemeClr>
            </a:gs>
            <a:gs pos="50000">
              <a:schemeClr val="accent5">
                <a:shade val="50000"/>
                <a:hueOff val="155061"/>
                <a:satOff val="-10292"/>
                <a:lumOff val="23816"/>
                <a:alphaOff val="0"/>
                <a:satMod val="110000"/>
                <a:lumMod val="100000"/>
                <a:shade val="100000"/>
              </a:schemeClr>
            </a:gs>
            <a:gs pos="100000">
              <a:schemeClr val="accent5">
                <a:shade val="50000"/>
                <a:hueOff val="155061"/>
                <a:satOff val="-10292"/>
                <a:lumOff val="2381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a:t>Hvem er involveret</a:t>
          </a:r>
          <a:r>
            <a:rPr lang="da-DK" sz="800" kern="1200"/>
            <a:t>?</a:t>
          </a:r>
        </a:p>
      </dsp:txBody>
      <dsp:txXfrm>
        <a:off x="708653" y="535253"/>
        <a:ext cx="651133" cy="651208"/>
      </dsp:txXfrm>
    </dsp:sp>
    <dsp:sp modelId="{93C0E101-AFA7-4C30-AB8B-FA6D4FCE2D17}">
      <dsp:nvSpPr>
        <dsp:cNvPr id="0" name=""/>
        <dsp:cNvSpPr/>
      </dsp:nvSpPr>
      <dsp:spPr>
        <a:xfrm>
          <a:off x="1832391" y="1257581"/>
          <a:ext cx="251814" cy="252197"/>
        </a:xfrm>
        <a:prstGeom prst="ellipse">
          <a:avLst/>
        </a:prstGeom>
        <a:gradFill rotWithShape="0">
          <a:gsLst>
            <a:gs pos="0">
              <a:schemeClr val="accent5">
                <a:shade val="50000"/>
                <a:hueOff val="186074"/>
                <a:satOff val="-12351"/>
                <a:lumOff val="28579"/>
                <a:alphaOff val="0"/>
                <a:satMod val="103000"/>
                <a:lumMod val="102000"/>
                <a:tint val="94000"/>
              </a:schemeClr>
            </a:gs>
            <a:gs pos="50000">
              <a:schemeClr val="accent5">
                <a:shade val="50000"/>
                <a:hueOff val="186074"/>
                <a:satOff val="-12351"/>
                <a:lumOff val="28579"/>
                <a:alphaOff val="0"/>
                <a:satMod val="110000"/>
                <a:lumMod val="100000"/>
                <a:shade val="100000"/>
              </a:schemeClr>
            </a:gs>
            <a:gs pos="100000">
              <a:schemeClr val="accent5">
                <a:shade val="50000"/>
                <a:hueOff val="186074"/>
                <a:satOff val="-12351"/>
                <a:lumOff val="285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5BB7C0-6F21-4605-B7A5-8F4718E0E3D8}">
      <dsp:nvSpPr>
        <dsp:cNvPr id="0" name=""/>
        <dsp:cNvSpPr/>
      </dsp:nvSpPr>
      <dsp:spPr>
        <a:xfrm>
          <a:off x="173296" y="2594269"/>
          <a:ext cx="455310" cy="455413"/>
        </a:xfrm>
        <a:prstGeom prst="ellipse">
          <a:avLst/>
        </a:prstGeom>
        <a:gradFill rotWithShape="0">
          <a:gsLst>
            <a:gs pos="0">
              <a:schemeClr val="accent5">
                <a:shade val="50000"/>
                <a:hueOff val="217086"/>
                <a:satOff val="-14409"/>
                <a:lumOff val="33342"/>
                <a:alphaOff val="0"/>
                <a:satMod val="103000"/>
                <a:lumMod val="102000"/>
                <a:tint val="94000"/>
              </a:schemeClr>
            </a:gs>
            <a:gs pos="50000">
              <a:schemeClr val="accent5">
                <a:shade val="50000"/>
                <a:hueOff val="217086"/>
                <a:satOff val="-14409"/>
                <a:lumOff val="33342"/>
                <a:alphaOff val="0"/>
                <a:satMod val="110000"/>
                <a:lumMod val="100000"/>
                <a:shade val="100000"/>
              </a:schemeClr>
            </a:gs>
            <a:gs pos="100000">
              <a:schemeClr val="accent5">
                <a:shade val="50000"/>
                <a:hueOff val="217086"/>
                <a:satOff val="-14409"/>
                <a:lumOff val="333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B98040-39F9-4E31-ACAB-8CD3762980D9}">
      <dsp:nvSpPr>
        <dsp:cNvPr id="0" name=""/>
        <dsp:cNvSpPr/>
      </dsp:nvSpPr>
      <dsp:spPr>
        <a:xfrm>
          <a:off x="81196" y="1687297"/>
          <a:ext cx="920841" cy="920946"/>
        </a:xfrm>
        <a:prstGeom prst="ellipse">
          <a:avLst/>
        </a:prstGeom>
        <a:gradFill rotWithShape="0">
          <a:gsLst>
            <a:gs pos="0">
              <a:schemeClr val="accent5">
                <a:shade val="50000"/>
                <a:hueOff val="248098"/>
                <a:satOff val="-16467"/>
                <a:lumOff val="38105"/>
                <a:alphaOff val="0"/>
                <a:satMod val="103000"/>
                <a:lumMod val="102000"/>
                <a:tint val="94000"/>
              </a:schemeClr>
            </a:gs>
            <a:gs pos="50000">
              <a:schemeClr val="accent5">
                <a:shade val="50000"/>
                <a:hueOff val="248098"/>
                <a:satOff val="-16467"/>
                <a:lumOff val="38105"/>
                <a:alphaOff val="0"/>
                <a:satMod val="110000"/>
                <a:lumMod val="100000"/>
                <a:shade val="100000"/>
              </a:schemeClr>
            </a:gs>
            <a:gs pos="100000">
              <a:schemeClr val="accent5">
                <a:shade val="50000"/>
                <a:hueOff val="248098"/>
                <a:satOff val="-16467"/>
                <a:lumOff val="381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t>Hvad </a:t>
          </a:r>
          <a:r>
            <a:rPr lang="da-DK" sz="900" b="1" i="0" kern="1200"/>
            <a:t>SKAL</a:t>
          </a:r>
          <a:r>
            <a:rPr lang="da-DK" sz="900" kern="1200"/>
            <a:t> vi gøre: juridisk, fagligt ?</a:t>
          </a:r>
        </a:p>
      </dsp:txBody>
      <dsp:txXfrm>
        <a:off x="216050" y="1822166"/>
        <a:ext cx="651133" cy="651208"/>
      </dsp:txXfrm>
    </dsp:sp>
    <dsp:sp modelId="{F4CE62FE-F582-493B-B2F8-5B46A090F6D0}">
      <dsp:nvSpPr>
        <dsp:cNvPr id="0" name=""/>
        <dsp:cNvSpPr/>
      </dsp:nvSpPr>
      <dsp:spPr>
        <a:xfrm>
          <a:off x="2880998" y="1606124"/>
          <a:ext cx="251814" cy="252197"/>
        </a:xfrm>
        <a:prstGeom prst="ellipse">
          <a:avLst/>
        </a:prstGeom>
        <a:gradFill rotWithShape="0">
          <a:gsLst>
            <a:gs pos="0">
              <a:schemeClr val="accent5">
                <a:shade val="50000"/>
                <a:hueOff val="279111"/>
                <a:satOff val="-18526"/>
                <a:lumOff val="42868"/>
                <a:alphaOff val="0"/>
                <a:satMod val="103000"/>
                <a:lumMod val="102000"/>
                <a:tint val="94000"/>
              </a:schemeClr>
            </a:gs>
            <a:gs pos="50000">
              <a:schemeClr val="accent5">
                <a:shade val="50000"/>
                <a:hueOff val="279111"/>
                <a:satOff val="-18526"/>
                <a:lumOff val="42868"/>
                <a:alphaOff val="0"/>
                <a:satMod val="110000"/>
                <a:lumMod val="100000"/>
                <a:shade val="100000"/>
              </a:schemeClr>
            </a:gs>
            <a:gs pos="100000">
              <a:schemeClr val="accent5">
                <a:shade val="50000"/>
                <a:hueOff val="279111"/>
                <a:satOff val="-18526"/>
                <a:lumOff val="4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CD541A-D915-4B1D-9C21-B611748ACB77}">
      <dsp:nvSpPr>
        <dsp:cNvPr id="0" name=""/>
        <dsp:cNvSpPr/>
      </dsp:nvSpPr>
      <dsp:spPr>
        <a:xfrm>
          <a:off x="0" y="3136312"/>
          <a:ext cx="182588" cy="182570"/>
        </a:xfrm>
        <a:prstGeom prst="ellipse">
          <a:avLst/>
        </a:prstGeom>
        <a:gradFill rotWithShape="0">
          <a:gsLst>
            <a:gs pos="0">
              <a:schemeClr val="accent5">
                <a:shade val="50000"/>
                <a:hueOff val="279111"/>
                <a:satOff val="-18526"/>
                <a:lumOff val="42868"/>
                <a:alphaOff val="0"/>
                <a:satMod val="103000"/>
                <a:lumMod val="102000"/>
                <a:tint val="94000"/>
              </a:schemeClr>
            </a:gs>
            <a:gs pos="50000">
              <a:schemeClr val="accent5">
                <a:shade val="50000"/>
                <a:hueOff val="279111"/>
                <a:satOff val="-18526"/>
                <a:lumOff val="42868"/>
                <a:alphaOff val="0"/>
                <a:satMod val="110000"/>
                <a:lumMod val="100000"/>
                <a:shade val="100000"/>
              </a:schemeClr>
            </a:gs>
            <a:gs pos="100000">
              <a:schemeClr val="accent5">
                <a:shade val="50000"/>
                <a:hueOff val="279111"/>
                <a:satOff val="-18526"/>
                <a:lumOff val="4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247FFE-F44B-4383-AA54-8CEE050D25FB}">
      <dsp:nvSpPr>
        <dsp:cNvPr id="0" name=""/>
        <dsp:cNvSpPr/>
      </dsp:nvSpPr>
      <dsp:spPr>
        <a:xfrm>
          <a:off x="1819382" y="2876423"/>
          <a:ext cx="182588" cy="182570"/>
        </a:xfrm>
        <a:prstGeom prst="ellipse">
          <a:avLst/>
        </a:prstGeom>
        <a:gradFill rotWithShape="0">
          <a:gsLst>
            <a:gs pos="0">
              <a:schemeClr val="accent5">
                <a:shade val="50000"/>
                <a:hueOff val="248098"/>
                <a:satOff val="-16467"/>
                <a:lumOff val="38105"/>
                <a:alphaOff val="0"/>
                <a:satMod val="103000"/>
                <a:lumMod val="102000"/>
                <a:tint val="94000"/>
              </a:schemeClr>
            </a:gs>
            <a:gs pos="50000">
              <a:schemeClr val="accent5">
                <a:shade val="50000"/>
                <a:hueOff val="248098"/>
                <a:satOff val="-16467"/>
                <a:lumOff val="38105"/>
                <a:alphaOff val="0"/>
                <a:satMod val="110000"/>
                <a:lumMod val="100000"/>
                <a:shade val="100000"/>
              </a:schemeClr>
            </a:gs>
            <a:gs pos="100000">
              <a:schemeClr val="accent5">
                <a:shade val="50000"/>
                <a:hueOff val="248098"/>
                <a:satOff val="-16467"/>
                <a:lumOff val="381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468634-125A-4016-97E5-F6222AF12DF6}">
      <dsp:nvSpPr>
        <dsp:cNvPr id="0" name=""/>
        <dsp:cNvSpPr/>
      </dsp:nvSpPr>
      <dsp:spPr>
        <a:xfrm>
          <a:off x="1061001" y="3107573"/>
          <a:ext cx="920841" cy="920946"/>
        </a:xfrm>
        <a:prstGeom prst="ellipse">
          <a:avLst/>
        </a:prstGeom>
        <a:gradFill rotWithShape="0">
          <a:gsLst>
            <a:gs pos="0">
              <a:schemeClr val="accent5">
                <a:shade val="50000"/>
                <a:hueOff val="217086"/>
                <a:satOff val="-14409"/>
                <a:lumOff val="33342"/>
                <a:alphaOff val="0"/>
                <a:satMod val="103000"/>
                <a:lumMod val="102000"/>
                <a:tint val="94000"/>
              </a:schemeClr>
            </a:gs>
            <a:gs pos="50000">
              <a:schemeClr val="accent5">
                <a:shade val="50000"/>
                <a:hueOff val="217086"/>
                <a:satOff val="-14409"/>
                <a:lumOff val="33342"/>
                <a:alphaOff val="0"/>
                <a:satMod val="110000"/>
                <a:lumMod val="100000"/>
                <a:shade val="100000"/>
              </a:schemeClr>
            </a:gs>
            <a:gs pos="100000">
              <a:schemeClr val="accent5">
                <a:shade val="50000"/>
                <a:hueOff val="217086"/>
                <a:satOff val="-14409"/>
                <a:lumOff val="333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t>Hvad KAN vi gøre ?</a:t>
          </a:r>
        </a:p>
      </dsp:txBody>
      <dsp:txXfrm>
        <a:off x="1195855" y="3242442"/>
        <a:ext cx="651133" cy="651208"/>
      </dsp:txXfrm>
    </dsp:sp>
    <dsp:sp modelId="{DE6C217A-4A9D-48B9-9712-F9FE9EAADC4A}">
      <dsp:nvSpPr>
        <dsp:cNvPr id="0" name=""/>
        <dsp:cNvSpPr/>
      </dsp:nvSpPr>
      <dsp:spPr>
        <a:xfrm>
          <a:off x="3465468" y="2529904"/>
          <a:ext cx="182588" cy="182570"/>
        </a:xfrm>
        <a:prstGeom prst="ellipse">
          <a:avLst/>
        </a:prstGeom>
        <a:gradFill rotWithShape="0">
          <a:gsLst>
            <a:gs pos="0">
              <a:schemeClr val="accent5">
                <a:shade val="50000"/>
                <a:hueOff val="186074"/>
                <a:satOff val="-12351"/>
                <a:lumOff val="28579"/>
                <a:alphaOff val="0"/>
                <a:satMod val="103000"/>
                <a:lumMod val="102000"/>
                <a:tint val="94000"/>
              </a:schemeClr>
            </a:gs>
            <a:gs pos="50000">
              <a:schemeClr val="accent5">
                <a:shade val="50000"/>
                <a:hueOff val="186074"/>
                <a:satOff val="-12351"/>
                <a:lumOff val="28579"/>
                <a:alphaOff val="0"/>
                <a:satMod val="110000"/>
                <a:lumMod val="100000"/>
                <a:shade val="100000"/>
              </a:schemeClr>
            </a:gs>
            <a:gs pos="100000">
              <a:schemeClr val="accent5">
                <a:shade val="50000"/>
                <a:hueOff val="186074"/>
                <a:satOff val="-12351"/>
                <a:lumOff val="285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DDC5D3-39A7-4764-8F17-B529CFE8004B}">
      <dsp:nvSpPr>
        <dsp:cNvPr id="0" name=""/>
        <dsp:cNvSpPr/>
      </dsp:nvSpPr>
      <dsp:spPr>
        <a:xfrm>
          <a:off x="2720056" y="2643411"/>
          <a:ext cx="1119568" cy="1138621"/>
        </a:xfrm>
        <a:prstGeom prst="ellipse">
          <a:avLst/>
        </a:prstGeom>
        <a:gradFill rotWithShape="0">
          <a:gsLst>
            <a:gs pos="0">
              <a:schemeClr val="accent5">
                <a:shade val="50000"/>
                <a:hueOff val="155061"/>
                <a:satOff val="-10292"/>
                <a:lumOff val="23816"/>
                <a:alphaOff val="0"/>
                <a:satMod val="103000"/>
                <a:lumMod val="102000"/>
                <a:tint val="94000"/>
              </a:schemeClr>
            </a:gs>
            <a:gs pos="50000">
              <a:schemeClr val="accent5">
                <a:shade val="50000"/>
                <a:hueOff val="155061"/>
                <a:satOff val="-10292"/>
                <a:lumOff val="23816"/>
                <a:alphaOff val="0"/>
                <a:satMod val="110000"/>
                <a:lumMod val="100000"/>
                <a:shade val="100000"/>
              </a:schemeClr>
            </a:gs>
            <a:gs pos="100000">
              <a:schemeClr val="accent5">
                <a:shade val="50000"/>
                <a:hueOff val="155061"/>
                <a:satOff val="-10292"/>
                <a:lumOff val="2381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t>Hvem påvirkes &amp; Hvordan ?</a:t>
          </a:r>
        </a:p>
      </dsp:txBody>
      <dsp:txXfrm>
        <a:off x="2884013" y="2810158"/>
        <a:ext cx="791654" cy="805127"/>
      </dsp:txXfrm>
    </dsp:sp>
    <dsp:sp modelId="{73BBEAEB-297B-4BAE-9207-3888B3996DC1}">
      <dsp:nvSpPr>
        <dsp:cNvPr id="0" name=""/>
        <dsp:cNvSpPr/>
      </dsp:nvSpPr>
      <dsp:spPr>
        <a:xfrm>
          <a:off x="1904404" y="3318882"/>
          <a:ext cx="182588" cy="182570"/>
        </a:xfrm>
        <a:prstGeom prst="ellipse">
          <a:avLst/>
        </a:prstGeom>
        <a:gradFill rotWithShape="0">
          <a:gsLst>
            <a:gs pos="0">
              <a:schemeClr val="accent5">
                <a:shade val="50000"/>
                <a:hueOff val="124049"/>
                <a:satOff val="-8234"/>
                <a:lumOff val="19053"/>
                <a:alphaOff val="0"/>
                <a:satMod val="103000"/>
                <a:lumMod val="102000"/>
                <a:tint val="94000"/>
              </a:schemeClr>
            </a:gs>
            <a:gs pos="50000">
              <a:schemeClr val="accent5">
                <a:shade val="50000"/>
                <a:hueOff val="124049"/>
                <a:satOff val="-8234"/>
                <a:lumOff val="19053"/>
                <a:alphaOff val="0"/>
                <a:satMod val="110000"/>
                <a:lumMod val="100000"/>
                <a:shade val="100000"/>
              </a:schemeClr>
            </a:gs>
            <a:gs pos="100000">
              <a:schemeClr val="accent5">
                <a:shade val="50000"/>
                <a:hueOff val="124049"/>
                <a:satOff val="-8234"/>
                <a:lumOff val="190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21CEFC-9C65-4E64-8A6A-2FF34FF5EBC5}">
      <dsp:nvSpPr>
        <dsp:cNvPr id="0" name=""/>
        <dsp:cNvSpPr/>
      </dsp:nvSpPr>
      <dsp:spPr>
        <a:xfrm>
          <a:off x="2156641" y="250451"/>
          <a:ext cx="1519655" cy="1393327"/>
        </a:xfrm>
        <a:prstGeom prst="ellipse">
          <a:avLst/>
        </a:prstGeom>
        <a:gradFill rotWithShape="0">
          <a:gsLst>
            <a:gs pos="0">
              <a:schemeClr val="accent5">
                <a:shade val="50000"/>
                <a:hueOff val="93037"/>
                <a:satOff val="-6175"/>
                <a:lumOff val="14289"/>
                <a:alphaOff val="0"/>
                <a:satMod val="103000"/>
                <a:lumMod val="102000"/>
                <a:tint val="94000"/>
              </a:schemeClr>
            </a:gs>
            <a:gs pos="50000">
              <a:schemeClr val="accent5">
                <a:shade val="50000"/>
                <a:hueOff val="93037"/>
                <a:satOff val="-6175"/>
                <a:lumOff val="14289"/>
                <a:alphaOff val="0"/>
                <a:satMod val="110000"/>
                <a:lumMod val="100000"/>
                <a:shade val="100000"/>
              </a:schemeClr>
            </a:gs>
            <a:gs pos="100000">
              <a:schemeClr val="accent5">
                <a:shade val="50000"/>
                <a:hueOff val="93037"/>
                <a:satOff val="-6175"/>
                <a:lumOff val="1428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b="1" kern="1200"/>
            <a:t>Hvad Bør vi gøre? </a:t>
          </a:r>
        </a:p>
        <a:p>
          <a:pPr marL="0" lvl="0" indent="0" algn="ctr" defTabSz="488950">
            <a:lnSpc>
              <a:spcPct val="90000"/>
            </a:lnSpc>
            <a:spcBef>
              <a:spcPct val="0"/>
            </a:spcBef>
            <a:spcAft>
              <a:spcPct val="35000"/>
            </a:spcAft>
            <a:buNone/>
          </a:pPr>
          <a:r>
            <a:rPr lang="da-DK" sz="1200" b="0" i="1" kern="1200"/>
            <a:t>Frihed, værdighed, integritet, sårbarhed</a:t>
          </a:r>
        </a:p>
      </dsp:txBody>
      <dsp:txXfrm>
        <a:off x="2379189" y="454499"/>
        <a:ext cx="1074559" cy="985231"/>
      </dsp:txXfrm>
    </dsp:sp>
    <dsp:sp modelId="{586C3A22-3B7A-478D-9179-D1070E6E9D41}">
      <dsp:nvSpPr>
        <dsp:cNvPr id="0" name=""/>
        <dsp:cNvSpPr/>
      </dsp:nvSpPr>
      <dsp:spPr>
        <a:xfrm>
          <a:off x="824669" y="1221148"/>
          <a:ext cx="182588" cy="182570"/>
        </a:xfrm>
        <a:prstGeom prst="ellipse">
          <a:avLst/>
        </a:prstGeom>
        <a:gradFill rotWithShape="0">
          <a:gsLst>
            <a:gs pos="0">
              <a:schemeClr val="accent5">
                <a:shade val="50000"/>
                <a:hueOff val="62025"/>
                <a:satOff val="-4117"/>
                <a:lumOff val="9526"/>
                <a:alphaOff val="0"/>
                <a:satMod val="103000"/>
                <a:lumMod val="102000"/>
                <a:tint val="94000"/>
              </a:schemeClr>
            </a:gs>
            <a:gs pos="50000">
              <a:schemeClr val="accent5">
                <a:shade val="50000"/>
                <a:hueOff val="62025"/>
                <a:satOff val="-4117"/>
                <a:lumOff val="9526"/>
                <a:alphaOff val="0"/>
                <a:satMod val="110000"/>
                <a:lumMod val="100000"/>
                <a:shade val="100000"/>
              </a:schemeClr>
            </a:gs>
            <a:gs pos="100000">
              <a:schemeClr val="accent5">
                <a:shade val="50000"/>
                <a:hueOff val="62025"/>
                <a:satOff val="-4117"/>
                <a:lumOff val="95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EBE547-629A-4D62-8D14-34C8634F1C48}">
      <dsp:nvSpPr>
        <dsp:cNvPr id="0" name=""/>
        <dsp:cNvSpPr/>
      </dsp:nvSpPr>
      <dsp:spPr>
        <a:xfrm>
          <a:off x="3760490" y="501805"/>
          <a:ext cx="182588" cy="182570"/>
        </a:xfrm>
        <a:prstGeom prst="ellipse">
          <a:avLst/>
        </a:prstGeom>
        <a:gradFill rotWithShape="0">
          <a:gsLst>
            <a:gs pos="0">
              <a:schemeClr val="accent5">
                <a:shade val="50000"/>
                <a:hueOff val="31012"/>
                <a:satOff val="-2058"/>
                <a:lumOff val="4763"/>
                <a:alphaOff val="0"/>
                <a:satMod val="103000"/>
                <a:lumMod val="102000"/>
                <a:tint val="94000"/>
              </a:schemeClr>
            </a:gs>
            <a:gs pos="50000">
              <a:schemeClr val="accent5">
                <a:shade val="50000"/>
                <a:hueOff val="31012"/>
                <a:satOff val="-2058"/>
                <a:lumOff val="4763"/>
                <a:alphaOff val="0"/>
                <a:satMod val="110000"/>
                <a:lumMod val="100000"/>
                <a:shade val="100000"/>
              </a:schemeClr>
            </a:gs>
            <a:gs pos="100000">
              <a:schemeClr val="accent5">
                <a:shade val="50000"/>
                <a:hueOff val="31012"/>
                <a:satOff val="-2058"/>
                <a:lumOff val="47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81EE-AADA-49E4-87BF-68951C629E43}">
      <dsp:nvSpPr>
        <dsp:cNvPr id="0" name=""/>
        <dsp:cNvSpPr/>
      </dsp:nvSpPr>
      <dsp:spPr>
        <a:xfrm>
          <a:off x="862394" y="23575"/>
          <a:ext cx="1131622" cy="113162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da-DK" sz="1000" kern="1200"/>
            <a:t>Borger</a:t>
          </a:r>
        </a:p>
      </dsp:txBody>
      <dsp:txXfrm>
        <a:off x="1013277" y="221609"/>
        <a:ext cx="829856" cy="509230"/>
      </dsp:txXfrm>
    </dsp:sp>
    <dsp:sp modelId="{F0D93917-1B31-431B-96DE-B07B06AA1E71}">
      <dsp:nvSpPr>
        <dsp:cNvPr id="0" name=""/>
        <dsp:cNvSpPr/>
      </dsp:nvSpPr>
      <dsp:spPr>
        <a:xfrm>
          <a:off x="1270721" y="730839"/>
          <a:ext cx="1131622" cy="1131622"/>
        </a:xfrm>
        <a:prstGeom prst="ellipse">
          <a:avLst/>
        </a:prstGeom>
        <a:solidFill>
          <a:schemeClr val="accent2">
            <a:alpha val="50000"/>
            <a:hueOff val="5242101"/>
            <a:satOff val="-13671"/>
            <a:lumOff val="-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da-DK" sz="1000" kern="1200"/>
            <a:t>Aktivitet</a:t>
          </a:r>
        </a:p>
      </dsp:txBody>
      <dsp:txXfrm>
        <a:off x="1616809" y="1023175"/>
        <a:ext cx="678973" cy="622392"/>
      </dsp:txXfrm>
    </dsp:sp>
    <dsp:sp modelId="{A91A7AED-0D0C-4DCB-B1AA-D5EBAD285872}">
      <dsp:nvSpPr>
        <dsp:cNvPr id="0" name=""/>
        <dsp:cNvSpPr/>
      </dsp:nvSpPr>
      <dsp:spPr>
        <a:xfrm>
          <a:off x="454067" y="730839"/>
          <a:ext cx="1131622" cy="1131622"/>
        </a:xfrm>
        <a:prstGeom prst="ellipse">
          <a:avLst/>
        </a:prstGeom>
        <a:solidFill>
          <a:schemeClr val="accent2">
            <a:alpha val="50000"/>
            <a:hueOff val="10484202"/>
            <a:satOff val="-27343"/>
            <a:lumOff val="-1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da-DK" sz="1000" kern="1200"/>
            <a:t>Omgivelser</a:t>
          </a:r>
        </a:p>
      </dsp:txBody>
      <dsp:txXfrm>
        <a:off x="560628" y="1023175"/>
        <a:ext cx="678973" cy="622392"/>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09:07.807"/>
    </inkml:context>
    <inkml:brush xml:id="br0">
      <inkml:brushProperty name="width" value="0.05" units="cm"/>
      <inkml:brushProperty name="height" value="0.05" units="cm"/>
    </inkml:brush>
  </inkml:definitions>
  <inkml:trace contextRef="#ctx0" brushRef="#br0">1 0 12187,'0'0'7697,"0"3"-7161,0-2-24,0 4-2408,2-1-744,-2 2-2242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09:07.808"/>
    </inkml:context>
    <inkml:brush xml:id="br0">
      <inkml:brushProperty name="width" value="0.05" units="cm"/>
      <inkml:brushProperty name="height" value="0.05" units="cm"/>
    </inkml:brush>
  </inkml:definitions>
  <inkml:trace contextRef="#ctx0" brushRef="#br0">18 0 2729,'0'0'15251,"0"6"-13899,0-6-896,0 1-1256,-7 2-800,-3 1-3633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09:07.809"/>
    </inkml:context>
    <inkml:brush xml:id="br0">
      <inkml:brushProperty name="width" value="0.05" units="cm"/>
      <inkml:brushProperty name="height" value="0.05" units="cm"/>
    </inkml:brush>
  </inkml:definitions>
  <inkml:trace contextRef="#ctx0" brushRef="#br0">11 14 7642,'0'-1'12769,"0"1"-13352,0 0-1,0 0 1,0-2-1,0 2 1,0-1-1,-2 1 0,2 0 1,-1-1-1,1 1 1,0 0-1,0-2 0,0 2 1,-1-1-1,-5-5-11657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09:09:07.810"/>
    </inkml:context>
    <inkml:brush xml:id="br0">
      <inkml:brushProperty name="width" value="0.05" units="cm"/>
      <inkml:brushProperty name="height" value="0.05" units="cm"/>
    </inkml:brush>
  </inkml:definitions>
  <inkml:trace contextRef="#ctx0" brushRef="#br0">0 22 2256,'0'0'3161,"0"-1"-3145,0-6-16,0 1-936,0-1-3401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91686-BC7F-4037-8743-23BDFB31554E}" type="datetimeFigureOut">
              <a:rPr lang="da-DK" smtClean="0"/>
              <a:t>12-12-2022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A75E-F3C5-409D-845E-AA3025FB43DD}" type="slidenum">
              <a:rPr lang="da-DK" smtClean="0"/>
              <a:t>‹nr.›</a:t>
            </a:fld>
            <a:endParaRPr lang="da-DK"/>
          </a:p>
        </p:txBody>
      </p:sp>
    </p:spTree>
    <p:extLst>
      <p:ext uri="{BB962C8B-B14F-4D97-AF65-F5344CB8AC3E}">
        <p14:creationId xmlns:p14="http://schemas.microsoft.com/office/powerpoint/2010/main" val="56211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i="1">
                <a:solidFill>
                  <a:schemeClr val="bg1"/>
                </a:solidFill>
              </a:rPr>
              <a:t>LIV bygger på Chefteamets model om det insisterende paradigme</a:t>
            </a:r>
          </a:p>
          <a:p>
            <a:endParaRPr lang="da-DK"/>
          </a:p>
        </p:txBody>
      </p:sp>
      <p:sp>
        <p:nvSpPr>
          <p:cNvPr id="4" name="Pladsholder til slidenummer 3"/>
          <p:cNvSpPr>
            <a:spLocks noGrp="1"/>
          </p:cNvSpPr>
          <p:nvPr>
            <p:ph type="sldNum" sz="quarter" idx="5"/>
          </p:nvPr>
        </p:nvSpPr>
        <p:spPr/>
        <p:txBody>
          <a:bodyPr/>
          <a:lstStyle/>
          <a:p>
            <a:fld id="{2F72DD78-70A4-441F-8AE6-B9DF9AAB044C}" type="slidenum">
              <a:rPr lang="da-DK" smtClean="0"/>
              <a:t>2</a:t>
            </a:fld>
            <a:endParaRPr lang="da-DK"/>
          </a:p>
        </p:txBody>
      </p:sp>
    </p:spTree>
    <p:extLst>
      <p:ext uri="{BB962C8B-B14F-4D97-AF65-F5344CB8AC3E}">
        <p14:creationId xmlns:p14="http://schemas.microsoft.com/office/powerpoint/2010/main" val="113078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72DD78-70A4-441F-8AE6-B9DF9AAB044C}" type="slidenum">
              <a:rPr lang="da-DK" smtClean="0"/>
              <a:t>12</a:t>
            </a:fld>
            <a:endParaRPr lang="da-DK"/>
          </a:p>
        </p:txBody>
      </p:sp>
    </p:spTree>
    <p:extLst>
      <p:ext uri="{BB962C8B-B14F-4D97-AF65-F5344CB8AC3E}">
        <p14:creationId xmlns:p14="http://schemas.microsoft.com/office/powerpoint/2010/main" val="245329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CE77C36-A7D8-4FBF-A19A-4E42E455D398}" type="slidenum">
              <a:rPr lang="da-DK" smtClean="0"/>
              <a:t>19</a:t>
            </a:fld>
            <a:endParaRPr lang="da-DK"/>
          </a:p>
        </p:txBody>
      </p:sp>
    </p:spTree>
    <p:extLst>
      <p:ext uri="{BB962C8B-B14F-4D97-AF65-F5344CB8AC3E}">
        <p14:creationId xmlns:p14="http://schemas.microsoft.com/office/powerpoint/2010/main" val="1468891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1A368-1B21-406F-B086-E20EF3F12ECF}"/>
              </a:ext>
            </a:extLst>
          </p:cNvPr>
          <p:cNvSpPr>
            <a:spLocks noGrp="1"/>
          </p:cNvSpPr>
          <p:nvPr>
            <p:ph type="title"/>
          </p:nvPr>
        </p:nvSpPr>
        <p:spPr>
          <a:xfrm>
            <a:off x="4749121" y="365125"/>
            <a:ext cx="6896100" cy="1325563"/>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2D492BA2-B78D-4085-AA33-B9395580738F}"/>
              </a:ext>
            </a:extLst>
          </p:cNvPr>
          <p:cNvSpPr/>
          <p:nvPr userDrawn="1"/>
        </p:nvSpPr>
        <p:spPr>
          <a:xfrm>
            <a:off x="1" y="0"/>
            <a:ext cx="3962399" cy="6858000"/>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D314CFB3-3A8A-4DA1-8441-C8773628CB09}"/>
              </a:ext>
            </a:extLst>
          </p:cNvPr>
          <p:cNvPicPr>
            <a:picLocks noChangeAspect="1"/>
          </p:cNvPicPr>
          <p:nvPr userDrawn="1"/>
        </p:nvPicPr>
        <p:blipFill rotWithShape="1">
          <a:blip r:embed="rId2"/>
          <a:srcRect t="-1" b="1937"/>
          <a:stretch/>
        </p:blipFill>
        <p:spPr>
          <a:xfrm>
            <a:off x="378303" y="25480"/>
            <a:ext cx="3503381" cy="6832520"/>
          </a:xfrm>
          <a:prstGeom prst="rect">
            <a:avLst/>
          </a:prstGeom>
        </p:spPr>
      </p:pic>
      <p:cxnSp>
        <p:nvCxnSpPr>
          <p:cNvPr id="9" name="Lige forbindelse 8">
            <a:extLst>
              <a:ext uri="{FF2B5EF4-FFF2-40B4-BE49-F238E27FC236}">
                <a16:creationId xmlns:a16="http://schemas.microsoft.com/office/drawing/2014/main" id="{D5D075C2-4439-4B3F-9BFA-3A04A8C3E515}"/>
              </a:ext>
            </a:extLst>
          </p:cNvPr>
          <p:cNvCxnSpPr>
            <a:cxnSpLocks/>
          </p:cNvCxnSpPr>
          <p:nvPr userDrawn="1"/>
        </p:nvCxnSpPr>
        <p:spPr>
          <a:xfrm>
            <a:off x="4887144" y="1369623"/>
            <a:ext cx="172069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7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19D3681-9EF9-49EC-93B3-F7821497BB5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t="7698" r="22436" b="1394"/>
          <a:stretch/>
        </p:blipFill>
        <p:spPr>
          <a:xfrm>
            <a:off x="2645384" y="0"/>
            <a:ext cx="9582364" cy="6857990"/>
          </a:xfrm>
          <a:prstGeom prst="rect">
            <a:avLst/>
          </a:prstGeom>
        </p:spPr>
      </p:pic>
      <p:sp>
        <p:nvSpPr>
          <p:cNvPr id="8" name="Rektangel 7">
            <a:extLst>
              <a:ext uri="{FF2B5EF4-FFF2-40B4-BE49-F238E27FC236}">
                <a16:creationId xmlns:a16="http://schemas.microsoft.com/office/drawing/2014/main" id="{7ABBE51D-0E52-4D2A-9615-94B62663522C}"/>
              </a:ext>
            </a:extLst>
          </p:cNvPr>
          <p:cNvSpPr/>
          <p:nvPr userDrawn="1"/>
        </p:nvSpPr>
        <p:spPr>
          <a:xfrm>
            <a:off x="-17874" y="10"/>
            <a:ext cx="12227748" cy="6857990"/>
          </a:xfrm>
          <a:prstGeom prst="rect">
            <a:avLst/>
          </a:prstGeom>
          <a:gradFill>
            <a:gsLst>
              <a:gs pos="33000">
                <a:schemeClr val="bg1"/>
              </a:gs>
              <a:gs pos="92000">
                <a:schemeClr val="bg1">
                  <a:alpha val="0"/>
                </a:schemeClr>
              </a:gs>
              <a:gs pos="52000">
                <a:schemeClr val="bg1">
                  <a:alpha val="82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A9A8A64-23C8-4F7D-8133-19DEF5FA287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6FF9049-5A51-407D-89D0-6FBE3F34C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805965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5E2490F-D99F-48C8-B0D3-BAD38AB10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39074D3-2404-48DF-AB28-28D5AA637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11490758"/>
      </p:ext>
    </p:extLst>
  </p:cSld>
  <p:clrMap bg1="lt1" tx1="dk1" bg2="lt2" tx2="dk2" accent1="accent1" accent2="accent2" accent3="accent3" accent4="accent4" accent5="accent5" accent6="accent6" hlink="hlink" folHlink="folHlink"/>
  <p:sldLayoutIdLst>
    <p:sldLayoutId id="2147483666" r:id="rId1"/>
    <p:sldLayoutId id="2147483661" r:id="rId2"/>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8.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svg"/><Relationship Id="rId4" Type="http://schemas.openxmlformats.org/officeDocument/2006/relationships/image" Target="../media/image6.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eb.microsoftstream.com/video/e7ba64bd-6ec3-4672-840f-231ce9717fcf" TargetMode="External"/><Relationship Id="rId7"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svg"/><Relationship Id="rId3" Type="http://schemas.openxmlformats.org/officeDocument/2006/relationships/image" Target="../media/image42.svg"/><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4.svg"/><Relationship Id="rId10" Type="http://schemas.openxmlformats.org/officeDocument/2006/relationships/image" Target="../media/image9.png"/><Relationship Id="rId4" Type="http://schemas.openxmlformats.org/officeDocument/2006/relationships/image" Target="../media/image4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ihi.org/education/IHIOpenSchool/resources/Pages/BobLloydWhiteboard.aspx" TargetMode="External"/><Relationship Id="rId7" Type="http://schemas.openxmlformats.org/officeDocument/2006/relationships/image" Target="../media/image9.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svg"/><Relationship Id="rId4" Type="http://schemas.openxmlformats.org/officeDocument/2006/relationships/image" Target="../media/image5.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lederindsigt.dk/vaerktoejer-skabeloner/ledelse-og-organisation/the-change-curve-fire-faser-til-forandring/" TargetMode="External"/><Relationship Id="rId7" Type="http://schemas.openxmlformats.org/officeDocument/2006/relationships/image" Target="../media/image9.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sv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9.svg"/><Relationship Id="rId7"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0.png"/><Relationship Id="rId3" Type="http://schemas.microsoft.com/office/2007/relationships/hdphoto" Target="../media/hdphoto2.wdp"/><Relationship Id="rId7" Type="http://schemas.openxmlformats.org/officeDocument/2006/relationships/diagramColors" Target="../diagrams/colors2.xml"/><Relationship Id="rId12" Type="http://schemas.openxmlformats.org/officeDocument/2006/relationships/image" Target="../media/image8.png"/><Relationship Id="rId2" Type="http://schemas.openxmlformats.org/officeDocument/2006/relationships/image" Target="../media/image50.png"/><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5.png"/><Relationship Id="rId1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sv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lokk@aarhus.dk" TargetMode="External"/><Relationship Id="rId4" Type="http://schemas.openxmlformats.org/officeDocument/2006/relationships/hyperlink" Target="mailto:suri@aarhus.d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4.sv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8.png"/><Relationship Id="rId18" Type="http://schemas.openxmlformats.org/officeDocument/2006/relationships/image" Target="../media/image4.sv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image" Target="../media/image3.png"/><Relationship Id="rId2" Type="http://schemas.openxmlformats.org/officeDocument/2006/relationships/hyperlink" Target="https://www.saxo.com/dk/diffusion-of-innovations-5th-edition_everett-m-rogers_paperback_9780743222099" TargetMode="Externa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6.png"/><Relationship Id="rId5" Type="http://schemas.openxmlformats.org/officeDocument/2006/relationships/customXml" Target="../ink/ink2.xml"/><Relationship Id="rId1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4.xm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1.svg"/><Relationship Id="rId5" Type="http://schemas.openxmlformats.org/officeDocument/2006/relationships/image" Target="../media/image9.png"/><Relationship Id="rId15" Type="http://schemas.openxmlformats.org/officeDocument/2006/relationships/image" Target="../media/image4.svg"/><Relationship Id="rId10"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29.sv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svg"/><Relationship Id="rId7"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sv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5F2F3-332D-4AFB-B38E-A8CD277D591E}"/>
              </a:ext>
            </a:extLst>
          </p:cNvPr>
          <p:cNvSpPr>
            <a:spLocks noGrp="1"/>
          </p:cNvSpPr>
          <p:nvPr>
            <p:ph type="ctrTitle"/>
          </p:nvPr>
        </p:nvSpPr>
        <p:spPr>
          <a:xfrm>
            <a:off x="1524000" y="2235200"/>
            <a:ext cx="9144000" cy="2387600"/>
          </a:xfrm>
        </p:spPr>
        <p:txBody>
          <a:bodyPr>
            <a:normAutofit fontScale="90000"/>
          </a:bodyPr>
          <a:lstStyle/>
          <a:p>
            <a:pPr algn="l"/>
            <a:r>
              <a:rPr lang="da-DK" dirty="0">
                <a:solidFill>
                  <a:srgbClr val="205590"/>
                </a:solidFill>
              </a:rPr>
              <a:t>L</a:t>
            </a:r>
            <a:r>
              <a:rPr lang="da-DK" dirty="0">
                <a:solidFill>
                  <a:schemeClr val="tx1">
                    <a:lumMod val="75000"/>
                    <a:lumOff val="25000"/>
                  </a:schemeClr>
                </a:solidFill>
              </a:rPr>
              <a:t>okal </a:t>
            </a:r>
            <a:r>
              <a:rPr lang="da-DK" dirty="0">
                <a:solidFill>
                  <a:srgbClr val="205590"/>
                </a:solidFill>
              </a:rPr>
              <a:t>I</a:t>
            </a:r>
            <a:r>
              <a:rPr lang="da-DK" dirty="0">
                <a:solidFill>
                  <a:schemeClr val="tx1">
                    <a:lumMod val="75000"/>
                    <a:lumOff val="25000"/>
                  </a:schemeClr>
                </a:solidFill>
              </a:rPr>
              <a:t>mplementeringsguide til </a:t>
            </a:r>
            <a:r>
              <a:rPr lang="da-DK" dirty="0">
                <a:solidFill>
                  <a:srgbClr val="205590"/>
                </a:solidFill>
              </a:rPr>
              <a:t>V</a:t>
            </a:r>
            <a:r>
              <a:rPr lang="da-DK" dirty="0">
                <a:solidFill>
                  <a:schemeClr val="tx1">
                    <a:lumMod val="75000"/>
                    <a:lumOff val="25000"/>
                  </a:schemeClr>
                </a:solidFill>
              </a:rPr>
              <a:t>elfærdsteknologi</a:t>
            </a:r>
          </a:p>
        </p:txBody>
      </p:sp>
      <p:sp>
        <p:nvSpPr>
          <p:cNvPr id="5" name="Tekstfelt 4">
            <a:extLst>
              <a:ext uri="{FF2B5EF4-FFF2-40B4-BE49-F238E27FC236}">
                <a16:creationId xmlns:a16="http://schemas.microsoft.com/office/drawing/2014/main" id="{043139C4-F20B-4E60-8E1F-7390BF046CE0}"/>
              </a:ext>
            </a:extLst>
          </p:cNvPr>
          <p:cNvSpPr txBox="1"/>
          <p:nvPr/>
        </p:nvSpPr>
        <p:spPr>
          <a:xfrm>
            <a:off x="1524000" y="4622800"/>
            <a:ext cx="6115616" cy="1323439"/>
          </a:xfrm>
          <a:prstGeom prst="rect">
            <a:avLst/>
          </a:prstGeom>
          <a:noFill/>
        </p:spPr>
        <p:txBody>
          <a:bodyPr wrap="square">
            <a:spAutoFit/>
          </a:bodyPr>
          <a:lstStyle/>
          <a:p>
            <a:pPr algn="l"/>
            <a:r>
              <a:rPr lang="da-DK" sz="8000" b="1" dirty="0">
                <a:solidFill>
                  <a:schemeClr val="tx1">
                    <a:lumMod val="75000"/>
                    <a:lumOff val="25000"/>
                  </a:schemeClr>
                </a:solidFill>
              </a:rPr>
              <a:t>LIV</a:t>
            </a:r>
          </a:p>
        </p:txBody>
      </p:sp>
      <p:pic>
        <p:nvPicPr>
          <p:cNvPr id="3" name="Grafik 2">
            <a:extLst>
              <a:ext uri="{FF2B5EF4-FFF2-40B4-BE49-F238E27FC236}">
                <a16:creationId xmlns:a16="http://schemas.microsoft.com/office/drawing/2014/main" id="{6FD422BA-B4E0-A5B5-544E-9CA0A040A0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86428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FB285-B781-4993-A2DC-5433CBA90DC1}"/>
              </a:ext>
            </a:extLst>
          </p:cNvPr>
          <p:cNvSpPr>
            <a:spLocks noGrp="1"/>
          </p:cNvSpPr>
          <p:nvPr>
            <p:ph type="title"/>
          </p:nvPr>
        </p:nvSpPr>
        <p:spPr/>
        <p:txBody>
          <a:bodyPr/>
          <a:lstStyle/>
          <a:p>
            <a:r>
              <a:rPr lang="da-DK"/>
              <a:t>Målopfyldelse redskaber</a:t>
            </a:r>
          </a:p>
        </p:txBody>
      </p:sp>
      <p:pic>
        <p:nvPicPr>
          <p:cNvPr id="4" name="Billede 3">
            <a:extLst>
              <a:ext uri="{FF2B5EF4-FFF2-40B4-BE49-F238E27FC236}">
                <a16:creationId xmlns:a16="http://schemas.microsoft.com/office/drawing/2014/main" id="{AAD29B70-E965-47D7-BF65-D8C2C25C9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121" y="2831585"/>
            <a:ext cx="3300420" cy="2322323"/>
          </a:xfrm>
          <a:prstGeom prst="rect">
            <a:avLst/>
          </a:prstGeom>
          <a:ln>
            <a:noFill/>
          </a:ln>
        </p:spPr>
      </p:pic>
      <p:sp>
        <p:nvSpPr>
          <p:cNvPr id="5" name="Rektangel 4">
            <a:extLst>
              <a:ext uri="{FF2B5EF4-FFF2-40B4-BE49-F238E27FC236}">
                <a16:creationId xmlns:a16="http://schemas.microsoft.com/office/drawing/2014/main" id="{0C58EF66-EAB4-4E2F-B86A-A37B261C1588}"/>
              </a:ext>
            </a:extLst>
          </p:cNvPr>
          <p:cNvSpPr/>
          <p:nvPr/>
        </p:nvSpPr>
        <p:spPr>
          <a:xfrm>
            <a:off x="8410411" y="2831585"/>
            <a:ext cx="3234810" cy="2276157"/>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solidFill>
                  <a:schemeClr val="bg1"/>
                </a:solidFill>
              </a:rPr>
              <a:t>Forbedringsmodellens indhold:</a:t>
            </a:r>
          </a:p>
          <a:p>
            <a:endParaRPr lang="da-DK" dirty="0">
              <a:solidFill>
                <a:schemeClr val="bg1"/>
              </a:solidFill>
            </a:endParaRPr>
          </a:p>
          <a:p>
            <a:r>
              <a:rPr lang="da-DK" dirty="0">
                <a:solidFill>
                  <a:schemeClr val="bg1"/>
                </a:solidFill>
              </a:rPr>
              <a:t>3 forbedringsspørgsmål</a:t>
            </a:r>
          </a:p>
          <a:p>
            <a:r>
              <a:rPr lang="da-DK" dirty="0">
                <a:solidFill>
                  <a:schemeClr val="bg1"/>
                </a:solidFill>
              </a:rPr>
              <a:t>SMART-mål</a:t>
            </a:r>
          </a:p>
          <a:p>
            <a:r>
              <a:rPr lang="da-DK" dirty="0">
                <a:solidFill>
                  <a:schemeClr val="bg1"/>
                </a:solidFill>
              </a:rPr>
              <a:t>Driverdiagram</a:t>
            </a:r>
          </a:p>
          <a:p>
            <a:r>
              <a:rPr lang="da-DK" dirty="0">
                <a:solidFill>
                  <a:schemeClr val="bg1"/>
                </a:solidFill>
              </a:rPr>
              <a:t>PDSA-cirkel</a:t>
            </a:r>
          </a:p>
        </p:txBody>
      </p:sp>
      <p:sp>
        <p:nvSpPr>
          <p:cNvPr id="8" name="Tekstfelt 7">
            <a:extLst>
              <a:ext uri="{FF2B5EF4-FFF2-40B4-BE49-F238E27FC236}">
                <a16:creationId xmlns:a16="http://schemas.microsoft.com/office/drawing/2014/main" id="{981C2D71-A92C-404D-8938-B56CBB8F78AB}"/>
              </a:ext>
            </a:extLst>
          </p:cNvPr>
          <p:cNvSpPr txBox="1"/>
          <p:nvPr/>
        </p:nvSpPr>
        <p:spPr>
          <a:xfrm>
            <a:off x="4749121" y="1506022"/>
            <a:ext cx="4127863" cy="369332"/>
          </a:xfrm>
          <a:prstGeom prst="rect">
            <a:avLst/>
          </a:prstGeom>
          <a:noFill/>
        </p:spPr>
        <p:txBody>
          <a:bodyPr wrap="square" rtlCol="0">
            <a:spAutoFit/>
          </a:bodyPr>
          <a:lstStyle/>
          <a:p>
            <a:r>
              <a:rPr lang="da-DK" sz="1800" i="1">
                <a:latin typeface="+mn-lt"/>
              </a:rPr>
              <a:t>Forbedringsmodellen</a:t>
            </a:r>
            <a:endParaRPr lang="da-DK"/>
          </a:p>
        </p:txBody>
      </p:sp>
      <p:pic>
        <p:nvPicPr>
          <p:cNvPr id="15" name="Billede 14">
            <a:extLst>
              <a:ext uri="{FF2B5EF4-FFF2-40B4-BE49-F238E27FC236}">
                <a16:creationId xmlns:a16="http://schemas.microsoft.com/office/drawing/2014/main" id="{7CCEFD39-B6C7-49B9-A2CD-2C6BE180F807}"/>
              </a:ext>
            </a:extLst>
          </p:cNvPr>
          <p:cNvPicPr>
            <a:picLocks noChangeAspect="1"/>
          </p:cNvPicPr>
          <p:nvPr/>
        </p:nvPicPr>
        <p:blipFill>
          <a:blip r:embed="rId3"/>
          <a:stretch>
            <a:fillRect/>
          </a:stretch>
        </p:blipFill>
        <p:spPr>
          <a:xfrm>
            <a:off x="1698529" y="965780"/>
            <a:ext cx="916181" cy="1037027"/>
          </a:xfrm>
          <a:prstGeom prst="ellipse">
            <a:avLst/>
          </a:prstGeom>
        </p:spPr>
      </p:pic>
      <p:pic>
        <p:nvPicPr>
          <p:cNvPr id="16" name="Billede 15">
            <a:extLst>
              <a:ext uri="{FF2B5EF4-FFF2-40B4-BE49-F238E27FC236}">
                <a16:creationId xmlns:a16="http://schemas.microsoft.com/office/drawing/2014/main" id="{2AB4A9E7-02C1-49E8-99AA-E12E31E8252C}"/>
              </a:ext>
            </a:extLst>
          </p:cNvPr>
          <p:cNvPicPr>
            <a:picLocks noChangeAspect="1"/>
          </p:cNvPicPr>
          <p:nvPr/>
        </p:nvPicPr>
        <p:blipFill>
          <a:blip r:embed="rId4"/>
          <a:stretch>
            <a:fillRect/>
          </a:stretch>
        </p:blipFill>
        <p:spPr>
          <a:xfrm>
            <a:off x="2770437" y="1985389"/>
            <a:ext cx="927562" cy="972487"/>
          </a:xfrm>
          <a:prstGeom prst="ellipse">
            <a:avLst/>
          </a:prstGeom>
        </p:spPr>
      </p:pic>
      <p:pic>
        <p:nvPicPr>
          <p:cNvPr id="17" name="Billede 16">
            <a:extLst>
              <a:ext uri="{FF2B5EF4-FFF2-40B4-BE49-F238E27FC236}">
                <a16:creationId xmlns:a16="http://schemas.microsoft.com/office/drawing/2014/main" id="{8946B6D6-0524-470E-93D0-4434F5B969D9}"/>
              </a:ext>
            </a:extLst>
          </p:cNvPr>
          <p:cNvPicPr>
            <a:picLocks noChangeAspect="1"/>
          </p:cNvPicPr>
          <p:nvPr/>
        </p:nvPicPr>
        <p:blipFill>
          <a:blip r:embed="rId5"/>
          <a:stretch>
            <a:fillRect/>
          </a:stretch>
        </p:blipFill>
        <p:spPr>
          <a:xfrm>
            <a:off x="2760846" y="4681539"/>
            <a:ext cx="1104875" cy="1119187"/>
          </a:xfrm>
          <a:prstGeom prst="ellipse">
            <a:avLst/>
          </a:prstGeom>
        </p:spPr>
      </p:pic>
      <p:pic>
        <p:nvPicPr>
          <p:cNvPr id="18" name="Billede 17">
            <a:extLst>
              <a:ext uri="{FF2B5EF4-FFF2-40B4-BE49-F238E27FC236}">
                <a16:creationId xmlns:a16="http://schemas.microsoft.com/office/drawing/2014/main" id="{1C8113C5-59EB-438A-958F-ECBFE962171A}"/>
              </a:ext>
            </a:extLst>
          </p:cNvPr>
          <p:cNvPicPr>
            <a:picLocks noChangeAspect="1"/>
          </p:cNvPicPr>
          <p:nvPr/>
        </p:nvPicPr>
        <p:blipFill>
          <a:blip r:embed="rId6"/>
          <a:stretch>
            <a:fillRect/>
          </a:stretch>
        </p:blipFill>
        <p:spPr>
          <a:xfrm>
            <a:off x="1662382" y="5755561"/>
            <a:ext cx="1014412" cy="986771"/>
          </a:xfrm>
          <a:prstGeom prst="ellipse">
            <a:avLst/>
          </a:prstGeom>
        </p:spPr>
      </p:pic>
      <p:pic>
        <p:nvPicPr>
          <p:cNvPr id="19" name="Billede 18">
            <a:extLst>
              <a:ext uri="{FF2B5EF4-FFF2-40B4-BE49-F238E27FC236}">
                <a16:creationId xmlns:a16="http://schemas.microsoft.com/office/drawing/2014/main" id="{F8254609-31A3-4050-9B22-41692D808008}"/>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13" name="Billede 12">
            <a:extLst>
              <a:ext uri="{FF2B5EF4-FFF2-40B4-BE49-F238E27FC236}">
                <a16:creationId xmlns:a16="http://schemas.microsoft.com/office/drawing/2014/main" id="{25611AEB-D2DA-442E-A214-B93323EC1A45}"/>
              </a:ext>
            </a:extLst>
          </p:cNvPr>
          <p:cNvPicPr>
            <a:picLocks noChangeAspect="1"/>
          </p:cNvPicPr>
          <p:nvPr/>
        </p:nvPicPr>
        <p:blipFill>
          <a:blip r:embed="rId8"/>
          <a:stretch>
            <a:fillRect/>
          </a:stretch>
        </p:blipFill>
        <p:spPr>
          <a:xfrm>
            <a:off x="360009" y="1704658"/>
            <a:ext cx="1338520" cy="1496482"/>
          </a:xfrm>
          <a:prstGeom prst="ellipse">
            <a:avLst/>
          </a:prstGeom>
        </p:spPr>
      </p:pic>
      <p:pic>
        <p:nvPicPr>
          <p:cNvPr id="3" name="Grafik 2">
            <a:extLst>
              <a:ext uri="{FF2B5EF4-FFF2-40B4-BE49-F238E27FC236}">
                <a16:creationId xmlns:a16="http://schemas.microsoft.com/office/drawing/2014/main" id="{284773C5-8395-A882-4F63-6E08763092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15063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4FD73-3B86-46EB-90CD-19A388434A90}"/>
              </a:ext>
            </a:extLst>
          </p:cNvPr>
          <p:cNvSpPr>
            <a:spLocks noGrp="1"/>
          </p:cNvSpPr>
          <p:nvPr>
            <p:ph type="title"/>
          </p:nvPr>
        </p:nvSpPr>
        <p:spPr>
          <a:xfrm>
            <a:off x="4749121" y="365126"/>
            <a:ext cx="6896100" cy="954628"/>
          </a:xfrm>
        </p:spPr>
        <p:txBody>
          <a:bodyPr/>
          <a:lstStyle/>
          <a:p>
            <a:r>
              <a:rPr lang="da-DK"/>
              <a:t>Målopfyldelse redskaber</a:t>
            </a:r>
          </a:p>
        </p:txBody>
      </p:sp>
      <p:sp>
        <p:nvSpPr>
          <p:cNvPr id="3" name="Tekstfelt 2">
            <a:extLst>
              <a:ext uri="{FF2B5EF4-FFF2-40B4-BE49-F238E27FC236}">
                <a16:creationId xmlns:a16="http://schemas.microsoft.com/office/drawing/2014/main" id="{FE8C2E24-8058-4141-AA15-96563EC402C9}"/>
              </a:ext>
            </a:extLst>
          </p:cNvPr>
          <p:cNvSpPr txBox="1"/>
          <p:nvPr/>
        </p:nvSpPr>
        <p:spPr>
          <a:xfrm>
            <a:off x="4749121" y="1585928"/>
            <a:ext cx="7552858" cy="4370427"/>
          </a:xfrm>
          <a:prstGeom prst="rect">
            <a:avLst/>
          </a:prstGeom>
          <a:noFill/>
        </p:spPr>
        <p:txBody>
          <a:bodyPr wrap="square">
            <a:spAutoFit/>
          </a:bodyPr>
          <a:lstStyle/>
          <a:p>
            <a:r>
              <a:rPr lang="da-DK" sz="4400" b="1">
                <a:solidFill>
                  <a:srgbClr val="EE1E50"/>
                </a:solidFill>
                <a:latin typeface="Aharoni" panose="02010803020104030203" pitchFamily="2" charset="-79"/>
                <a:cs typeface="Aharoni" panose="02010803020104030203" pitchFamily="2" charset="-79"/>
              </a:rPr>
              <a:t>S</a:t>
            </a:r>
            <a:r>
              <a:rPr lang="da-DK" sz="1900">
                <a:solidFill>
                  <a:schemeClr val="tx1"/>
                </a:solidFill>
              </a:rPr>
              <a:t>pecifikke</a:t>
            </a:r>
            <a:r>
              <a:rPr lang="da-DK" sz="1900">
                <a:solidFill>
                  <a:srgbClr val="383737"/>
                </a:solidFill>
              </a:rPr>
              <a:t> – </a:t>
            </a:r>
            <a:r>
              <a:rPr lang="da-DK" sz="1400">
                <a:solidFill>
                  <a:srgbClr val="383737"/>
                </a:solidFill>
              </a:rPr>
              <a:t>Det skal formuleres på en måde, så alle ved, hvad der tales om.</a:t>
            </a:r>
            <a:endParaRPr lang="da-DK" sz="1400">
              <a:solidFill>
                <a:srgbClr val="7E7C7C"/>
              </a:solidFill>
            </a:endParaRPr>
          </a:p>
          <a:p>
            <a:r>
              <a:rPr lang="da-DK" sz="4400" b="1">
                <a:solidFill>
                  <a:srgbClr val="F26641"/>
                </a:solidFill>
                <a:latin typeface="Aharoni" panose="02010803020104030203" pitchFamily="2" charset="-79"/>
                <a:cs typeface="Aharoni" panose="02010803020104030203" pitchFamily="2" charset="-79"/>
              </a:rPr>
              <a:t>M</a:t>
            </a:r>
            <a:r>
              <a:rPr lang="da-DK" sz="1900">
                <a:solidFill>
                  <a:srgbClr val="383737"/>
                </a:solidFill>
              </a:rPr>
              <a:t>ålbare – </a:t>
            </a:r>
            <a:r>
              <a:rPr lang="da-DK" sz="1400">
                <a:solidFill>
                  <a:srgbClr val="383737"/>
                </a:solidFill>
              </a:rPr>
              <a:t>Det skal kunne måles, om målet er indfriet. </a:t>
            </a:r>
            <a:endParaRPr lang="da-DK" sz="1400">
              <a:solidFill>
                <a:schemeClr val="tx1"/>
              </a:solidFill>
            </a:endParaRPr>
          </a:p>
          <a:p>
            <a:r>
              <a:rPr lang="da-DK" sz="4400" b="1">
                <a:solidFill>
                  <a:srgbClr val="5270B5"/>
                </a:solidFill>
                <a:latin typeface="Aharoni" panose="02010803020104030203" pitchFamily="2" charset="-79"/>
                <a:cs typeface="Aharoni" panose="02010803020104030203" pitchFamily="2" charset="-79"/>
              </a:rPr>
              <a:t>A</a:t>
            </a:r>
            <a:r>
              <a:rPr lang="da-DK" sz="1900">
                <a:solidFill>
                  <a:schemeClr val="tx1"/>
                </a:solidFill>
              </a:rPr>
              <a:t>ccepterede</a:t>
            </a:r>
            <a:r>
              <a:rPr lang="da-DK" sz="1900">
                <a:solidFill>
                  <a:srgbClr val="383737"/>
                </a:solidFill>
              </a:rPr>
              <a:t> – </a:t>
            </a:r>
            <a:r>
              <a:rPr lang="da-DK" sz="1400">
                <a:solidFill>
                  <a:srgbClr val="383737"/>
                </a:solidFill>
              </a:rPr>
              <a:t>Det skal være meningsfuldt og attraktivt.</a:t>
            </a:r>
            <a:endParaRPr lang="da-DK" sz="1400">
              <a:solidFill>
                <a:schemeClr val="tx1"/>
              </a:solidFill>
            </a:endParaRPr>
          </a:p>
          <a:p>
            <a:r>
              <a:rPr lang="da-DK" sz="4400" b="1">
                <a:solidFill>
                  <a:srgbClr val="0E8C59"/>
                </a:solidFill>
                <a:latin typeface="Aharoni" panose="02010803020104030203" pitchFamily="2" charset="-79"/>
                <a:cs typeface="Aharoni" panose="02010803020104030203" pitchFamily="2" charset="-79"/>
              </a:rPr>
              <a:t>R</a:t>
            </a:r>
            <a:r>
              <a:rPr lang="da-DK" sz="1900">
                <a:solidFill>
                  <a:schemeClr val="tx1"/>
                </a:solidFill>
              </a:rPr>
              <a:t>ealistiske</a:t>
            </a:r>
            <a:r>
              <a:rPr lang="da-DK" sz="1900">
                <a:solidFill>
                  <a:srgbClr val="FF0000"/>
                </a:solidFill>
              </a:rPr>
              <a:t> </a:t>
            </a:r>
            <a:r>
              <a:rPr lang="da-DK" sz="1900">
                <a:solidFill>
                  <a:srgbClr val="383737"/>
                </a:solidFill>
              </a:rPr>
              <a:t>– </a:t>
            </a:r>
            <a:r>
              <a:rPr lang="da-DK" sz="1400">
                <a:solidFill>
                  <a:srgbClr val="383737"/>
                </a:solidFill>
              </a:rPr>
              <a:t>Det skal være inden for rækkevidde i den angivne forbedringsperiode</a:t>
            </a:r>
            <a:r>
              <a:rPr lang="da-DK" sz="1400">
                <a:solidFill>
                  <a:schemeClr val="tx1"/>
                </a:solidFill>
              </a:rPr>
              <a:t> 		             med  de ressourcer og handlemuligheder, deltagerne har til rådighed.</a:t>
            </a:r>
          </a:p>
          <a:p>
            <a:r>
              <a:rPr lang="da-DK" sz="4400" b="1">
                <a:solidFill>
                  <a:srgbClr val="534A9D"/>
                </a:solidFill>
                <a:latin typeface="Aharoni" panose="02010803020104030203" pitchFamily="2" charset="-79"/>
                <a:cs typeface="Aharoni" panose="02010803020104030203" pitchFamily="2" charset="-79"/>
              </a:rPr>
              <a:t>T</a:t>
            </a:r>
            <a:r>
              <a:rPr lang="da-DK" sz="1900">
                <a:solidFill>
                  <a:schemeClr val="tx1"/>
                </a:solidFill>
              </a:rPr>
              <a:t>idsbestemte – </a:t>
            </a:r>
            <a:r>
              <a:rPr lang="da-DK" sz="1400">
                <a:solidFill>
                  <a:schemeClr val="tx1"/>
                </a:solidFill>
              </a:rPr>
              <a:t>Der skal fastsættes en dato for, hvornår målet skal være nået</a:t>
            </a:r>
            <a:r>
              <a:rPr lang="da-DK" sz="1600">
                <a:solidFill>
                  <a:schemeClr val="tx1"/>
                </a:solidFill>
              </a:rPr>
              <a:t>.</a:t>
            </a:r>
            <a:endParaRPr lang="da-DK" sz="1600">
              <a:solidFill>
                <a:srgbClr val="383737"/>
              </a:solidFill>
            </a:endParaRPr>
          </a:p>
          <a:p>
            <a:r>
              <a:rPr lang="da-DK" sz="4400" b="1">
                <a:solidFill>
                  <a:srgbClr val="F9E042"/>
                </a:solidFill>
                <a:latin typeface="Aharoni" panose="02010803020104030203" pitchFamily="2" charset="-79"/>
                <a:cs typeface="Aharoni" panose="02010803020104030203" pitchFamily="2" charset="-79"/>
              </a:rPr>
              <a:t>E</a:t>
            </a:r>
            <a:r>
              <a:rPr lang="da-DK" sz="1900">
                <a:solidFill>
                  <a:schemeClr val="tx1"/>
                </a:solidFill>
              </a:rPr>
              <a:t>ngagerende</a:t>
            </a:r>
            <a:r>
              <a:rPr lang="da-DK" sz="1900" b="1">
                <a:solidFill>
                  <a:srgbClr val="FF0000"/>
                </a:solidFill>
              </a:rPr>
              <a:t> </a:t>
            </a:r>
            <a:r>
              <a:rPr lang="da-DK" sz="1900">
                <a:solidFill>
                  <a:srgbClr val="383737"/>
                </a:solidFill>
              </a:rPr>
              <a:t>– </a:t>
            </a:r>
            <a:r>
              <a:rPr lang="da-DK" sz="1400">
                <a:solidFill>
                  <a:srgbClr val="383737"/>
                </a:solidFill>
              </a:rPr>
              <a:t>Målet skal kunne motivere de, der skal </a:t>
            </a:r>
            <a:r>
              <a:rPr lang="da-DK" sz="1400">
                <a:solidFill>
                  <a:schemeClr val="tx1"/>
                </a:solidFill>
              </a:rPr>
              <a:t>lave forbedringsarbejdet.</a:t>
            </a:r>
            <a:endParaRPr lang="da-DK" sz="1900"/>
          </a:p>
        </p:txBody>
      </p:sp>
      <p:sp>
        <p:nvSpPr>
          <p:cNvPr id="11" name="Tekstfelt 10">
            <a:extLst>
              <a:ext uri="{FF2B5EF4-FFF2-40B4-BE49-F238E27FC236}">
                <a16:creationId xmlns:a16="http://schemas.microsoft.com/office/drawing/2014/main" id="{774960C6-2853-4A30-844D-708DA991167E}"/>
              </a:ext>
            </a:extLst>
          </p:cNvPr>
          <p:cNvSpPr txBox="1"/>
          <p:nvPr/>
        </p:nvSpPr>
        <p:spPr>
          <a:xfrm>
            <a:off x="4749121" y="6078647"/>
            <a:ext cx="6043674" cy="430887"/>
          </a:xfrm>
          <a:prstGeom prst="rect">
            <a:avLst/>
          </a:prstGeom>
          <a:noFill/>
        </p:spPr>
        <p:txBody>
          <a:bodyPr wrap="square">
            <a:spAutoFit/>
          </a:bodyPr>
          <a:lstStyle/>
          <a:p>
            <a:r>
              <a:rPr lang="da-DK" sz="1100" i="1">
                <a:solidFill>
                  <a:schemeClr val="tx1">
                    <a:lumMod val="50000"/>
                    <a:lumOff val="50000"/>
                  </a:schemeClr>
                </a:solidFill>
              </a:rPr>
              <a:t>Kilde: Sundhedsstyrelsen, 2016, Håndbog i rehabiliteringsforløb på ældreområdet efter lov om social service</a:t>
            </a:r>
          </a:p>
        </p:txBody>
      </p:sp>
      <p:pic>
        <p:nvPicPr>
          <p:cNvPr id="18" name="Billede 17">
            <a:extLst>
              <a:ext uri="{FF2B5EF4-FFF2-40B4-BE49-F238E27FC236}">
                <a16:creationId xmlns:a16="http://schemas.microsoft.com/office/drawing/2014/main" id="{8360C461-FD1C-4112-A2E0-EE41B2AE25D3}"/>
              </a:ext>
            </a:extLst>
          </p:cNvPr>
          <p:cNvPicPr>
            <a:picLocks noChangeAspect="1"/>
          </p:cNvPicPr>
          <p:nvPr/>
        </p:nvPicPr>
        <p:blipFill>
          <a:blip r:embed="rId2"/>
          <a:stretch>
            <a:fillRect/>
          </a:stretch>
        </p:blipFill>
        <p:spPr>
          <a:xfrm>
            <a:off x="1698529" y="965780"/>
            <a:ext cx="916181" cy="1037027"/>
          </a:xfrm>
          <a:prstGeom prst="ellipse">
            <a:avLst/>
          </a:prstGeom>
        </p:spPr>
      </p:pic>
      <p:pic>
        <p:nvPicPr>
          <p:cNvPr id="19" name="Billede 18">
            <a:extLst>
              <a:ext uri="{FF2B5EF4-FFF2-40B4-BE49-F238E27FC236}">
                <a16:creationId xmlns:a16="http://schemas.microsoft.com/office/drawing/2014/main" id="{8B39B8D7-865F-4A31-A160-4EE5F727E0EF}"/>
              </a:ext>
            </a:extLst>
          </p:cNvPr>
          <p:cNvPicPr>
            <a:picLocks noChangeAspect="1"/>
          </p:cNvPicPr>
          <p:nvPr/>
        </p:nvPicPr>
        <p:blipFill>
          <a:blip r:embed="rId3"/>
          <a:stretch>
            <a:fillRect/>
          </a:stretch>
        </p:blipFill>
        <p:spPr>
          <a:xfrm>
            <a:off x="2770437" y="1985389"/>
            <a:ext cx="927562" cy="972487"/>
          </a:xfrm>
          <a:prstGeom prst="ellipse">
            <a:avLst/>
          </a:prstGeom>
        </p:spPr>
      </p:pic>
      <p:pic>
        <p:nvPicPr>
          <p:cNvPr id="20" name="Billede 19">
            <a:extLst>
              <a:ext uri="{FF2B5EF4-FFF2-40B4-BE49-F238E27FC236}">
                <a16:creationId xmlns:a16="http://schemas.microsoft.com/office/drawing/2014/main" id="{EB49A8A5-B0E3-43CE-8006-9D545F9E1441}"/>
              </a:ext>
            </a:extLst>
          </p:cNvPr>
          <p:cNvPicPr>
            <a:picLocks noChangeAspect="1"/>
          </p:cNvPicPr>
          <p:nvPr/>
        </p:nvPicPr>
        <p:blipFill>
          <a:blip r:embed="rId4"/>
          <a:stretch>
            <a:fillRect/>
          </a:stretch>
        </p:blipFill>
        <p:spPr>
          <a:xfrm>
            <a:off x="2760846" y="4681539"/>
            <a:ext cx="1104875" cy="1119187"/>
          </a:xfrm>
          <a:prstGeom prst="ellipse">
            <a:avLst/>
          </a:prstGeom>
        </p:spPr>
      </p:pic>
      <p:pic>
        <p:nvPicPr>
          <p:cNvPr id="21" name="Billede 20">
            <a:extLst>
              <a:ext uri="{FF2B5EF4-FFF2-40B4-BE49-F238E27FC236}">
                <a16:creationId xmlns:a16="http://schemas.microsoft.com/office/drawing/2014/main" id="{C7B453B0-DC43-4C6E-BC4C-BFD5C59817C0}"/>
              </a:ext>
            </a:extLst>
          </p:cNvPr>
          <p:cNvPicPr>
            <a:picLocks noChangeAspect="1"/>
          </p:cNvPicPr>
          <p:nvPr/>
        </p:nvPicPr>
        <p:blipFill>
          <a:blip r:embed="rId5"/>
          <a:stretch>
            <a:fillRect/>
          </a:stretch>
        </p:blipFill>
        <p:spPr>
          <a:xfrm>
            <a:off x="1662382" y="5755561"/>
            <a:ext cx="1014412" cy="986771"/>
          </a:xfrm>
          <a:prstGeom prst="ellipse">
            <a:avLst/>
          </a:prstGeom>
        </p:spPr>
      </p:pic>
      <p:pic>
        <p:nvPicPr>
          <p:cNvPr id="22" name="Billede 21">
            <a:extLst>
              <a:ext uri="{FF2B5EF4-FFF2-40B4-BE49-F238E27FC236}">
                <a16:creationId xmlns:a16="http://schemas.microsoft.com/office/drawing/2014/main" id="{FB697CF8-407A-4B15-B1B0-E12FE2B1DBE5}"/>
              </a:ext>
            </a:extLst>
          </p:cNvPr>
          <p:cNvPicPr>
            <a:picLocks noChangeAspect="1"/>
          </p:cNvPicPr>
          <p:nvPr/>
        </p:nvPicPr>
        <p:blipFill>
          <a:blip r:embed="rId6"/>
          <a:stretch>
            <a:fillRect/>
          </a:stretch>
        </p:blipFill>
        <p:spPr>
          <a:xfrm>
            <a:off x="520652" y="4726703"/>
            <a:ext cx="957262" cy="1028858"/>
          </a:xfrm>
          <a:prstGeom prst="ellipse">
            <a:avLst/>
          </a:prstGeom>
        </p:spPr>
      </p:pic>
      <p:pic>
        <p:nvPicPr>
          <p:cNvPr id="12" name="Billede 11">
            <a:extLst>
              <a:ext uri="{FF2B5EF4-FFF2-40B4-BE49-F238E27FC236}">
                <a16:creationId xmlns:a16="http://schemas.microsoft.com/office/drawing/2014/main" id="{B2F4B642-9648-4380-B0CA-E3D33196F8BB}"/>
              </a:ext>
            </a:extLst>
          </p:cNvPr>
          <p:cNvPicPr>
            <a:picLocks noChangeAspect="1"/>
          </p:cNvPicPr>
          <p:nvPr/>
        </p:nvPicPr>
        <p:blipFill>
          <a:blip r:embed="rId7"/>
          <a:stretch>
            <a:fillRect/>
          </a:stretch>
        </p:blipFill>
        <p:spPr>
          <a:xfrm>
            <a:off x="360009" y="1704658"/>
            <a:ext cx="1338520" cy="1496482"/>
          </a:xfrm>
          <a:prstGeom prst="ellipse">
            <a:avLst/>
          </a:prstGeom>
        </p:spPr>
      </p:pic>
      <p:pic>
        <p:nvPicPr>
          <p:cNvPr id="4" name="Grafik 3">
            <a:extLst>
              <a:ext uri="{FF2B5EF4-FFF2-40B4-BE49-F238E27FC236}">
                <a16:creationId xmlns:a16="http://schemas.microsoft.com/office/drawing/2014/main" id="{99FFF640-9E97-8CD8-8036-873C873304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04177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60E75-8407-4444-AE12-9A2F7D2635BC}"/>
              </a:ext>
            </a:extLst>
          </p:cNvPr>
          <p:cNvSpPr>
            <a:spLocks noGrp="1"/>
          </p:cNvSpPr>
          <p:nvPr>
            <p:ph type="title"/>
          </p:nvPr>
        </p:nvSpPr>
        <p:spPr>
          <a:xfrm>
            <a:off x="4749121" y="365126"/>
            <a:ext cx="6896100" cy="1150166"/>
          </a:xfrm>
        </p:spPr>
        <p:txBody>
          <a:bodyPr/>
          <a:lstStyle/>
          <a:p>
            <a:r>
              <a:rPr lang="da-DK"/>
              <a:t>Ressourcer og kompetencer</a:t>
            </a:r>
          </a:p>
        </p:txBody>
      </p:sp>
      <p:sp>
        <p:nvSpPr>
          <p:cNvPr id="10" name="Pladsholder til indhold 3">
            <a:extLst>
              <a:ext uri="{FF2B5EF4-FFF2-40B4-BE49-F238E27FC236}">
                <a16:creationId xmlns:a16="http://schemas.microsoft.com/office/drawing/2014/main" id="{5685DACB-7C87-4D33-BC2D-6BE52591F448}"/>
              </a:ext>
            </a:extLst>
          </p:cNvPr>
          <p:cNvSpPr txBox="1">
            <a:spLocks/>
          </p:cNvSpPr>
          <p:nvPr/>
        </p:nvSpPr>
        <p:spPr>
          <a:xfrm>
            <a:off x="4810700" y="3123194"/>
            <a:ext cx="6096000" cy="3045593"/>
          </a:xfrm>
          <a:prstGeom prst="rect">
            <a:avLst/>
          </a:prstGeom>
          <a:ln>
            <a:solidFill>
              <a:srgbClr val="118C59"/>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buNone/>
            </a:pPr>
            <a:r>
              <a:rPr lang="da-DK" sz="1900" dirty="0">
                <a:latin typeface="Arial"/>
                <a:cs typeface="Arial"/>
              </a:rPr>
              <a:t>	</a:t>
            </a:r>
          </a:p>
          <a:p>
            <a:pPr marL="900113" lvl="1" indent="0">
              <a:buNone/>
            </a:pPr>
            <a:r>
              <a:rPr lang="da-DK" sz="1800" b="1" dirty="0">
                <a:latin typeface="+mn-lt"/>
                <a:cs typeface="Arial"/>
              </a:rPr>
              <a:t>H</a:t>
            </a:r>
            <a:r>
              <a:rPr lang="da-DK" sz="1800" dirty="0">
                <a:latin typeface="+mn-lt"/>
                <a:cs typeface="Arial"/>
              </a:rPr>
              <a:t>vordan omsætter vi vores læring i borgers 	hverdag? </a:t>
            </a:r>
          </a:p>
          <a:p>
            <a:pPr marL="457200" lvl="1" indent="0">
              <a:buFont typeface="Arial" panose="020B0604020202020204" pitchFamily="34" charset="0"/>
              <a:buNone/>
            </a:pPr>
            <a:endParaRPr lang="da-DK" sz="1800" dirty="0">
              <a:latin typeface="+mn-lt"/>
            </a:endParaRPr>
          </a:p>
          <a:p>
            <a:pPr marL="88900" lvl="1" indent="0">
              <a:buFont typeface="Arial" panose="020B0604020202020204" pitchFamily="34" charset="0"/>
              <a:buNone/>
            </a:pPr>
            <a:r>
              <a:rPr lang="da-DK" sz="1800" dirty="0">
                <a:latin typeface="+mn-lt"/>
              </a:rPr>
              <a:t>	</a:t>
            </a:r>
            <a:r>
              <a:rPr lang="da-DK" sz="1800" b="1" dirty="0">
                <a:latin typeface="+mn-lt"/>
              </a:rPr>
              <a:t>H</a:t>
            </a:r>
            <a:r>
              <a:rPr lang="da-DK" sz="1800" dirty="0">
                <a:latin typeface="+mn-lt"/>
              </a:rPr>
              <a:t>vordan spreder vi erfaringer fra få borgere og 	medarbejdere til flere forløb og 	kolleger/tværfagligheder?</a:t>
            </a:r>
          </a:p>
          <a:p>
            <a:pPr marL="457200" lvl="1" indent="0">
              <a:buFont typeface="Arial" panose="020B0604020202020204" pitchFamily="34" charset="0"/>
              <a:buNone/>
            </a:pPr>
            <a:endParaRPr lang="da-DK" sz="1800" dirty="0">
              <a:latin typeface="+mn-lt"/>
            </a:endParaRPr>
          </a:p>
          <a:p>
            <a:pPr marL="88900" lvl="1" indent="0">
              <a:buFont typeface="Arial" panose="020B0604020202020204" pitchFamily="34" charset="0"/>
              <a:buNone/>
            </a:pPr>
            <a:r>
              <a:rPr lang="da-DK" sz="1800" dirty="0">
                <a:latin typeface="+mn-lt"/>
              </a:rPr>
              <a:t>	</a:t>
            </a:r>
            <a:r>
              <a:rPr lang="da-DK" sz="1800" b="1" dirty="0">
                <a:latin typeface="+mn-lt"/>
              </a:rPr>
              <a:t>H</a:t>
            </a:r>
            <a:r>
              <a:rPr lang="da-DK" sz="1800" dirty="0">
                <a:latin typeface="+mn-lt"/>
              </a:rPr>
              <a:t>vordan skaber vi de gode læringsrum?</a:t>
            </a:r>
          </a:p>
          <a:p>
            <a:pPr marL="88900" lvl="1" indent="0">
              <a:buFont typeface="Arial" panose="020B0604020202020204" pitchFamily="34" charset="0"/>
              <a:buNone/>
            </a:pPr>
            <a:endParaRPr lang="da-DK" sz="1800" dirty="0">
              <a:latin typeface="+mn-lt"/>
            </a:endParaRPr>
          </a:p>
        </p:txBody>
      </p:sp>
      <p:pic>
        <p:nvPicPr>
          <p:cNvPr id="16" name="Grafik 15" descr="Hjælp med massiv udfyldning">
            <a:extLst>
              <a:ext uri="{FF2B5EF4-FFF2-40B4-BE49-F238E27FC236}">
                <a16:creationId xmlns:a16="http://schemas.microsoft.com/office/drawing/2014/main" id="{14F22DC1-512B-4B0E-96DE-6D9C90433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3935" y="3391571"/>
            <a:ext cx="592611" cy="592611"/>
          </a:xfrm>
          <a:prstGeom prst="rect">
            <a:avLst/>
          </a:prstGeom>
        </p:spPr>
      </p:pic>
      <p:pic>
        <p:nvPicPr>
          <p:cNvPr id="17" name="Grafik 16" descr="Hjælp med massiv udfyldning">
            <a:extLst>
              <a:ext uri="{FF2B5EF4-FFF2-40B4-BE49-F238E27FC236}">
                <a16:creationId xmlns:a16="http://schemas.microsoft.com/office/drawing/2014/main" id="{2832B417-2B2D-4B30-B271-BA89B1BD4C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3936" y="5237466"/>
            <a:ext cx="592611" cy="592611"/>
          </a:xfrm>
          <a:prstGeom prst="rect">
            <a:avLst/>
          </a:prstGeom>
        </p:spPr>
      </p:pic>
      <p:pic>
        <p:nvPicPr>
          <p:cNvPr id="18" name="Grafik 17" descr="Hjælp med massiv udfyldning">
            <a:extLst>
              <a:ext uri="{FF2B5EF4-FFF2-40B4-BE49-F238E27FC236}">
                <a16:creationId xmlns:a16="http://schemas.microsoft.com/office/drawing/2014/main" id="{10DDD740-3F12-4018-9A71-BBA364315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3935" y="4306145"/>
            <a:ext cx="592611" cy="592611"/>
          </a:xfrm>
          <a:prstGeom prst="rect">
            <a:avLst/>
          </a:prstGeom>
        </p:spPr>
      </p:pic>
      <p:sp>
        <p:nvSpPr>
          <p:cNvPr id="19" name="Tekstfelt 18">
            <a:extLst>
              <a:ext uri="{FF2B5EF4-FFF2-40B4-BE49-F238E27FC236}">
                <a16:creationId xmlns:a16="http://schemas.microsoft.com/office/drawing/2014/main" id="{5AFFEF47-1122-4541-BFDA-8F298A356A73}"/>
              </a:ext>
            </a:extLst>
          </p:cNvPr>
          <p:cNvSpPr txBox="1"/>
          <p:nvPr/>
        </p:nvSpPr>
        <p:spPr>
          <a:xfrm>
            <a:off x="4810700" y="1672912"/>
            <a:ext cx="6096000" cy="646331"/>
          </a:xfrm>
          <a:prstGeom prst="rect">
            <a:avLst/>
          </a:prstGeom>
          <a:noFill/>
          <a:ln>
            <a:solidFill>
              <a:schemeClr val="bg1">
                <a:lumMod val="65000"/>
              </a:schemeClr>
            </a:solidFill>
          </a:ln>
        </p:spPr>
        <p:txBody>
          <a:bodyPr wrap="square">
            <a:spAutoFit/>
          </a:bodyPr>
          <a:lstStyle/>
          <a:p>
            <a:r>
              <a:rPr lang="da-DK" sz="1800" i="1">
                <a:latin typeface="+mn-lt"/>
              </a:rPr>
              <a:t>Hvilke ressourcer og kompetencer er påkrævede og hvordan sikres de?</a:t>
            </a:r>
            <a:endParaRPr lang="da-DK"/>
          </a:p>
        </p:txBody>
      </p:sp>
      <p:pic>
        <p:nvPicPr>
          <p:cNvPr id="20" name="Billede 19">
            <a:extLst>
              <a:ext uri="{FF2B5EF4-FFF2-40B4-BE49-F238E27FC236}">
                <a16:creationId xmlns:a16="http://schemas.microsoft.com/office/drawing/2014/main" id="{C520F222-284F-42B1-AC28-3CD73DDAD25A}"/>
              </a:ext>
            </a:extLst>
          </p:cNvPr>
          <p:cNvPicPr>
            <a:picLocks noChangeAspect="1"/>
          </p:cNvPicPr>
          <p:nvPr/>
        </p:nvPicPr>
        <p:blipFill>
          <a:blip r:embed="rId5"/>
          <a:stretch>
            <a:fillRect/>
          </a:stretch>
        </p:blipFill>
        <p:spPr>
          <a:xfrm>
            <a:off x="1698529" y="965780"/>
            <a:ext cx="916181" cy="1037027"/>
          </a:xfrm>
          <a:prstGeom prst="ellipse">
            <a:avLst/>
          </a:prstGeom>
        </p:spPr>
      </p:pic>
      <p:pic>
        <p:nvPicPr>
          <p:cNvPr id="21" name="Billede 20">
            <a:extLst>
              <a:ext uri="{FF2B5EF4-FFF2-40B4-BE49-F238E27FC236}">
                <a16:creationId xmlns:a16="http://schemas.microsoft.com/office/drawing/2014/main" id="{5DD6C702-2A81-4A80-BBCB-6E6F27619999}"/>
              </a:ext>
            </a:extLst>
          </p:cNvPr>
          <p:cNvPicPr>
            <a:picLocks noChangeAspect="1"/>
          </p:cNvPicPr>
          <p:nvPr/>
        </p:nvPicPr>
        <p:blipFill>
          <a:blip r:embed="rId6"/>
          <a:stretch>
            <a:fillRect/>
          </a:stretch>
        </p:blipFill>
        <p:spPr>
          <a:xfrm>
            <a:off x="2770437" y="1985389"/>
            <a:ext cx="927562" cy="972487"/>
          </a:xfrm>
          <a:prstGeom prst="ellipse">
            <a:avLst/>
          </a:prstGeom>
        </p:spPr>
      </p:pic>
      <p:pic>
        <p:nvPicPr>
          <p:cNvPr id="22" name="Billede 21">
            <a:extLst>
              <a:ext uri="{FF2B5EF4-FFF2-40B4-BE49-F238E27FC236}">
                <a16:creationId xmlns:a16="http://schemas.microsoft.com/office/drawing/2014/main" id="{A6C133BE-CD1B-4644-BD87-7D39360FBDFE}"/>
              </a:ext>
            </a:extLst>
          </p:cNvPr>
          <p:cNvPicPr>
            <a:picLocks noChangeAspect="1"/>
          </p:cNvPicPr>
          <p:nvPr/>
        </p:nvPicPr>
        <p:blipFill>
          <a:blip r:embed="rId7"/>
          <a:stretch>
            <a:fillRect/>
          </a:stretch>
        </p:blipFill>
        <p:spPr>
          <a:xfrm>
            <a:off x="2614711" y="4489401"/>
            <a:ext cx="1476998" cy="1496130"/>
          </a:xfrm>
          <a:prstGeom prst="ellipse">
            <a:avLst/>
          </a:prstGeom>
        </p:spPr>
      </p:pic>
      <p:pic>
        <p:nvPicPr>
          <p:cNvPr id="23" name="Billede 22">
            <a:extLst>
              <a:ext uri="{FF2B5EF4-FFF2-40B4-BE49-F238E27FC236}">
                <a16:creationId xmlns:a16="http://schemas.microsoft.com/office/drawing/2014/main" id="{C5DE818C-2780-458F-9236-4B6F31FB9D79}"/>
              </a:ext>
            </a:extLst>
          </p:cNvPr>
          <p:cNvPicPr>
            <a:picLocks noChangeAspect="1"/>
          </p:cNvPicPr>
          <p:nvPr/>
        </p:nvPicPr>
        <p:blipFill>
          <a:blip r:embed="rId8"/>
          <a:stretch>
            <a:fillRect/>
          </a:stretch>
        </p:blipFill>
        <p:spPr>
          <a:xfrm>
            <a:off x="1662382" y="5755561"/>
            <a:ext cx="1014412" cy="986771"/>
          </a:xfrm>
          <a:prstGeom prst="ellipse">
            <a:avLst/>
          </a:prstGeom>
        </p:spPr>
      </p:pic>
      <p:pic>
        <p:nvPicPr>
          <p:cNvPr id="24" name="Billede 23">
            <a:extLst>
              <a:ext uri="{FF2B5EF4-FFF2-40B4-BE49-F238E27FC236}">
                <a16:creationId xmlns:a16="http://schemas.microsoft.com/office/drawing/2014/main" id="{D41DBC95-E4BC-481A-AF78-408D39807E30}"/>
              </a:ext>
            </a:extLst>
          </p:cNvPr>
          <p:cNvPicPr>
            <a:picLocks noChangeAspect="1"/>
          </p:cNvPicPr>
          <p:nvPr/>
        </p:nvPicPr>
        <p:blipFill>
          <a:blip r:embed="rId9"/>
          <a:stretch>
            <a:fillRect/>
          </a:stretch>
        </p:blipFill>
        <p:spPr>
          <a:xfrm>
            <a:off x="520652" y="4726703"/>
            <a:ext cx="957262" cy="1028858"/>
          </a:xfrm>
          <a:prstGeom prst="ellipse">
            <a:avLst/>
          </a:prstGeom>
        </p:spPr>
      </p:pic>
      <p:pic>
        <p:nvPicPr>
          <p:cNvPr id="25" name="Billede 24">
            <a:extLst>
              <a:ext uri="{FF2B5EF4-FFF2-40B4-BE49-F238E27FC236}">
                <a16:creationId xmlns:a16="http://schemas.microsoft.com/office/drawing/2014/main" id="{15BE277F-15EF-4431-B757-3A4B0E802AB9}"/>
              </a:ext>
            </a:extLst>
          </p:cNvPr>
          <p:cNvPicPr>
            <a:picLocks noChangeAspect="1"/>
          </p:cNvPicPr>
          <p:nvPr/>
        </p:nvPicPr>
        <p:blipFill>
          <a:blip r:embed="rId10"/>
          <a:stretch>
            <a:fillRect/>
          </a:stretch>
        </p:blipFill>
        <p:spPr>
          <a:xfrm>
            <a:off x="597821" y="1970536"/>
            <a:ext cx="927563" cy="1037027"/>
          </a:xfrm>
          <a:prstGeom prst="ellipse">
            <a:avLst/>
          </a:prstGeom>
        </p:spPr>
      </p:pic>
      <p:pic>
        <p:nvPicPr>
          <p:cNvPr id="3" name="Grafik 2">
            <a:extLst>
              <a:ext uri="{FF2B5EF4-FFF2-40B4-BE49-F238E27FC236}">
                <a16:creationId xmlns:a16="http://schemas.microsoft.com/office/drawing/2014/main" id="{FC709911-D861-7123-51F4-75E54B65EF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3483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235A03-E70E-4C0C-B735-CBCE54220762}"/>
              </a:ext>
            </a:extLst>
          </p:cNvPr>
          <p:cNvSpPr>
            <a:spLocks noGrp="1"/>
          </p:cNvSpPr>
          <p:nvPr>
            <p:ph type="title"/>
          </p:nvPr>
        </p:nvSpPr>
        <p:spPr>
          <a:xfrm>
            <a:off x="4749121" y="365125"/>
            <a:ext cx="6896100" cy="909493"/>
          </a:xfrm>
        </p:spPr>
        <p:txBody>
          <a:bodyPr>
            <a:normAutofit fontScale="90000"/>
          </a:bodyPr>
          <a:lstStyle/>
          <a:p>
            <a:r>
              <a:rPr lang="da-DK"/>
              <a:t>Ressourcer og Kompetencer –Redskaber</a:t>
            </a:r>
            <a:endParaRPr lang="da-DK" i="1">
              <a:latin typeface="+mn-lt"/>
            </a:endParaRPr>
          </a:p>
        </p:txBody>
      </p:sp>
      <p:sp>
        <p:nvSpPr>
          <p:cNvPr id="6" name="Pladsholder til tekst 5">
            <a:extLst>
              <a:ext uri="{FF2B5EF4-FFF2-40B4-BE49-F238E27FC236}">
                <a16:creationId xmlns:a16="http://schemas.microsoft.com/office/drawing/2014/main" id="{D848A1D9-6E9F-45BF-AF1D-3FD53679564A}"/>
              </a:ext>
            </a:extLst>
          </p:cNvPr>
          <p:cNvSpPr>
            <a:spLocks noGrp="1"/>
          </p:cNvSpPr>
          <p:nvPr>
            <p:ph type="body" sz="quarter" idx="4294967295"/>
          </p:nvPr>
        </p:nvSpPr>
        <p:spPr>
          <a:xfrm>
            <a:off x="8505601" y="2179674"/>
            <a:ext cx="3430586" cy="405176"/>
          </a:xfrm>
        </p:spPr>
        <p:txBody>
          <a:bodyPr>
            <a:normAutofit/>
          </a:bodyPr>
          <a:lstStyle/>
          <a:p>
            <a:pPr marL="0" indent="0">
              <a:buNone/>
            </a:pPr>
            <a:r>
              <a:rPr lang="da-DK" sz="1600"/>
              <a:t>Planlægning af undervisning</a:t>
            </a:r>
          </a:p>
        </p:txBody>
      </p:sp>
      <p:sp>
        <p:nvSpPr>
          <p:cNvPr id="7" name="Pladsholder til indhold 6">
            <a:extLst>
              <a:ext uri="{FF2B5EF4-FFF2-40B4-BE49-F238E27FC236}">
                <a16:creationId xmlns:a16="http://schemas.microsoft.com/office/drawing/2014/main" id="{8B165DBE-A273-471B-B07D-E811BC359365}"/>
              </a:ext>
            </a:extLst>
          </p:cNvPr>
          <p:cNvSpPr>
            <a:spLocks noGrp="1"/>
          </p:cNvSpPr>
          <p:nvPr>
            <p:ph sz="quarter" idx="4294967295"/>
          </p:nvPr>
        </p:nvSpPr>
        <p:spPr>
          <a:xfrm>
            <a:off x="8505601" y="2581702"/>
            <a:ext cx="3430586" cy="2553716"/>
          </a:xfrm>
          <a:solidFill>
            <a:srgbClr val="3B66AF"/>
          </a:solidFill>
          <a:ln>
            <a:noFill/>
          </a:ln>
        </p:spPr>
        <p:txBody>
          <a:bodyPr>
            <a:normAutofit/>
          </a:bodyPr>
          <a:lstStyle/>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Hvem er målgruppen?</a:t>
            </a:r>
          </a:p>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Hvad er deres forudsætninger?</a:t>
            </a:r>
          </a:p>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Hvor skal det foregå?</a:t>
            </a:r>
          </a:p>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Hvad er målet med undervisningen?</a:t>
            </a:r>
          </a:p>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Hvad skal de vide?</a:t>
            </a:r>
          </a:p>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Hvordan skal undervisningen foregå?</a:t>
            </a:r>
          </a:p>
          <a:p>
            <a:r>
              <a:rPr lang="da-DK" sz="1400" dirty="0">
                <a:solidFill>
                  <a:schemeClr val="bg1"/>
                </a:solidFill>
                <a:latin typeface="Segoe UI" panose="020B0502040204020203" pitchFamily="34" charset="0"/>
                <a:ea typeface="Verdana" panose="020B0604030504040204" pitchFamily="34" charset="0"/>
                <a:cs typeface="Segoe UI" panose="020B0502040204020203" pitchFamily="34" charset="0"/>
              </a:rPr>
              <a:t>Hvordan kan det ses at undervisningen er lykkedes?</a:t>
            </a:r>
          </a:p>
        </p:txBody>
      </p:sp>
      <p:pic>
        <p:nvPicPr>
          <p:cNvPr id="4" name="Pladsholder til indhold 4" descr="Billedresultat for hiim og hippe">
            <a:extLst>
              <a:ext uri="{FF2B5EF4-FFF2-40B4-BE49-F238E27FC236}">
                <a16:creationId xmlns:a16="http://schemas.microsoft.com/office/drawing/2014/main" id="{8EDECBD6-CF92-4B6D-96FE-FAE2177750E6}"/>
              </a:ext>
            </a:extLst>
          </p:cNvPr>
          <p:cNvPicPr>
            <a:picLocks/>
          </p:cNvPicPr>
          <p:nvPr/>
        </p:nvPicPr>
        <p:blipFill rotWithShape="1">
          <a:blip r:embed="rId2">
            <a:extLst>
              <a:ext uri="{28A0092B-C50C-407E-A947-70E740481C1C}">
                <a14:useLocalDpi xmlns:a14="http://schemas.microsoft.com/office/drawing/2010/main" val="0"/>
              </a:ext>
            </a:extLst>
          </a:blip>
          <a:srcRect l="8866" r="13542"/>
          <a:stretch/>
        </p:blipFill>
        <p:spPr bwMode="auto">
          <a:xfrm>
            <a:off x="4749121" y="2581703"/>
            <a:ext cx="3631294" cy="2553716"/>
          </a:xfrm>
          <a:prstGeom prst="rect">
            <a:avLst/>
          </a:prstGeom>
          <a:noFill/>
          <a:ln>
            <a:solidFill>
              <a:schemeClr val="accent3"/>
            </a:solidFill>
          </a:ln>
          <a:extLst>
            <a:ext uri="{53640926-AAD7-44D8-BBD7-CCE9431645EC}">
              <a14:shadowObscured xmlns:a14="http://schemas.microsoft.com/office/drawing/2010/main"/>
            </a:ext>
          </a:extLst>
        </p:spPr>
      </p:pic>
      <p:sp>
        <p:nvSpPr>
          <p:cNvPr id="9" name="Tekstfelt 8">
            <a:extLst>
              <a:ext uri="{FF2B5EF4-FFF2-40B4-BE49-F238E27FC236}">
                <a16:creationId xmlns:a16="http://schemas.microsoft.com/office/drawing/2014/main" id="{D658429E-51A7-40D2-94F4-FE0C919FD243}"/>
              </a:ext>
            </a:extLst>
          </p:cNvPr>
          <p:cNvSpPr txBox="1"/>
          <p:nvPr/>
        </p:nvSpPr>
        <p:spPr>
          <a:xfrm>
            <a:off x="4749121" y="5241132"/>
            <a:ext cx="5368834" cy="276999"/>
          </a:xfrm>
          <a:prstGeom prst="rect">
            <a:avLst/>
          </a:prstGeom>
          <a:noFill/>
        </p:spPr>
        <p:txBody>
          <a:bodyPr wrap="square" rtlCol="0">
            <a:spAutoFit/>
          </a:bodyPr>
          <a:lstStyle/>
          <a:p>
            <a:r>
              <a:rPr lang="da-DK" sz="1200" i="1"/>
              <a:t>Kilde: Den didaktiske relationsmodel, </a:t>
            </a:r>
            <a:r>
              <a:rPr lang="da-DK" sz="1200" i="1" err="1"/>
              <a:t>Hiim</a:t>
            </a:r>
            <a:r>
              <a:rPr lang="da-DK" sz="1200" i="1"/>
              <a:t> og Hippe</a:t>
            </a:r>
          </a:p>
        </p:txBody>
      </p:sp>
      <p:sp>
        <p:nvSpPr>
          <p:cNvPr id="8" name="Tekstfelt 7">
            <a:extLst>
              <a:ext uri="{FF2B5EF4-FFF2-40B4-BE49-F238E27FC236}">
                <a16:creationId xmlns:a16="http://schemas.microsoft.com/office/drawing/2014/main" id="{7991026F-DC1C-46FE-8E10-686DC13D6075}"/>
              </a:ext>
            </a:extLst>
          </p:cNvPr>
          <p:cNvSpPr txBox="1"/>
          <p:nvPr/>
        </p:nvSpPr>
        <p:spPr>
          <a:xfrm>
            <a:off x="4749121" y="1547017"/>
            <a:ext cx="3680958" cy="369332"/>
          </a:xfrm>
          <a:prstGeom prst="rect">
            <a:avLst/>
          </a:prstGeom>
          <a:noFill/>
        </p:spPr>
        <p:txBody>
          <a:bodyPr wrap="square">
            <a:spAutoFit/>
          </a:bodyPr>
          <a:lstStyle/>
          <a:p>
            <a:r>
              <a:rPr lang="da-DK" i="1"/>
              <a:t>Den didaktiske relationsmodel</a:t>
            </a:r>
            <a:r>
              <a:rPr lang="da-DK" sz="1800" i="1">
                <a:latin typeface="+mn-lt"/>
              </a:rPr>
              <a:t> </a:t>
            </a:r>
            <a:endParaRPr lang="da-DK"/>
          </a:p>
        </p:txBody>
      </p:sp>
      <p:pic>
        <p:nvPicPr>
          <p:cNvPr id="10" name="Billede 9">
            <a:extLst>
              <a:ext uri="{FF2B5EF4-FFF2-40B4-BE49-F238E27FC236}">
                <a16:creationId xmlns:a16="http://schemas.microsoft.com/office/drawing/2014/main" id="{F075DCB7-ACFD-4718-B8A8-C8CF0D8E1E78}"/>
              </a:ext>
            </a:extLst>
          </p:cNvPr>
          <p:cNvPicPr>
            <a:picLocks noChangeAspect="1"/>
          </p:cNvPicPr>
          <p:nvPr/>
        </p:nvPicPr>
        <p:blipFill>
          <a:blip r:embed="rId3"/>
          <a:stretch>
            <a:fillRect/>
          </a:stretch>
        </p:blipFill>
        <p:spPr>
          <a:xfrm>
            <a:off x="1698529" y="965780"/>
            <a:ext cx="916181" cy="1037027"/>
          </a:xfrm>
          <a:prstGeom prst="ellipse">
            <a:avLst/>
          </a:prstGeom>
        </p:spPr>
      </p:pic>
      <p:pic>
        <p:nvPicPr>
          <p:cNvPr id="11" name="Billede 10">
            <a:extLst>
              <a:ext uri="{FF2B5EF4-FFF2-40B4-BE49-F238E27FC236}">
                <a16:creationId xmlns:a16="http://schemas.microsoft.com/office/drawing/2014/main" id="{7773606C-A6F5-41A5-B3F6-7106C56566CB}"/>
              </a:ext>
            </a:extLst>
          </p:cNvPr>
          <p:cNvPicPr>
            <a:picLocks noChangeAspect="1"/>
          </p:cNvPicPr>
          <p:nvPr/>
        </p:nvPicPr>
        <p:blipFill>
          <a:blip r:embed="rId4"/>
          <a:stretch>
            <a:fillRect/>
          </a:stretch>
        </p:blipFill>
        <p:spPr>
          <a:xfrm>
            <a:off x="2787855" y="2002807"/>
            <a:ext cx="927562" cy="972487"/>
          </a:xfrm>
          <a:prstGeom prst="ellipse">
            <a:avLst/>
          </a:prstGeom>
        </p:spPr>
      </p:pic>
      <p:pic>
        <p:nvPicPr>
          <p:cNvPr id="13" name="Billede 12">
            <a:extLst>
              <a:ext uri="{FF2B5EF4-FFF2-40B4-BE49-F238E27FC236}">
                <a16:creationId xmlns:a16="http://schemas.microsoft.com/office/drawing/2014/main" id="{74BA0BF5-3F62-4124-97AF-D23742DD8652}"/>
              </a:ext>
            </a:extLst>
          </p:cNvPr>
          <p:cNvPicPr>
            <a:picLocks noChangeAspect="1"/>
          </p:cNvPicPr>
          <p:nvPr/>
        </p:nvPicPr>
        <p:blipFill>
          <a:blip r:embed="rId5"/>
          <a:stretch>
            <a:fillRect/>
          </a:stretch>
        </p:blipFill>
        <p:spPr>
          <a:xfrm>
            <a:off x="1662382" y="5755561"/>
            <a:ext cx="1014412" cy="986771"/>
          </a:xfrm>
          <a:prstGeom prst="ellipse">
            <a:avLst/>
          </a:prstGeom>
        </p:spPr>
      </p:pic>
      <p:pic>
        <p:nvPicPr>
          <p:cNvPr id="14" name="Billede 13">
            <a:extLst>
              <a:ext uri="{FF2B5EF4-FFF2-40B4-BE49-F238E27FC236}">
                <a16:creationId xmlns:a16="http://schemas.microsoft.com/office/drawing/2014/main" id="{BA77D583-C37F-4D92-9480-E6AD8C78AC8C}"/>
              </a:ext>
            </a:extLst>
          </p:cNvPr>
          <p:cNvPicPr>
            <a:picLocks noChangeAspect="1"/>
          </p:cNvPicPr>
          <p:nvPr/>
        </p:nvPicPr>
        <p:blipFill>
          <a:blip r:embed="rId6"/>
          <a:stretch>
            <a:fillRect/>
          </a:stretch>
        </p:blipFill>
        <p:spPr>
          <a:xfrm>
            <a:off x="520652" y="4726703"/>
            <a:ext cx="957262" cy="1028858"/>
          </a:xfrm>
          <a:prstGeom prst="ellipse">
            <a:avLst/>
          </a:prstGeom>
        </p:spPr>
      </p:pic>
      <p:pic>
        <p:nvPicPr>
          <p:cNvPr id="15" name="Billede 14">
            <a:extLst>
              <a:ext uri="{FF2B5EF4-FFF2-40B4-BE49-F238E27FC236}">
                <a16:creationId xmlns:a16="http://schemas.microsoft.com/office/drawing/2014/main" id="{8BE7BDA2-DC05-4D0F-B8A8-6BF357661BA6}"/>
              </a:ext>
            </a:extLst>
          </p:cNvPr>
          <p:cNvPicPr>
            <a:picLocks noChangeAspect="1"/>
          </p:cNvPicPr>
          <p:nvPr/>
        </p:nvPicPr>
        <p:blipFill>
          <a:blip r:embed="rId7"/>
          <a:stretch>
            <a:fillRect/>
          </a:stretch>
        </p:blipFill>
        <p:spPr>
          <a:xfrm>
            <a:off x="597821" y="1970536"/>
            <a:ext cx="927563" cy="1037027"/>
          </a:xfrm>
          <a:prstGeom prst="ellipse">
            <a:avLst/>
          </a:prstGeom>
        </p:spPr>
      </p:pic>
      <p:pic>
        <p:nvPicPr>
          <p:cNvPr id="16" name="Billede 15">
            <a:extLst>
              <a:ext uri="{FF2B5EF4-FFF2-40B4-BE49-F238E27FC236}">
                <a16:creationId xmlns:a16="http://schemas.microsoft.com/office/drawing/2014/main" id="{211FC908-104C-4576-91E0-CEB7A086A40C}"/>
              </a:ext>
            </a:extLst>
          </p:cNvPr>
          <p:cNvPicPr>
            <a:picLocks noChangeAspect="1"/>
          </p:cNvPicPr>
          <p:nvPr/>
        </p:nvPicPr>
        <p:blipFill>
          <a:blip r:embed="rId8"/>
          <a:stretch>
            <a:fillRect/>
          </a:stretch>
        </p:blipFill>
        <p:spPr>
          <a:xfrm>
            <a:off x="2614711" y="4489401"/>
            <a:ext cx="1476998" cy="1496130"/>
          </a:xfrm>
          <a:prstGeom prst="ellipse">
            <a:avLst/>
          </a:prstGeom>
        </p:spPr>
      </p:pic>
      <p:pic>
        <p:nvPicPr>
          <p:cNvPr id="2" name="Grafik 1">
            <a:extLst>
              <a:ext uri="{FF2B5EF4-FFF2-40B4-BE49-F238E27FC236}">
                <a16:creationId xmlns:a16="http://schemas.microsoft.com/office/drawing/2014/main" id="{0F745D94-69E4-222C-DB62-5F3199F858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1830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235A03-E70E-4C0C-B735-CBCE54220762}"/>
              </a:ext>
            </a:extLst>
          </p:cNvPr>
          <p:cNvSpPr>
            <a:spLocks noGrp="1"/>
          </p:cNvSpPr>
          <p:nvPr>
            <p:ph type="title"/>
          </p:nvPr>
        </p:nvSpPr>
        <p:spPr>
          <a:xfrm>
            <a:off x="4749121" y="365125"/>
            <a:ext cx="6896100" cy="935911"/>
          </a:xfrm>
        </p:spPr>
        <p:txBody>
          <a:bodyPr>
            <a:normAutofit fontScale="90000"/>
          </a:bodyPr>
          <a:lstStyle/>
          <a:p>
            <a:r>
              <a:rPr lang="da-DK"/>
              <a:t>Ressourcer og Kompetencer –Redskaber</a:t>
            </a:r>
          </a:p>
        </p:txBody>
      </p:sp>
      <p:sp>
        <p:nvSpPr>
          <p:cNvPr id="6" name="Pladsholder til tekst 5">
            <a:extLst>
              <a:ext uri="{FF2B5EF4-FFF2-40B4-BE49-F238E27FC236}">
                <a16:creationId xmlns:a16="http://schemas.microsoft.com/office/drawing/2014/main" id="{D848A1D9-6E9F-45BF-AF1D-3FD53679564A}"/>
              </a:ext>
            </a:extLst>
          </p:cNvPr>
          <p:cNvSpPr>
            <a:spLocks noGrp="1"/>
          </p:cNvSpPr>
          <p:nvPr>
            <p:ph type="body" sz="quarter" idx="4294967295"/>
          </p:nvPr>
        </p:nvSpPr>
        <p:spPr>
          <a:xfrm>
            <a:off x="4784999" y="2086155"/>
            <a:ext cx="3573071" cy="381721"/>
          </a:xfrm>
          <a:ln>
            <a:noFill/>
          </a:ln>
        </p:spPr>
        <p:txBody>
          <a:bodyPr>
            <a:normAutofit/>
          </a:bodyPr>
          <a:lstStyle/>
          <a:p>
            <a:pPr marL="0" indent="0">
              <a:buNone/>
            </a:pPr>
            <a:r>
              <a:rPr lang="da-DK" sz="1600"/>
              <a:t>Sammenhæng mellem 3 dimensioner</a:t>
            </a:r>
          </a:p>
        </p:txBody>
      </p:sp>
      <p:sp>
        <p:nvSpPr>
          <p:cNvPr id="7" name="Pladsholder til indhold 6">
            <a:extLst>
              <a:ext uri="{FF2B5EF4-FFF2-40B4-BE49-F238E27FC236}">
                <a16:creationId xmlns:a16="http://schemas.microsoft.com/office/drawing/2014/main" id="{8B165DBE-A273-471B-B07D-E811BC359365}"/>
              </a:ext>
            </a:extLst>
          </p:cNvPr>
          <p:cNvSpPr>
            <a:spLocks noGrp="1"/>
          </p:cNvSpPr>
          <p:nvPr>
            <p:ph sz="quarter" idx="4294967295"/>
          </p:nvPr>
        </p:nvSpPr>
        <p:spPr>
          <a:xfrm>
            <a:off x="9291349" y="2521461"/>
            <a:ext cx="2512723" cy="3425155"/>
          </a:xfrm>
          <a:solidFill>
            <a:srgbClr val="3B66AF"/>
          </a:solidFill>
          <a:ln>
            <a:noFill/>
          </a:ln>
        </p:spPr>
        <p:txBody>
          <a:bodyPr>
            <a:noAutofit/>
          </a:bodyPr>
          <a:lstStyle/>
          <a:p>
            <a:pPr marL="0" indent="0">
              <a:buNone/>
            </a:pPr>
            <a:r>
              <a:rPr lang="da-DK" sz="1400" b="1" dirty="0">
                <a:solidFill>
                  <a:schemeClr val="bg1"/>
                </a:solidFill>
              </a:rPr>
              <a:t>Indhold</a:t>
            </a:r>
          </a:p>
          <a:p>
            <a:pPr lvl="1"/>
            <a:r>
              <a:rPr lang="da-DK" sz="1400" dirty="0">
                <a:solidFill>
                  <a:schemeClr val="bg1"/>
                </a:solidFill>
              </a:rPr>
              <a:t>Viden</a:t>
            </a:r>
          </a:p>
          <a:p>
            <a:pPr lvl="1"/>
            <a:r>
              <a:rPr lang="da-DK" sz="1400" dirty="0">
                <a:solidFill>
                  <a:schemeClr val="bg1"/>
                </a:solidFill>
              </a:rPr>
              <a:t>Forståelse</a:t>
            </a:r>
          </a:p>
          <a:p>
            <a:pPr lvl="1"/>
            <a:r>
              <a:rPr lang="da-DK" sz="1400" dirty="0">
                <a:solidFill>
                  <a:schemeClr val="bg1"/>
                </a:solidFill>
              </a:rPr>
              <a:t>Færdigheder</a:t>
            </a:r>
          </a:p>
          <a:p>
            <a:pPr marL="0" indent="0">
              <a:buNone/>
            </a:pPr>
            <a:r>
              <a:rPr lang="da-DK" sz="1400" b="1" dirty="0">
                <a:solidFill>
                  <a:schemeClr val="bg1"/>
                </a:solidFill>
              </a:rPr>
              <a:t>Drivkraft</a:t>
            </a:r>
          </a:p>
          <a:p>
            <a:pPr lvl="1"/>
            <a:r>
              <a:rPr lang="da-DK" sz="1400" dirty="0">
                <a:solidFill>
                  <a:schemeClr val="bg1"/>
                </a:solidFill>
              </a:rPr>
              <a:t>Motivation</a:t>
            </a:r>
          </a:p>
          <a:p>
            <a:pPr lvl="1"/>
            <a:r>
              <a:rPr lang="da-DK" sz="1400" dirty="0">
                <a:solidFill>
                  <a:schemeClr val="bg1"/>
                </a:solidFill>
              </a:rPr>
              <a:t>Følelser</a:t>
            </a:r>
          </a:p>
          <a:p>
            <a:pPr lvl="1"/>
            <a:r>
              <a:rPr lang="da-DK" sz="1400" dirty="0">
                <a:solidFill>
                  <a:schemeClr val="bg1"/>
                </a:solidFill>
              </a:rPr>
              <a:t>Vilje</a:t>
            </a:r>
          </a:p>
          <a:p>
            <a:pPr marL="0" indent="0">
              <a:buNone/>
            </a:pPr>
            <a:r>
              <a:rPr lang="da-DK" sz="1400" b="1" dirty="0">
                <a:solidFill>
                  <a:schemeClr val="bg1"/>
                </a:solidFill>
              </a:rPr>
              <a:t>Samspil</a:t>
            </a:r>
          </a:p>
          <a:p>
            <a:pPr lvl="1"/>
            <a:r>
              <a:rPr lang="da-DK" sz="1400" dirty="0">
                <a:solidFill>
                  <a:schemeClr val="bg1"/>
                </a:solidFill>
              </a:rPr>
              <a:t>Handling</a:t>
            </a:r>
          </a:p>
          <a:p>
            <a:pPr lvl="1"/>
            <a:r>
              <a:rPr lang="da-DK" sz="1400" dirty="0">
                <a:solidFill>
                  <a:schemeClr val="bg1"/>
                </a:solidFill>
              </a:rPr>
              <a:t>Kommunikation</a:t>
            </a:r>
          </a:p>
          <a:p>
            <a:pPr lvl="1"/>
            <a:r>
              <a:rPr lang="da-DK" sz="1400" dirty="0">
                <a:solidFill>
                  <a:schemeClr val="bg1"/>
                </a:solidFill>
              </a:rPr>
              <a:t>Samarbejde</a:t>
            </a:r>
          </a:p>
        </p:txBody>
      </p:sp>
      <p:pic>
        <p:nvPicPr>
          <p:cNvPr id="8" name="Pladsholder til billede 4">
            <a:extLst>
              <a:ext uri="{FF2B5EF4-FFF2-40B4-BE49-F238E27FC236}">
                <a16:creationId xmlns:a16="http://schemas.microsoft.com/office/drawing/2014/main" id="{9C73736A-A3D5-475F-9F63-7C71E999BAF0}"/>
              </a:ext>
            </a:extLst>
          </p:cNvPr>
          <p:cNvPicPr>
            <a:picLocks noChangeAspect="1"/>
          </p:cNvPicPr>
          <p:nvPr/>
        </p:nvPicPr>
        <p:blipFill>
          <a:blip r:embed="rId2"/>
          <a:stretch>
            <a:fillRect/>
          </a:stretch>
        </p:blipFill>
        <p:spPr>
          <a:xfrm>
            <a:off x="4784999" y="2521343"/>
            <a:ext cx="4078229" cy="2752806"/>
          </a:xfrm>
          <a:prstGeom prst="rect">
            <a:avLst/>
          </a:prstGeom>
          <a:noFill/>
          <a:ln>
            <a:solidFill>
              <a:schemeClr val="tx1">
                <a:lumMod val="50000"/>
                <a:lumOff val="50000"/>
              </a:schemeClr>
            </a:solidFill>
          </a:ln>
        </p:spPr>
      </p:pic>
      <p:sp>
        <p:nvSpPr>
          <p:cNvPr id="4" name="Tekstfelt 3">
            <a:extLst>
              <a:ext uri="{FF2B5EF4-FFF2-40B4-BE49-F238E27FC236}">
                <a16:creationId xmlns:a16="http://schemas.microsoft.com/office/drawing/2014/main" id="{1491F10E-B3B2-4BDA-BC1B-602839B8D5F5}"/>
              </a:ext>
            </a:extLst>
          </p:cNvPr>
          <p:cNvSpPr txBox="1"/>
          <p:nvPr/>
        </p:nvSpPr>
        <p:spPr>
          <a:xfrm>
            <a:off x="4583645" y="5669617"/>
            <a:ext cx="3249354" cy="276999"/>
          </a:xfrm>
          <a:prstGeom prst="rect">
            <a:avLst/>
          </a:prstGeom>
          <a:noFill/>
        </p:spPr>
        <p:txBody>
          <a:bodyPr wrap="square" rtlCol="0">
            <a:spAutoFit/>
          </a:bodyPr>
          <a:lstStyle/>
          <a:p>
            <a:r>
              <a:rPr lang="da-DK" sz="1200" i="1"/>
              <a:t>Kilde: Læringens tre dimensioner, Illeris </a:t>
            </a:r>
          </a:p>
        </p:txBody>
      </p:sp>
      <p:sp>
        <p:nvSpPr>
          <p:cNvPr id="2" name="Tekstfelt 1">
            <a:extLst>
              <a:ext uri="{FF2B5EF4-FFF2-40B4-BE49-F238E27FC236}">
                <a16:creationId xmlns:a16="http://schemas.microsoft.com/office/drawing/2014/main" id="{BC88E9F5-F32B-4462-A8AB-7EDE68500000}"/>
              </a:ext>
            </a:extLst>
          </p:cNvPr>
          <p:cNvSpPr txBox="1"/>
          <p:nvPr/>
        </p:nvSpPr>
        <p:spPr>
          <a:xfrm>
            <a:off x="4583645" y="6180151"/>
            <a:ext cx="4385224" cy="600164"/>
          </a:xfrm>
          <a:prstGeom prst="rect">
            <a:avLst/>
          </a:prstGeom>
          <a:noFill/>
        </p:spPr>
        <p:txBody>
          <a:bodyPr wrap="square" rtlCol="0">
            <a:spAutoFit/>
          </a:bodyPr>
          <a:lstStyle/>
          <a:p>
            <a:r>
              <a:rPr lang="da-DK" sz="1100"/>
              <a:t>Se oplæg om læring og forandringsmodstand fra HR: </a:t>
            </a:r>
            <a:r>
              <a:rPr lang="da-DK" sz="1100" u="sng">
                <a:solidFill>
                  <a:srgbClr val="0563C1"/>
                </a:solidFill>
                <a:effectLst/>
                <a:latin typeface="Calibri" panose="020F0502020204030204" pitchFamily="34" charset="0"/>
                <a:ea typeface="Calibri" panose="020F0502020204030204" pitchFamily="34" charset="0"/>
                <a:hlinkClick r:id="rId3"/>
              </a:rPr>
              <a:t>https://web.microsoftstream.com/video/e7ba64bd-6ec3-4672-840f-231ce9717fcf</a:t>
            </a:r>
            <a:endParaRPr lang="da-DK" sz="1100"/>
          </a:p>
        </p:txBody>
      </p:sp>
      <p:sp>
        <p:nvSpPr>
          <p:cNvPr id="10" name="Tekstfelt 9">
            <a:extLst>
              <a:ext uri="{FF2B5EF4-FFF2-40B4-BE49-F238E27FC236}">
                <a16:creationId xmlns:a16="http://schemas.microsoft.com/office/drawing/2014/main" id="{1C914E98-F4CC-4FA0-87BE-46BF6AF58830}"/>
              </a:ext>
            </a:extLst>
          </p:cNvPr>
          <p:cNvSpPr txBox="1"/>
          <p:nvPr/>
        </p:nvSpPr>
        <p:spPr>
          <a:xfrm>
            <a:off x="4784999" y="1512216"/>
            <a:ext cx="6096000" cy="369332"/>
          </a:xfrm>
          <a:prstGeom prst="rect">
            <a:avLst/>
          </a:prstGeom>
          <a:noFill/>
        </p:spPr>
        <p:txBody>
          <a:bodyPr wrap="square">
            <a:spAutoFit/>
          </a:bodyPr>
          <a:lstStyle/>
          <a:p>
            <a:r>
              <a:rPr lang="da-DK" sz="1800" i="1">
                <a:latin typeface="+mn-lt"/>
              </a:rPr>
              <a:t>Læringstrekanten</a:t>
            </a:r>
            <a:r>
              <a:rPr lang="da-DK"/>
              <a:t> </a:t>
            </a:r>
          </a:p>
        </p:txBody>
      </p:sp>
      <p:pic>
        <p:nvPicPr>
          <p:cNvPr id="11" name="Billede 10">
            <a:extLst>
              <a:ext uri="{FF2B5EF4-FFF2-40B4-BE49-F238E27FC236}">
                <a16:creationId xmlns:a16="http://schemas.microsoft.com/office/drawing/2014/main" id="{BFC584DC-04EA-48FB-B02B-55EE58114234}"/>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12" name="Billede 11">
            <a:extLst>
              <a:ext uri="{FF2B5EF4-FFF2-40B4-BE49-F238E27FC236}">
                <a16:creationId xmlns:a16="http://schemas.microsoft.com/office/drawing/2014/main" id="{485B6FA8-EB51-49DA-8961-8CC76C21450C}"/>
              </a:ext>
            </a:extLst>
          </p:cNvPr>
          <p:cNvPicPr>
            <a:picLocks noChangeAspect="1"/>
          </p:cNvPicPr>
          <p:nvPr/>
        </p:nvPicPr>
        <p:blipFill>
          <a:blip r:embed="rId5"/>
          <a:stretch>
            <a:fillRect/>
          </a:stretch>
        </p:blipFill>
        <p:spPr>
          <a:xfrm>
            <a:off x="2787855" y="2002807"/>
            <a:ext cx="927562" cy="972487"/>
          </a:xfrm>
          <a:prstGeom prst="ellipse">
            <a:avLst/>
          </a:prstGeom>
        </p:spPr>
      </p:pic>
      <p:pic>
        <p:nvPicPr>
          <p:cNvPr id="14" name="Billede 13">
            <a:extLst>
              <a:ext uri="{FF2B5EF4-FFF2-40B4-BE49-F238E27FC236}">
                <a16:creationId xmlns:a16="http://schemas.microsoft.com/office/drawing/2014/main" id="{6DF74EDB-754C-435E-8840-AFA29F4563ED}"/>
              </a:ext>
            </a:extLst>
          </p:cNvPr>
          <p:cNvPicPr>
            <a:picLocks noChangeAspect="1"/>
          </p:cNvPicPr>
          <p:nvPr/>
        </p:nvPicPr>
        <p:blipFill>
          <a:blip r:embed="rId6"/>
          <a:stretch>
            <a:fillRect/>
          </a:stretch>
        </p:blipFill>
        <p:spPr>
          <a:xfrm>
            <a:off x="1662382" y="5755561"/>
            <a:ext cx="1014412" cy="986771"/>
          </a:xfrm>
          <a:prstGeom prst="ellipse">
            <a:avLst/>
          </a:prstGeom>
        </p:spPr>
      </p:pic>
      <p:pic>
        <p:nvPicPr>
          <p:cNvPr id="15" name="Billede 14">
            <a:extLst>
              <a:ext uri="{FF2B5EF4-FFF2-40B4-BE49-F238E27FC236}">
                <a16:creationId xmlns:a16="http://schemas.microsoft.com/office/drawing/2014/main" id="{AA59F6E2-F829-40AC-9C12-1C50A3610E66}"/>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16" name="Billede 15">
            <a:extLst>
              <a:ext uri="{FF2B5EF4-FFF2-40B4-BE49-F238E27FC236}">
                <a16:creationId xmlns:a16="http://schemas.microsoft.com/office/drawing/2014/main" id="{E14A7677-C48B-46FF-AB30-65027160D9AE}"/>
              </a:ext>
            </a:extLst>
          </p:cNvPr>
          <p:cNvPicPr>
            <a:picLocks noChangeAspect="1"/>
          </p:cNvPicPr>
          <p:nvPr/>
        </p:nvPicPr>
        <p:blipFill>
          <a:blip r:embed="rId8"/>
          <a:stretch>
            <a:fillRect/>
          </a:stretch>
        </p:blipFill>
        <p:spPr>
          <a:xfrm>
            <a:off x="597821" y="1970536"/>
            <a:ext cx="927563" cy="1037027"/>
          </a:xfrm>
          <a:prstGeom prst="ellipse">
            <a:avLst/>
          </a:prstGeom>
        </p:spPr>
      </p:pic>
      <p:pic>
        <p:nvPicPr>
          <p:cNvPr id="17" name="Billede 16">
            <a:extLst>
              <a:ext uri="{FF2B5EF4-FFF2-40B4-BE49-F238E27FC236}">
                <a16:creationId xmlns:a16="http://schemas.microsoft.com/office/drawing/2014/main" id="{9DD36292-68C5-4981-A625-6D9A73017F9F}"/>
              </a:ext>
            </a:extLst>
          </p:cNvPr>
          <p:cNvPicPr>
            <a:picLocks noChangeAspect="1"/>
          </p:cNvPicPr>
          <p:nvPr/>
        </p:nvPicPr>
        <p:blipFill>
          <a:blip r:embed="rId9"/>
          <a:stretch>
            <a:fillRect/>
          </a:stretch>
        </p:blipFill>
        <p:spPr>
          <a:xfrm>
            <a:off x="2614711" y="4489401"/>
            <a:ext cx="1476998" cy="1496130"/>
          </a:xfrm>
          <a:prstGeom prst="ellipse">
            <a:avLst/>
          </a:prstGeom>
        </p:spPr>
      </p:pic>
      <p:pic>
        <p:nvPicPr>
          <p:cNvPr id="5" name="Grafik 4">
            <a:extLst>
              <a:ext uri="{FF2B5EF4-FFF2-40B4-BE49-F238E27FC236}">
                <a16:creationId xmlns:a16="http://schemas.microsoft.com/office/drawing/2014/main" id="{FAF419AF-375C-B3F9-B813-609A7C0BDC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83415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8EAE6-8906-4A18-8DAB-B42B883EF1FE}"/>
              </a:ext>
            </a:extLst>
          </p:cNvPr>
          <p:cNvSpPr>
            <a:spLocks noGrp="1"/>
          </p:cNvSpPr>
          <p:nvPr>
            <p:ph type="title"/>
          </p:nvPr>
        </p:nvSpPr>
        <p:spPr>
          <a:xfrm>
            <a:off x="4749121" y="365126"/>
            <a:ext cx="6896100" cy="1037027"/>
          </a:xfrm>
        </p:spPr>
        <p:txBody>
          <a:bodyPr/>
          <a:lstStyle/>
          <a:p>
            <a:r>
              <a:rPr lang="da-DK"/>
              <a:t>Kommunikation og Kultur</a:t>
            </a:r>
          </a:p>
        </p:txBody>
      </p:sp>
      <p:sp>
        <p:nvSpPr>
          <p:cNvPr id="10" name="Tekstfelt 9">
            <a:extLst>
              <a:ext uri="{FF2B5EF4-FFF2-40B4-BE49-F238E27FC236}">
                <a16:creationId xmlns:a16="http://schemas.microsoft.com/office/drawing/2014/main" id="{BBC1DA97-72C1-4EE5-994E-260764D323C6}"/>
              </a:ext>
            </a:extLst>
          </p:cNvPr>
          <p:cNvSpPr txBox="1"/>
          <p:nvPr/>
        </p:nvSpPr>
        <p:spPr>
          <a:xfrm>
            <a:off x="4749122" y="2809001"/>
            <a:ext cx="6095999" cy="3139321"/>
          </a:xfrm>
          <a:prstGeom prst="rect">
            <a:avLst/>
          </a:prstGeom>
          <a:noFill/>
          <a:ln>
            <a:solidFill>
              <a:srgbClr val="675FA9"/>
            </a:solidFill>
          </a:ln>
        </p:spPr>
        <p:txBody>
          <a:bodyPr wrap="square">
            <a:spAutoFit/>
          </a:bodyPr>
          <a:lstStyle/>
          <a:p>
            <a:r>
              <a:rPr lang="da-DK" dirty="0"/>
              <a:t>	</a:t>
            </a:r>
          </a:p>
          <a:p>
            <a:pPr marL="900113"/>
            <a:r>
              <a:rPr lang="da-DK" b="1" dirty="0"/>
              <a:t>H</a:t>
            </a:r>
            <a:r>
              <a:rPr lang="da-DK" dirty="0"/>
              <a:t>v</a:t>
            </a:r>
            <a:r>
              <a:rPr lang="da-DK" sz="1800" dirty="0"/>
              <a:t>ilken konkret adfærd ønsker vi for at opnå 	målene for indsatsen? </a:t>
            </a:r>
          </a:p>
          <a:p>
            <a:pPr>
              <a:lnSpc>
                <a:spcPct val="150000"/>
              </a:lnSpc>
            </a:pPr>
            <a:endParaRPr lang="da-DK" sz="1800" dirty="0"/>
          </a:p>
          <a:p>
            <a:r>
              <a:rPr lang="da-DK" sz="1800" dirty="0"/>
              <a:t>	</a:t>
            </a:r>
            <a:r>
              <a:rPr lang="da-DK" sz="1800" b="1" dirty="0"/>
              <a:t>H</a:t>
            </a:r>
            <a:r>
              <a:rPr lang="da-DK" sz="1800" dirty="0"/>
              <a:t>vordan stopper vi op undervejs og	skaber 	refleksion for læring?</a:t>
            </a:r>
          </a:p>
          <a:p>
            <a:pPr>
              <a:lnSpc>
                <a:spcPct val="150000"/>
              </a:lnSpc>
            </a:pPr>
            <a:endParaRPr lang="da-DK" sz="1800" dirty="0"/>
          </a:p>
          <a:p>
            <a:r>
              <a:rPr lang="da-DK" sz="1800" dirty="0"/>
              <a:t>	</a:t>
            </a:r>
            <a:r>
              <a:rPr lang="da-DK" sz="1800" b="1" dirty="0"/>
              <a:t>H</a:t>
            </a:r>
            <a:r>
              <a:rPr lang="da-DK" sz="1800" dirty="0"/>
              <a:t>vem har behov for at vide hvad om indsatsen? </a:t>
            </a:r>
          </a:p>
          <a:p>
            <a:r>
              <a:rPr lang="da-DK" sz="1800" dirty="0"/>
              <a:t>	- Borgere, pårørende, teamet, andre?</a:t>
            </a:r>
          </a:p>
          <a:p>
            <a:endParaRPr lang="da-DK" sz="1800" dirty="0">
              <a:cs typeface="Arial"/>
            </a:endParaRPr>
          </a:p>
        </p:txBody>
      </p:sp>
      <p:sp>
        <p:nvSpPr>
          <p:cNvPr id="16" name="Tekstfelt 15">
            <a:extLst>
              <a:ext uri="{FF2B5EF4-FFF2-40B4-BE49-F238E27FC236}">
                <a16:creationId xmlns:a16="http://schemas.microsoft.com/office/drawing/2014/main" id="{EBC7A2DB-79D3-470B-AF33-457A7B6A49F5}"/>
              </a:ext>
            </a:extLst>
          </p:cNvPr>
          <p:cNvSpPr txBox="1"/>
          <p:nvPr/>
        </p:nvSpPr>
        <p:spPr>
          <a:xfrm>
            <a:off x="4749121" y="1613868"/>
            <a:ext cx="6096000" cy="646331"/>
          </a:xfrm>
          <a:prstGeom prst="rect">
            <a:avLst/>
          </a:prstGeom>
          <a:noFill/>
          <a:ln>
            <a:solidFill>
              <a:schemeClr val="bg1">
                <a:lumMod val="65000"/>
              </a:schemeClr>
            </a:solidFill>
          </a:ln>
        </p:spPr>
        <p:txBody>
          <a:bodyPr wrap="square">
            <a:spAutoFit/>
          </a:bodyPr>
          <a:lstStyle/>
          <a:p>
            <a:r>
              <a:rPr lang="da-DK" sz="1800" i="1"/>
              <a:t>Hvordan sikres og kommunikeres nye arbejdsgange og nødvendige kulturændring?</a:t>
            </a:r>
            <a:endParaRPr lang="da-DK"/>
          </a:p>
        </p:txBody>
      </p:sp>
      <p:pic>
        <p:nvPicPr>
          <p:cNvPr id="17" name="Grafik 16" descr="Hjælp med massiv udfyldning">
            <a:extLst>
              <a:ext uri="{FF2B5EF4-FFF2-40B4-BE49-F238E27FC236}">
                <a16:creationId xmlns:a16="http://schemas.microsoft.com/office/drawing/2014/main" id="{B95A0F56-CD9E-4538-9BC8-8F61966764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045" y="2975294"/>
            <a:ext cx="592611" cy="592611"/>
          </a:xfrm>
          <a:prstGeom prst="rect">
            <a:avLst/>
          </a:prstGeom>
        </p:spPr>
      </p:pic>
      <p:pic>
        <p:nvPicPr>
          <p:cNvPr id="18" name="Grafik 17" descr="Hjælp med massiv udfyldning">
            <a:extLst>
              <a:ext uri="{FF2B5EF4-FFF2-40B4-BE49-F238E27FC236}">
                <a16:creationId xmlns:a16="http://schemas.microsoft.com/office/drawing/2014/main" id="{C210D1C7-4D75-4E2B-B2E2-EDDD2D3E6A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044" y="3992614"/>
            <a:ext cx="592611" cy="592611"/>
          </a:xfrm>
          <a:prstGeom prst="rect">
            <a:avLst/>
          </a:prstGeom>
        </p:spPr>
      </p:pic>
      <p:pic>
        <p:nvPicPr>
          <p:cNvPr id="19" name="Grafik 18" descr="Hjælp med massiv udfyldning">
            <a:extLst>
              <a:ext uri="{FF2B5EF4-FFF2-40B4-BE49-F238E27FC236}">
                <a16:creationId xmlns:a16="http://schemas.microsoft.com/office/drawing/2014/main" id="{3CDEE7F4-2EA0-4840-BA4A-A6C4DE128C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6044" y="5009934"/>
            <a:ext cx="592611" cy="592611"/>
          </a:xfrm>
          <a:prstGeom prst="rect">
            <a:avLst/>
          </a:prstGeom>
        </p:spPr>
      </p:pic>
      <p:pic>
        <p:nvPicPr>
          <p:cNvPr id="20" name="Billede 19">
            <a:extLst>
              <a:ext uri="{FF2B5EF4-FFF2-40B4-BE49-F238E27FC236}">
                <a16:creationId xmlns:a16="http://schemas.microsoft.com/office/drawing/2014/main" id="{88A1719D-687A-4DAB-957D-0922B14E133A}"/>
              </a:ext>
            </a:extLst>
          </p:cNvPr>
          <p:cNvPicPr>
            <a:picLocks noChangeAspect="1"/>
          </p:cNvPicPr>
          <p:nvPr/>
        </p:nvPicPr>
        <p:blipFill>
          <a:blip r:embed="rId6"/>
          <a:stretch>
            <a:fillRect/>
          </a:stretch>
        </p:blipFill>
        <p:spPr>
          <a:xfrm>
            <a:off x="1698529" y="965780"/>
            <a:ext cx="916181" cy="1037027"/>
          </a:xfrm>
          <a:prstGeom prst="ellipse">
            <a:avLst/>
          </a:prstGeom>
        </p:spPr>
      </p:pic>
      <p:pic>
        <p:nvPicPr>
          <p:cNvPr id="21" name="Billede 20">
            <a:extLst>
              <a:ext uri="{FF2B5EF4-FFF2-40B4-BE49-F238E27FC236}">
                <a16:creationId xmlns:a16="http://schemas.microsoft.com/office/drawing/2014/main" id="{8E9FEA57-9EE8-49E2-8274-A0A99E08D0CC}"/>
              </a:ext>
            </a:extLst>
          </p:cNvPr>
          <p:cNvPicPr>
            <a:picLocks noChangeAspect="1"/>
          </p:cNvPicPr>
          <p:nvPr/>
        </p:nvPicPr>
        <p:blipFill>
          <a:blip r:embed="rId7"/>
          <a:stretch>
            <a:fillRect/>
          </a:stretch>
        </p:blipFill>
        <p:spPr>
          <a:xfrm>
            <a:off x="2770437" y="1985389"/>
            <a:ext cx="927562" cy="972487"/>
          </a:xfrm>
          <a:prstGeom prst="ellipse">
            <a:avLst/>
          </a:prstGeom>
        </p:spPr>
      </p:pic>
      <p:pic>
        <p:nvPicPr>
          <p:cNvPr id="22" name="Billede 21">
            <a:extLst>
              <a:ext uri="{FF2B5EF4-FFF2-40B4-BE49-F238E27FC236}">
                <a16:creationId xmlns:a16="http://schemas.microsoft.com/office/drawing/2014/main" id="{FC4F8F67-15D5-44C0-8097-2A083AA19423}"/>
              </a:ext>
            </a:extLst>
          </p:cNvPr>
          <p:cNvPicPr>
            <a:picLocks noChangeAspect="1"/>
          </p:cNvPicPr>
          <p:nvPr/>
        </p:nvPicPr>
        <p:blipFill>
          <a:blip r:embed="rId8"/>
          <a:stretch>
            <a:fillRect/>
          </a:stretch>
        </p:blipFill>
        <p:spPr>
          <a:xfrm>
            <a:off x="2760846" y="4681539"/>
            <a:ext cx="1104875" cy="1119187"/>
          </a:xfrm>
          <a:prstGeom prst="ellipse">
            <a:avLst/>
          </a:prstGeom>
        </p:spPr>
      </p:pic>
      <p:pic>
        <p:nvPicPr>
          <p:cNvPr id="23" name="Billede 22">
            <a:extLst>
              <a:ext uri="{FF2B5EF4-FFF2-40B4-BE49-F238E27FC236}">
                <a16:creationId xmlns:a16="http://schemas.microsoft.com/office/drawing/2014/main" id="{DABF0EBF-1CF9-4BC7-82F7-1BB74E8EA37C}"/>
              </a:ext>
            </a:extLst>
          </p:cNvPr>
          <p:cNvPicPr>
            <a:picLocks noChangeAspect="1"/>
          </p:cNvPicPr>
          <p:nvPr/>
        </p:nvPicPr>
        <p:blipFill>
          <a:blip r:embed="rId9"/>
          <a:stretch>
            <a:fillRect/>
          </a:stretch>
        </p:blipFill>
        <p:spPr>
          <a:xfrm>
            <a:off x="1443807" y="5501312"/>
            <a:ext cx="1394691" cy="1356688"/>
          </a:xfrm>
          <a:prstGeom prst="ellipse">
            <a:avLst/>
          </a:prstGeom>
        </p:spPr>
      </p:pic>
      <p:pic>
        <p:nvPicPr>
          <p:cNvPr id="24" name="Billede 23">
            <a:extLst>
              <a:ext uri="{FF2B5EF4-FFF2-40B4-BE49-F238E27FC236}">
                <a16:creationId xmlns:a16="http://schemas.microsoft.com/office/drawing/2014/main" id="{526A284D-766D-4B5D-BE1B-5BE3C6D3BB86}"/>
              </a:ext>
            </a:extLst>
          </p:cNvPr>
          <p:cNvPicPr>
            <a:picLocks noChangeAspect="1"/>
          </p:cNvPicPr>
          <p:nvPr/>
        </p:nvPicPr>
        <p:blipFill>
          <a:blip r:embed="rId10"/>
          <a:stretch>
            <a:fillRect/>
          </a:stretch>
        </p:blipFill>
        <p:spPr>
          <a:xfrm>
            <a:off x="520652" y="4726703"/>
            <a:ext cx="957262" cy="1028858"/>
          </a:xfrm>
          <a:prstGeom prst="ellipse">
            <a:avLst/>
          </a:prstGeom>
        </p:spPr>
      </p:pic>
      <p:pic>
        <p:nvPicPr>
          <p:cNvPr id="25" name="Billede 24">
            <a:extLst>
              <a:ext uri="{FF2B5EF4-FFF2-40B4-BE49-F238E27FC236}">
                <a16:creationId xmlns:a16="http://schemas.microsoft.com/office/drawing/2014/main" id="{8ED6DEE8-8ACC-4820-83F6-740567D2EB4F}"/>
              </a:ext>
            </a:extLst>
          </p:cNvPr>
          <p:cNvPicPr>
            <a:picLocks noChangeAspect="1"/>
          </p:cNvPicPr>
          <p:nvPr/>
        </p:nvPicPr>
        <p:blipFill>
          <a:blip r:embed="rId11"/>
          <a:stretch>
            <a:fillRect/>
          </a:stretch>
        </p:blipFill>
        <p:spPr>
          <a:xfrm>
            <a:off x="597821" y="1970536"/>
            <a:ext cx="927563" cy="1037027"/>
          </a:xfrm>
          <a:prstGeom prst="ellipse">
            <a:avLst/>
          </a:prstGeom>
        </p:spPr>
      </p:pic>
      <p:pic>
        <p:nvPicPr>
          <p:cNvPr id="3" name="Grafik 2">
            <a:extLst>
              <a:ext uri="{FF2B5EF4-FFF2-40B4-BE49-F238E27FC236}">
                <a16:creationId xmlns:a16="http://schemas.microsoft.com/office/drawing/2014/main" id="{DB64048D-8FAC-6472-9828-1F281C49D1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7507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75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8EAE6-8906-4A18-8DAB-B42B883EF1FE}"/>
              </a:ext>
            </a:extLst>
          </p:cNvPr>
          <p:cNvSpPr>
            <a:spLocks noGrp="1"/>
          </p:cNvSpPr>
          <p:nvPr>
            <p:ph type="title"/>
          </p:nvPr>
        </p:nvSpPr>
        <p:spPr>
          <a:xfrm>
            <a:off x="4749121" y="365126"/>
            <a:ext cx="6896100" cy="1150166"/>
          </a:xfrm>
        </p:spPr>
        <p:txBody>
          <a:bodyPr/>
          <a:lstStyle/>
          <a:p>
            <a:r>
              <a:rPr lang="da-DK"/>
              <a:t>Kommunikation og Kultur</a:t>
            </a:r>
          </a:p>
        </p:txBody>
      </p:sp>
      <p:sp>
        <p:nvSpPr>
          <p:cNvPr id="3" name="Tekstfelt 2">
            <a:extLst>
              <a:ext uri="{FF2B5EF4-FFF2-40B4-BE49-F238E27FC236}">
                <a16:creationId xmlns:a16="http://schemas.microsoft.com/office/drawing/2014/main" id="{03D045B9-8E01-4745-8D39-C248EECF8C44}"/>
              </a:ext>
            </a:extLst>
          </p:cNvPr>
          <p:cNvSpPr txBox="1"/>
          <p:nvPr/>
        </p:nvSpPr>
        <p:spPr>
          <a:xfrm>
            <a:off x="4848225" y="1415943"/>
            <a:ext cx="2400300" cy="369332"/>
          </a:xfrm>
          <a:prstGeom prst="rect">
            <a:avLst/>
          </a:prstGeom>
          <a:noFill/>
        </p:spPr>
        <p:txBody>
          <a:bodyPr wrap="square" rtlCol="0">
            <a:spAutoFit/>
          </a:bodyPr>
          <a:lstStyle/>
          <a:p>
            <a:r>
              <a:rPr lang="da-DK" i="1"/>
              <a:t>Arbejdsgangsanalyse</a:t>
            </a:r>
          </a:p>
        </p:txBody>
      </p:sp>
      <p:sp>
        <p:nvSpPr>
          <p:cNvPr id="4" name="Rektangel 3">
            <a:extLst>
              <a:ext uri="{FF2B5EF4-FFF2-40B4-BE49-F238E27FC236}">
                <a16:creationId xmlns:a16="http://schemas.microsoft.com/office/drawing/2014/main" id="{023BFA82-60CB-48E8-AA92-72C16E9C5323}"/>
              </a:ext>
            </a:extLst>
          </p:cNvPr>
          <p:cNvSpPr/>
          <p:nvPr/>
        </p:nvSpPr>
        <p:spPr>
          <a:xfrm>
            <a:off x="4848225" y="2679394"/>
            <a:ext cx="3486150" cy="25638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38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161167DB-F638-4311-84BE-6A8F4A70AFD7}"/>
              </a:ext>
            </a:extLst>
          </p:cNvPr>
          <p:cNvSpPr/>
          <p:nvPr/>
        </p:nvSpPr>
        <p:spPr>
          <a:xfrm>
            <a:off x="8587111" y="2679393"/>
            <a:ext cx="3486150" cy="2563815"/>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a:solidFill>
                  <a:schemeClr val="bg1"/>
                </a:solidFill>
                <a:latin typeface="+mn-lt"/>
              </a:rPr>
              <a:t>Arbejdsgangsanalyser</a:t>
            </a:r>
            <a:r>
              <a:rPr lang="da-DK" sz="1400">
                <a:solidFill>
                  <a:schemeClr val="bg1"/>
                </a:solidFill>
                <a:latin typeface="+mn-lt"/>
              </a:rPr>
              <a:t> kan bruges til at kortlægge og analysere en proces, der skal forbedres. Alle trin og aktører i processen fra start til slut defineres og beskrives</a:t>
            </a:r>
          </a:p>
          <a:p>
            <a:endParaRPr lang="da-DK" sz="1400">
              <a:solidFill>
                <a:schemeClr val="bg1"/>
              </a:solidFill>
              <a:latin typeface="+mn-lt"/>
            </a:endParaRPr>
          </a:p>
          <a:p>
            <a:r>
              <a:rPr lang="da-DK" sz="1400" b="1" err="1">
                <a:solidFill>
                  <a:schemeClr val="bg1"/>
                </a:solidFill>
                <a:latin typeface="+mn-lt"/>
              </a:rPr>
              <a:t>Flowcharts</a:t>
            </a:r>
            <a:r>
              <a:rPr lang="da-DK" sz="1400" b="0">
                <a:solidFill>
                  <a:schemeClr val="bg1"/>
                </a:solidFill>
                <a:latin typeface="+mn-lt"/>
              </a:rPr>
              <a:t> kan bruges til at visualisere hvilke arbejdsgange, der indgår i en arbejdsopgave. </a:t>
            </a:r>
            <a:r>
              <a:rPr lang="da-DK" sz="1400">
                <a:solidFill>
                  <a:schemeClr val="bg1"/>
                </a:solidFill>
                <a:latin typeface="+mn-lt"/>
              </a:rPr>
              <a:t>Kan give visuelt overblik over forskelle i arbejdsgange FØR og EFTER implementering.</a:t>
            </a:r>
          </a:p>
        </p:txBody>
      </p:sp>
      <p:sp>
        <p:nvSpPr>
          <p:cNvPr id="17" name="Tekstfelt 16">
            <a:extLst>
              <a:ext uri="{FF2B5EF4-FFF2-40B4-BE49-F238E27FC236}">
                <a16:creationId xmlns:a16="http://schemas.microsoft.com/office/drawing/2014/main" id="{BD15F3D4-7E02-4C1E-9D85-4668EEDBE450}"/>
              </a:ext>
            </a:extLst>
          </p:cNvPr>
          <p:cNvSpPr txBox="1"/>
          <p:nvPr/>
        </p:nvSpPr>
        <p:spPr>
          <a:xfrm>
            <a:off x="4848225" y="6033156"/>
            <a:ext cx="3738886" cy="461665"/>
          </a:xfrm>
          <a:prstGeom prst="rect">
            <a:avLst/>
          </a:prstGeom>
          <a:noFill/>
        </p:spPr>
        <p:txBody>
          <a:bodyPr wrap="square">
            <a:spAutoFit/>
          </a:bodyPr>
          <a:lstStyle/>
          <a:p>
            <a:r>
              <a:rPr lang="da-DK" sz="1200" i="1"/>
              <a:t>Kilde: </a:t>
            </a:r>
            <a:r>
              <a:rPr lang="en-US" sz="1200" b="0" i="0" u="sng" strike="noStrike">
                <a:effectLst/>
                <a:latin typeface="Corbel" panose="020B0503020204020204" pitchFamily="34" charset="0"/>
                <a:hlinkClick r:id="rId3"/>
              </a:rPr>
              <a:t>Institute for Healthcare Improvement, IHI Open School: The Science of Improvement on a Whiteboard!</a:t>
            </a:r>
            <a:r>
              <a:rPr lang="en-US" sz="1200" b="0" i="0" u="none" strike="noStrike">
                <a:solidFill>
                  <a:srgbClr val="F2F2F2"/>
                </a:solidFill>
                <a:effectLst/>
                <a:latin typeface="Corbel" panose="020B0503020204020204" pitchFamily="34" charset="0"/>
              </a:rPr>
              <a:t> </a:t>
            </a:r>
            <a:endParaRPr lang="da-DK" sz="1200" b="0" i="0">
              <a:effectLst/>
              <a:latin typeface="Calibri" panose="020F0502020204030204" pitchFamily="34" charset="0"/>
            </a:endParaRPr>
          </a:p>
        </p:txBody>
      </p:sp>
      <p:pic>
        <p:nvPicPr>
          <p:cNvPr id="18" name="Billede 17">
            <a:extLst>
              <a:ext uri="{FF2B5EF4-FFF2-40B4-BE49-F238E27FC236}">
                <a16:creationId xmlns:a16="http://schemas.microsoft.com/office/drawing/2014/main" id="{AC595F91-50DB-4319-B81B-0D9A77C0FAB2}"/>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19" name="Billede 18">
            <a:extLst>
              <a:ext uri="{FF2B5EF4-FFF2-40B4-BE49-F238E27FC236}">
                <a16:creationId xmlns:a16="http://schemas.microsoft.com/office/drawing/2014/main" id="{DC686134-0F07-4D32-A14D-873B675776C0}"/>
              </a:ext>
            </a:extLst>
          </p:cNvPr>
          <p:cNvPicPr>
            <a:picLocks noChangeAspect="1"/>
          </p:cNvPicPr>
          <p:nvPr/>
        </p:nvPicPr>
        <p:blipFill>
          <a:blip r:embed="rId5"/>
          <a:stretch>
            <a:fillRect/>
          </a:stretch>
        </p:blipFill>
        <p:spPr>
          <a:xfrm>
            <a:off x="2770437" y="1985389"/>
            <a:ext cx="927562" cy="972487"/>
          </a:xfrm>
          <a:prstGeom prst="ellipse">
            <a:avLst/>
          </a:prstGeom>
        </p:spPr>
      </p:pic>
      <p:pic>
        <p:nvPicPr>
          <p:cNvPr id="20" name="Billede 19">
            <a:extLst>
              <a:ext uri="{FF2B5EF4-FFF2-40B4-BE49-F238E27FC236}">
                <a16:creationId xmlns:a16="http://schemas.microsoft.com/office/drawing/2014/main" id="{9D635FAB-9BD0-4190-AB4F-57FF3802E079}"/>
              </a:ext>
            </a:extLst>
          </p:cNvPr>
          <p:cNvPicPr>
            <a:picLocks noChangeAspect="1"/>
          </p:cNvPicPr>
          <p:nvPr/>
        </p:nvPicPr>
        <p:blipFill>
          <a:blip r:embed="rId6"/>
          <a:stretch>
            <a:fillRect/>
          </a:stretch>
        </p:blipFill>
        <p:spPr>
          <a:xfrm>
            <a:off x="2760846" y="4681539"/>
            <a:ext cx="1104875" cy="1119187"/>
          </a:xfrm>
          <a:prstGeom prst="ellipse">
            <a:avLst/>
          </a:prstGeom>
        </p:spPr>
      </p:pic>
      <p:pic>
        <p:nvPicPr>
          <p:cNvPr id="22" name="Billede 21">
            <a:extLst>
              <a:ext uri="{FF2B5EF4-FFF2-40B4-BE49-F238E27FC236}">
                <a16:creationId xmlns:a16="http://schemas.microsoft.com/office/drawing/2014/main" id="{5A5203E5-3413-4E77-873E-21CF7575DD34}"/>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23" name="Billede 22">
            <a:extLst>
              <a:ext uri="{FF2B5EF4-FFF2-40B4-BE49-F238E27FC236}">
                <a16:creationId xmlns:a16="http://schemas.microsoft.com/office/drawing/2014/main" id="{93D158B5-B53F-43EE-8383-DC0A0BD442AF}"/>
              </a:ext>
            </a:extLst>
          </p:cNvPr>
          <p:cNvPicPr>
            <a:picLocks noChangeAspect="1"/>
          </p:cNvPicPr>
          <p:nvPr/>
        </p:nvPicPr>
        <p:blipFill>
          <a:blip r:embed="rId8"/>
          <a:stretch>
            <a:fillRect/>
          </a:stretch>
        </p:blipFill>
        <p:spPr>
          <a:xfrm>
            <a:off x="597821" y="1970536"/>
            <a:ext cx="927563" cy="1037027"/>
          </a:xfrm>
          <a:prstGeom prst="ellipse">
            <a:avLst/>
          </a:prstGeom>
        </p:spPr>
      </p:pic>
      <p:pic>
        <p:nvPicPr>
          <p:cNvPr id="13" name="Billede 12">
            <a:extLst>
              <a:ext uri="{FF2B5EF4-FFF2-40B4-BE49-F238E27FC236}">
                <a16:creationId xmlns:a16="http://schemas.microsoft.com/office/drawing/2014/main" id="{5D480AAC-61CD-465C-812A-9C6085A0612C}"/>
              </a:ext>
            </a:extLst>
          </p:cNvPr>
          <p:cNvPicPr>
            <a:picLocks noChangeAspect="1"/>
          </p:cNvPicPr>
          <p:nvPr/>
        </p:nvPicPr>
        <p:blipFill>
          <a:blip r:embed="rId9"/>
          <a:stretch>
            <a:fillRect/>
          </a:stretch>
        </p:blipFill>
        <p:spPr>
          <a:xfrm>
            <a:off x="1443807" y="5501312"/>
            <a:ext cx="1394691" cy="1356688"/>
          </a:xfrm>
          <a:prstGeom prst="ellipse">
            <a:avLst/>
          </a:prstGeom>
        </p:spPr>
      </p:pic>
      <p:pic>
        <p:nvPicPr>
          <p:cNvPr id="5" name="Grafik 4">
            <a:extLst>
              <a:ext uri="{FF2B5EF4-FFF2-40B4-BE49-F238E27FC236}">
                <a16:creationId xmlns:a16="http://schemas.microsoft.com/office/drawing/2014/main" id="{F890E73D-B184-F7CC-3B02-EDD906FAD8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11677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8EAE6-8906-4A18-8DAB-B42B883EF1FE}"/>
              </a:ext>
            </a:extLst>
          </p:cNvPr>
          <p:cNvSpPr>
            <a:spLocks noGrp="1"/>
          </p:cNvSpPr>
          <p:nvPr>
            <p:ph type="title"/>
          </p:nvPr>
        </p:nvSpPr>
        <p:spPr>
          <a:xfrm>
            <a:off x="4749121" y="365126"/>
            <a:ext cx="6896100" cy="1150166"/>
          </a:xfrm>
        </p:spPr>
        <p:txBody>
          <a:bodyPr/>
          <a:lstStyle/>
          <a:p>
            <a:r>
              <a:rPr lang="da-DK"/>
              <a:t>Kommunikation og Kultur</a:t>
            </a:r>
          </a:p>
        </p:txBody>
      </p:sp>
      <p:sp>
        <p:nvSpPr>
          <p:cNvPr id="3" name="Tekstfelt 2">
            <a:extLst>
              <a:ext uri="{FF2B5EF4-FFF2-40B4-BE49-F238E27FC236}">
                <a16:creationId xmlns:a16="http://schemas.microsoft.com/office/drawing/2014/main" id="{03D045B9-8E01-4745-8D39-C248EECF8C44}"/>
              </a:ext>
            </a:extLst>
          </p:cNvPr>
          <p:cNvSpPr txBox="1"/>
          <p:nvPr/>
        </p:nvSpPr>
        <p:spPr>
          <a:xfrm>
            <a:off x="4848225" y="1499103"/>
            <a:ext cx="3486150" cy="369332"/>
          </a:xfrm>
          <a:prstGeom prst="rect">
            <a:avLst/>
          </a:prstGeom>
          <a:noFill/>
          <a:ln>
            <a:noFill/>
          </a:ln>
        </p:spPr>
        <p:txBody>
          <a:bodyPr wrap="square" rtlCol="0">
            <a:spAutoFit/>
          </a:bodyPr>
          <a:lstStyle/>
          <a:p>
            <a:r>
              <a:rPr lang="da-DK" sz="1800" i="1">
                <a:latin typeface="+mn-lt"/>
              </a:rPr>
              <a:t>Interessentanalyse</a:t>
            </a:r>
            <a:endParaRPr lang="da-DK" i="1"/>
          </a:p>
        </p:txBody>
      </p:sp>
      <p:sp>
        <p:nvSpPr>
          <p:cNvPr id="4" name="Rektangel 3">
            <a:extLst>
              <a:ext uri="{FF2B5EF4-FFF2-40B4-BE49-F238E27FC236}">
                <a16:creationId xmlns:a16="http://schemas.microsoft.com/office/drawing/2014/main" id="{023BFA82-60CB-48E8-AA92-72C16E9C5323}"/>
              </a:ext>
            </a:extLst>
          </p:cNvPr>
          <p:cNvSpPr/>
          <p:nvPr/>
        </p:nvSpPr>
        <p:spPr>
          <a:xfrm>
            <a:off x="4848225" y="2974181"/>
            <a:ext cx="3486150" cy="2632291"/>
          </a:xfrm>
          <a:prstGeom prst="rect">
            <a:avLst/>
          </a:prstGeom>
          <a:blipFill>
            <a:blip r:embed="rId2">
              <a:extLst>
                <a:ext uri="{28A0092B-C50C-407E-A947-70E740481C1C}">
                  <a14:useLocalDpi xmlns:a14="http://schemas.microsoft.com/office/drawing/2010/main" val="0"/>
                </a:ext>
              </a:extLst>
            </a:blip>
            <a:stretch>
              <a:fillRect l="13341" t="-1611" r="13341" b="-7963"/>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161167DB-F638-4311-84BE-6A8F4A70AFD7}"/>
              </a:ext>
            </a:extLst>
          </p:cNvPr>
          <p:cNvSpPr/>
          <p:nvPr/>
        </p:nvSpPr>
        <p:spPr>
          <a:xfrm>
            <a:off x="8587111" y="2974181"/>
            <a:ext cx="3486150" cy="2632291"/>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chemeClr val="bg1"/>
                </a:solidFill>
              </a:rPr>
              <a:t>En forudsætning for at kunne inddrage og kommunikere til relevante parter, er at identificere, hvem der bliver påvirket og hvordan.</a:t>
            </a:r>
          </a:p>
          <a:p>
            <a:r>
              <a:rPr lang="da-DK" sz="1400" dirty="0">
                <a:solidFill>
                  <a:schemeClr val="bg1"/>
                </a:solidFill>
              </a:rPr>
              <a:t>Man kan sætte en teknologi/et hjælpemiddel i midten og så bevæge sig hele vejen rundt om. </a:t>
            </a:r>
          </a:p>
          <a:p>
            <a:r>
              <a:rPr lang="da-DK" sz="1400" dirty="0">
                <a:solidFill>
                  <a:schemeClr val="bg1"/>
                </a:solidFill>
              </a:rPr>
              <a:t>- Hvem bliver påvirket?</a:t>
            </a:r>
          </a:p>
          <a:p>
            <a:r>
              <a:rPr lang="da-DK" sz="1400" dirty="0">
                <a:solidFill>
                  <a:schemeClr val="bg1"/>
                </a:solidFill>
              </a:rPr>
              <a:t>- Hvordan bliver de påvirket?</a:t>
            </a:r>
          </a:p>
          <a:p>
            <a:r>
              <a:rPr lang="da-DK" sz="1400" dirty="0">
                <a:solidFill>
                  <a:schemeClr val="bg1"/>
                </a:solidFill>
              </a:rPr>
              <a:t>- Hvad skal gøres for at imødekomme deres interesser?</a:t>
            </a:r>
          </a:p>
        </p:txBody>
      </p:sp>
      <p:sp>
        <p:nvSpPr>
          <p:cNvPr id="18" name="Tekstfelt 17">
            <a:extLst>
              <a:ext uri="{FF2B5EF4-FFF2-40B4-BE49-F238E27FC236}">
                <a16:creationId xmlns:a16="http://schemas.microsoft.com/office/drawing/2014/main" id="{71915EC0-87FC-4410-BB8E-3E116185F72C}"/>
              </a:ext>
            </a:extLst>
          </p:cNvPr>
          <p:cNvSpPr txBox="1"/>
          <p:nvPr/>
        </p:nvSpPr>
        <p:spPr>
          <a:xfrm>
            <a:off x="4892183" y="5590672"/>
            <a:ext cx="3304988" cy="307777"/>
          </a:xfrm>
          <a:prstGeom prst="rect">
            <a:avLst/>
          </a:prstGeom>
          <a:noFill/>
        </p:spPr>
        <p:txBody>
          <a:bodyPr wrap="square" rtlCol="0">
            <a:spAutoFit/>
          </a:bodyPr>
          <a:lstStyle/>
          <a:p>
            <a:r>
              <a:rPr lang="da-DK" sz="1400" i="1"/>
              <a:t>Kilde: </a:t>
            </a:r>
            <a:r>
              <a:rPr lang="da-DK" sz="1400" i="1" err="1"/>
              <a:t>Mannaz</a:t>
            </a:r>
            <a:endParaRPr lang="da-DK" sz="1400" i="1"/>
          </a:p>
        </p:txBody>
      </p:sp>
      <p:sp>
        <p:nvSpPr>
          <p:cNvPr id="17" name="Tekstfelt 16">
            <a:extLst>
              <a:ext uri="{FF2B5EF4-FFF2-40B4-BE49-F238E27FC236}">
                <a16:creationId xmlns:a16="http://schemas.microsoft.com/office/drawing/2014/main" id="{DC1C0A8E-B4C4-49BA-8433-7E1C7FD3C6F7}"/>
              </a:ext>
            </a:extLst>
          </p:cNvPr>
          <p:cNvSpPr txBox="1"/>
          <p:nvPr/>
        </p:nvSpPr>
        <p:spPr>
          <a:xfrm>
            <a:off x="4848225" y="2497538"/>
            <a:ext cx="3486150" cy="338554"/>
          </a:xfrm>
          <a:prstGeom prst="rect">
            <a:avLst/>
          </a:prstGeom>
          <a:noFill/>
        </p:spPr>
        <p:txBody>
          <a:bodyPr wrap="square">
            <a:spAutoFit/>
          </a:bodyPr>
          <a:lstStyle/>
          <a:p>
            <a:pPr marL="0" indent="0">
              <a:buNone/>
            </a:pPr>
            <a:r>
              <a:rPr lang="da-DK" sz="1600"/>
              <a:t>Rundt om grisen</a:t>
            </a:r>
          </a:p>
        </p:txBody>
      </p:sp>
      <p:pic>
        <p:nvPicPr>
          <p:cNvPr id="14" name="Billede 13">
            <a:extLst>
              <a:ext uri="{FF2B5EF4-FFF2-40B4-BE49-F238E27FC236}">
                <a16:creationId xmlns:a16="http://schemas.microsoft.com/office/drawing/2014/main" id="{2137B20F-D8A2-4DF2-A4A5-11091EACDE58}"/>
              </a:ext>
            </a:extLst>
          </p:cNvPr>
          <p:cNvPicPr>
            <a:picLocks noChangeAspect="1"/>
          </p:cNvPicPr>
          <p:nvPr/>
        </p:nvPicPr>
        <p:blipFill>
          <a:blip r:embed="rId3"/>
          <a:stretch>
            <a:fillRect/>
          </a:stretch>
        </p:blipFill>
        <p:spPr>
          <a:xfrm>
            <a:off x="1443807" y="5501312"/>
            <a:ext cx="1394691" cy="1356688"/>
          </a:xfrm>
          <a:prstGeom prst="ellipse">
            <a:avLst/>
          </a:prstGeom>
        </p:spPr>
      </p:pic>
      <p:pic>
        <p:nvPicPr>
          <p:cNvPr id="15" name="Billede 14">
            <a:extLst>
              <a:ext uri="{FF2B5EF4-FFF2-40B4-BE49-F238E27FC236}">
                <a16:creationId xmlns:a16="http://schemas.microsoft.com/office/drawing/2014/main" id="{9DA3FE57-E41C-4C03-AE4C-046A1F878260}"/>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22" name="Billede 21">
            <a:extLst>
              <a:ext uri="{FF2B5EF4-FFF2-40B4-BE49-F238E27FC236}">
                <a16:creationId xmlns:a16="http://schemas.microsoft.com/office/drawing/2014/main" id="{26073054-1CEA-4478-B9E4-5DAC50B24BFB}"/>
              </a:ext>
            </a:extLst>
          </p:cNvPr>
          <p:cNvPicPr>
            <a:picLocks noChangeAspect="1"/>
          </p:cNvPicPr>
          <p:nvPr/>
        </p:nvPicPr>
        <p:blipFill>
          <a:blip r:embed="rId5"/>
          <a:stretch>
            <a:fillRect/>
          </a:stretch>
        </p:blipFill>
        <p:spPr>
          <a:xfrm>
            <a:off x="2770437" y="1985389"/>
            <a:ext cx="927562" cy="972487"/>
          </a:xfrm>
          <a:prstGeom prst="ellipse">
            <a:avLst/>
          </a:prstGeom>
        </p:spPr>
      </p:pic>
      <p:pic>
        <p:nvPicPr>
          <p:cNvPr id="25" name="Billede 24">
            <a:extLst>
              <a:ext uri="{FF2B5EF4-FFF2-40B4-BE49-F238E27FC236}">
                <a16:creationId xmlns:a16="http://schemas.microsoft.com/office/drawing/2014/main" id="{530D4008-A9EF-43A2-8970-C077DBBE2809}"/>
              </a:ext>
            </a:extLst>
          </p:cNvPr>
          <p:cNvPicPr>
            <a:picLocks noChangeAspect="1"/>
          </p:cNvPicPr>
          <p:nvPr/>
        </p:nvPicPr>
        <p:blipFill>
          <a:blip r:embed="rId6"/>
          <a:stretch>
            <a:fillRect/>
          </a:stretch>
        </p:blipFill>
        <p:spPr>
          <a:xfrm>
            <a:off x="2760846" y="4681539"/>
            <a:ext cx="1104875" cy="1119187"/>
          </a:xfrm>
          <a:prstGeom prst="ellipse">
            <a:avLst/>
          </a:prstGeom>
        </p:spPr>
      </p:pic>
      <p:pic>
        <p:nvPicPr>
          <p:cNvPr id="26" name="Billede 25">
            <a:extLst>
              <a:ext uri="{FF2B5EF4-FFF2-40B4-BE49-F238E27FC236}">
                <a16:creationId xmlns:a16="http://schemas.microsoft.com/office/drawing/2014/main" id="{86AD7E40-623C-4799-BC5F-3EE2A96B7F62}"/>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27" name="Billede 26">
            <a:extLst>
              <a:ext uri="{FF2B5EF4-FFF2-40B4-BE49-F238E27FC236}">
                <a16:creationId xmlns:a16="http://schemas.microsoft.com/office/drawing/2014/main" id="{FD307A60-D698-4513-AC45-37E4CDEE4CFD}"/>
              </a:ext>
            </a:extLst>
          </p:cNvPr>
          <p:cNvPicPr>
            <a:picLocks noChangeAspect="1"/>
          </p:cNvPicPr>
          <p:nvPr/>
        </p:nvPicPr>
        <p:blipFill>
          <a:blip r:embed="rId8"/>
          <a:stretch>
            <a:fillRect/>
          </a:stretch>
        </p:blipFill>
        <p:spPr>
          <a:xfrm>
            <a:off x="597821" y="1970536"/>
            <a:ext cx="927563" cy="1037027"/>
          </a:xfrm>
          <a:prstGeom prst="ellipse">
            <a:avLst/>
          </a:prstGeom>
        </p:spPr>
      </p:pic>
      <p:pic>
        <p:nvPicPr>
          <p:cNvPr id="5" name="Grafik 4">
            <a:extLst>
              <a:ext uri="{FF2B5EF4-FFF2-40B4-BE49-F238E27FC236}">
                <a16:creationId xmlns:a16="http://schemas.microsoft.com/office/drawing/2014/main" id="{4FA9C661-22AF-0F03-2322-7642DF1B69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24082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8EAE6-8906-4A18-8DAB-B42B883EF1FE}"/>
              </a:ext>
            </a:extLst>
          </p:cNvPr>
          <p:cNvSpPr>
            <a:spLocks noGrp="1"/>
          </p:cNvSpPr>
          <p:nvPr>
            <p:ph type="title"/>
          </p:nvPr>
        </p:nvSpPr>
        <p:spPr>
          <a:xfrm>
            <a:off x="4749121" y="365126"/>
            <a:ext cx="6896100" cy="992431"/>
          </a:xfrm>
        </p:spPr>
        <p:txBody>
          <a:bodyPr/>
          <a:lstStyle/>
          <a:p>
            <a:r>
              <a:rPr lang="da-DK"/>
              <a:t>Kommunikation og Kultur</a:t>
            </a:r>
          </a:p>
        </p:txBody>
      </p:sp>
      <p:sp>
        <p:nvSpPr>
          <p:cNvPr id="3" name="Tekstfelt 2">
            <a:extLst>
              <a:ext uri="{FF2B5EF4-FFF2-40B4-BE49-F238E27FC236}">
                <a16:creationId xmlns:a16="http://schemas.microsoft.com/office/drawing/2014/main" id="{03D045B9-8E01-4745-8D39-C248EECF8C44}"/>
              </a:ext>
            </a:extLst>
          </p:cNvPr>
          <p:cNvSpPr txBox="1"/>
          <p:nvPr/>
        </p:nvSpPr>
        <p:spPr>
          <a:xfrm>
            <a:off x="4805278" y="1515292"/>
            <a:ext cx="2400300" cy="369332"/>
          </a:xfrm>
          <a:prstGeom prst="rect">
            <a:avLst/>
          </a:prstGeom>
          <a:noFill/>
        </p:spPr>
        <p:txBody>
          <a:bodyPr wrap="square" rtlCol="0">
            <a:spAutoFit/>
          </a:bodyPr>
          <a:lstStyle/>
          <a:p>
            <a:r>
              <a:rPr lang="da-DK" sz="1800" i="1">
                <a:latin typeface="+mn-lt"/>
              </a:rPr>
              <a:t>Niveauer i modstand</a:t>
            </a:r>
            <a:endParaRPr lang="da-DK" i="1"/>
          </a:p>
        </p:txBody>
      </p:sp>
      <p:sp>
        <p:nvSpPr>
          <p:cNvPr id="4" name="Rektangel 3">
            <a:extLst>
              <a:ext uri="{FF2B5EF4-FFF2-40B4-BE49-F238E27FC236}">
                <a16:creationId xmlns:a16="http://schemas.microsoft.com/office/drawing/2014/main" id="{023BFA82-60CB-48E8-AA92-72C16E9C5323}"/>
              </a:ext>
            </a:extLst>
          </p:cNvPr>
          <p:cNvSpPr/>
          <p:nvPr/>
        </p:nvSpPr>
        <p:spPr>
          <a:xfrm>
            <a:off x="4848225" y="2798616"/>
            <a:ext cx="3486150" cy="2266950"/>
          </a:xfrm>
          <a:prstGeom prst="rect">
            <a:avLst/>
          </a:prstGeom>
          <a:blipFill>
            <a:blip r:embed="rId2">
              <a:extLst>
                <a:ext uri="{28A0092B-C50C-407E-A947-70E740481C1C}">
                  <a14:useLocalDpi xmlns:a14="http://schemas.microsoft.com/office/drawing/2010/main" val="0"/>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161167DB-F638-4311-84BE-6A8F4A70AFD7}"/>
              </a:ext>
            </a:extLst>
          </p:cNvPr>
          <p:cNvSpPr/>
          <p:nvPr/>
        </p:nvSpPr>
        <p:spPr>
          <a:xfrm>
            <a:off x="8414327" y="2798616"/>
            <a:ext cx="3658934" cy="2702696"/>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1600" b="1" dirty="0">
                <a:solidFill>
                  <a:schemeClr val="bg1"/>
                </a:solidFill>
              </a:rPr>
              <a:t>3 Niveauer i modstand</a:t>
            </a:r>
          </a:p>
          <a:p>
            <a:pPr marL="0" indent="0">
              <a:buNone/>
            </a:pPr>
            <a:endParaRPr lang="da-DK" sz="1400" dirty="0">
              <a:solidFill>
                <a:schemeClr val="bg1"/>
              </a:solidFill>
            </a:endParaRPr>
          </a:p>
          <a:p>
            <a:r>
              <a:rPr lang="da-DK" sz="1400" b="1" dirty="0">
                <a:solidFill>
                  <a:schemeClr val="bg1"/>
                </a:solidFill>
              </a:rPr>
              <a:t>Kognitivt</a:t>
            </a:r>
            <a:r>
              <a:rPr lang="da-DK" sz="1400" dirty="0">
                <a:solidFill>
                  <a:schemeClr val="bg1"/>
                </a:solidFill>
              </a:rPr>
              <a:t> ”</a:t>
            </a:r>
            <a:r>
              <a:rPr lang="da-DK" sz="1200" dirty="0">
                <a:solidFill>
                  <a:schemeClr val="bg1"/>
                </a:solidFill>
              </a:rPr>
              <a:t>Jeg kan ikke forstå det…”</a:t>
            </a:r>
          </a:p>
          <a:p>
            <a:pPr lvl="1"/>
            <a:r>
              <a:rPr lang="da-DK" sz="1400" dirty="0">
                <a:solidFill>
                  <a:schemeClr val="bg1"/>
                </a:solidFill>
              </a:rPr>
              <a:t>Løsning: Information og meningsskabelse</a:t>
            </a:r>
          </a:p>
          <a:p>
            <a:pPr lvl="1"/>
            <a:endParaRPr lang="da-DK" sz="1400" dirty="0">
              <a:solidFill>
                <a:schemeClr val="bg1"/>
              </a:solidFill>
            </a:endParaRPr>
          </a:p>
          <a:p>
            <a:r>
              <a:rPr lang="da-DK" sz="1400" b="1" dirty="0">
                <a:solidFill>
                  <a:schemeClr val="bg1"/>
                </a:solidFill>
              </a:rPr>
              <a:t>Emotionelt</a:t>
            </a:r>
            <a:r>
              <a:rPr lang="da-DK" sz="1400" dirty="0">
                <a:solidFill>
                  <a:schemeClr val="bg1"/>
                </a:solidFill>
              </a:rPr>
              <a:t> ”</a:t>
            </a:r>
            <a:r>
              <a:rPr lang="da-DK" sz="1200" dirty="0">
                <a:solidFill>
                  <a:schemeClr val="bg1"/>
                </a:solidFill>
              </a:rPr>
              <a:t>Jeg kan ikke lide det…”</a:t>
            </a:r>
          </a:p>
          <a:p>
            <a:pPr lvl="1"/>
            <a:r>
              <a:rPr lang="da-DK" sz="1400" dirty="0">
                <a:solidFill>
                  <a:schemeClr val="bg1"/>
                </a:solidFill>
              </a:rPr>
              <a:t>Løsning: Dialog og empati</a:t>
            </a:r>
          </a:p>
          <a:p>
            <a:pPr lvl="1"/>
            <a:endParaRPr lang="da-DK" sz="1400" dirty="0">
              <a:solidFill>
                <a:schemeClr val="bg1"/>
              </a:solidFill>
            </a:endParaRPr>
          </a:p>
          <a:p>
            <a:r>
              <a:rPr lang="da-DK" sz="1400" b="1" dirty="0">
                <a:solidFill>
                  <a:schemeClr val="bg1"/>
                </a:solidFill>
              </a:rPr>
              <a:t>Relationelt personligt </a:t>
            </a:r>
            <a:r>
              <a:rPr lang="da-DK" sz="1400" dirty="0">
                <a:solidFill>
                  <a:schemeClr val="bg1"/>
                </a:solidFill>
              </a:rPr>
              <a:t>”</a:t>
            </a:r>
            <a:r>
              <a:rPr lang="da-DK" sz="1200" dirty="0">
                <a:solidFill>
                  <a:schemeClr val="bg1"/>
                </a:solidFill>
              </a:rPr>
              <a:t>Jeg kan ikke lide dig”</a:t>
            </a:r>
          </a:p>
          <a:p>
            <a:pPr lvl="1"/>
            <a:r>
              <a:rPr lang="da-DK" sz="1400" dirty="0">
                <a:solidFill>
                  <a:schemeClr val="bg1"/>
                </a:solidFill>
              </a:rPr>
              <a:t>Løsning: Konfliktmægling</a:t>
            </a:r>
          </a:p>
        </p:txBody>
      </p:sp>
      <p:sp>
        <p:nvSpPr>
          <p:cNvPr id="19" name="Tekstfelt 18">
            <a:extLst>
              <a:ext uri="{FF2B5EF4-FFF2-40B4-BE49-F238E27FC236}">
                <a16:creationId xmlns:a16="http://schemas.microsoft.com/office/drawing/2014/main" id="{8A559592-1226-4751-8CAF-95BE1B1F6DDD}"/>
              </a:ext>
            </a:extLst>
          </p:cNvPr>
          <p:cNvSpPr txBox="1"/>
          <p:nvPr/>
        </p:nvSpPr>
        <p:spPr>
          <a:xfrm>
            <a:off x="4805277" y="5102632"/>
            <a:ext cx="4886494" cy="276999"/>
          </a:xfrm>
          <a:prstGeom prst="rect">
            <a:avLst/>
          </a:prstGeom>
          <a:noFill/>
        </p:spPr>
        <p:txBody>
          <a:bodyPr wrap="square" rtlCol="0">
            <a:spAutoFit/>
          </a:bodyPr>
          <a:lstStyle/>
          <a:p>
            <a:r>
              <a:rPr lang="da-DK" sz="1200" i="1"/>
              <a:t>Kilde: Maurer</a:t>
            </a:r>
          </a:p>
        </p:txBody>
      </p:sp>
      <p:sp>
        <p:nvSpPr>
          <p:cNvPr id="20" name="Tekstfelt 19">
            <a:extLst>
              <a:ext uri="{FF2B5EF4-FFF2-40B4-BE49-F238E27FC236}">
                <a16:creationId xmlns:a16="http://schemas.microsoft.com/office/drawing/2014/main" id="{AB8A18F1-5D74-4BBA-98FB-556B648864A0}"/>
              </a:ext>
            </a:extLst>
          </p:cNvPr>
          <p:cNvSpPr txBox="1"/>
          <p:nvPr/>
        </p:nvSpPr>
        <p:spPr>
          <a:xfrm>
            <a:off x="4805278" y="5969654"/>
            <a:ext cx="4886494" cy="523220"/>
          </a:xfrm>
          <a:prstGeom prst="rect">
            <a:avLst/>
          </a:prstGeom>
          <a:noFill/>
        </p:spPr>
        <p:txBody>
          <a:bodyPr wrap="square">
            <a:spAutoFit/>
          </a:bodyPr>
          <a:lstStyle/>
          <a:p>
            <a:r>
              <a:rPr lang="da-DK" sz="1400" i="1"/>
              <a:t>Kilde: </a:t>
            </a:r>
            <a:r>
              <a:rPr lang="da-DK" sz="1400" i="1">
                <a:hlinkClick r:id="rId3"/>
              </a:rPr>
              <a:t>https://lederindsigt.dk/vaerktoejer-skabeloner/ledelse-og-organisation/the-change-curve-fire-faser-til-forandring/</a:t>
            </a:r>
            <a:endParaRPr lang="da-DK" sz="1400" i="1"/>
          </a:p>
        </p:txBody>
      </p:sp>
      <p:pic>
        <p:nvPicPr>
          <p:cNvPr id="17" name="Billede 16">
            <a:extLst>
              <a:ext uri="{FF2B5EF4-FFF2-40B4-BE49-F238E27FC236}">
                <a16:creationId xmlns:a16="http://schemas.microsoft.com/office/drawing/2014/main" id="{9027E626-9B3F-47BA-9827-324040E6D4ED}"/>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18" name="Billede 17">
            <a:extLst>
              <a:ext uri="{FF2B5EF4-FFF2-40B4-BE49-F238E27FC236}">
                <a16:creationId xmlns:a16="http://schemas.microsoft.com/office/drawing/2014/main" id="{E31229F7-D2F0-478B-9856-4723306959A9}"/>
              </a:ext>
            </a:extLst>
          </p:cNvPr>
          <p:cNvPicPr>
            <a:picLocks noChangeAspect="1"/>
          </p:cNvPicPr>
          <p:nvPr/>
        </p:nvPicPr>
        <p:blipFill>
          <a:blip r:embed="rId5"/>
          <a:stretch>
            <a:fillRect/>
          </a:stretch>
        </p:blipFill>
        <p:spPr>
          <a:xfrm>
            <a:off x="2770437" y="1985389"/>
            <a:ext cx="927562" cy="972487"/>
          </a:xfrm>
          <a:prstGeom prst="ellipse">
            <a:avLst/>
          </a:prstGeom>
        </p:spPr>
      </p:pic>
      <p:pic>
        <p:nvPicPr>
          <p:cNvPr id="21" name="Billede 20">
            <a:extLst>
              <a:ext uri="{FF2B5EF4-FFF2-40B4-BE49-F238E27FC236}">
                <a16:creationId xmlns:a16="http://schemas.microsoft.com/office/drawing/2014/main" id="{DBC19911-DA30-4572-BCAA-88D7F3041895}"/>
              </a:ext>
            </a:extLst>
          </p:cNvPr>
          <p:cNvPicPr>
            <a:picLocks noChangeAspect="1"/>
          </p:cNvPicPr>
          <p:nvPr/>
        </p:nvPicPr>
        <p:blipFill>
          <a:blip r:embed="rId6"/>
          <a:stretch>
            <a:fillRect/>
          </a:stretch>
        </p:blipFill>
        <p:spPr>
          <a:xfrm>
            <a:off x="2760846" y="4681539"/>
            <a:ext cx="1104875" cy="1119187"/>
          </a:xfrm>
          <a:prstGeom prst="ellipse">
            <a:avLst/>
          </a:prstGeom>
        </p:spPr>
      </p:pic>
      <p:pic>
        <p:nvPicPr>
          <p:cNvPr id="23" name="Billede 22">
            <a:extLst>
              <a:ext uri="{FF2B5EF4-FFF2-40B4-BE49-F238E27FC236}">
                <a16:creationId xmlns:a16="http://schemas.microsoft.com/office/drawing/2014/main" id="{DCC36766-F7F0-49CC-915A-0324EBC82B55}"/>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24" name="Billede 23">
            <a:extLst>
              <a:ext uri="{FF2B5EF4-FFF2-40B4-BE49-F238E27FC236}">
                <a16:creationId xmlns:a16="http://schemas.microsoft.com/office/drawing/2014/main" id="{8F729270-677F-474F-AE2F-4AD3E461BBAC}"/>
              </a:ext>
            </a:extLst>
          </p:cNvPr>
          <p:cNvPicPr>
            <a:picLocks noChangeAspect="1"/>
          </p:cNvPicPr>
          <p:nvPr/>
        </p:nvPicPr>
        <p:blipFill>
          <a:blip r:embed="rId8"/>
          <a:stretch>
            <a:fillRect/>
          </a:stretch>
        </p:blipFill>
        <p:spPr>
          <a:xfrm>
            <a:off x="597821" y="1970536"/>
            <a:ext cx="927563" cy="1037027"/>
          </a:xfrm>
          <a:prstGeom prst="ellipse">
            <a:avLst/>
          </a:prstGeom>
        </p:spPr>
      </p:pic>
      <p:pic>
        <p:nvPicPr>
          <p:cNvPr id="14" name="Billede 13">
            <a:extLst>
              <a:ext uri="{FF2B5EF4-FFF2-40B4-BE49-F238E27FC236}">
                <a16:creationId xmlns:a16="http://schemas.microsoft.com/office/drawing/2014/main" id="{C60293D0-AFDC-4717-80ED-230D066EA8E8}"/>
              </a:ext>
            </a:extLst>
          </p:cNvPr>
          <p:cNvPicPr>
            <a:picLocks noChangeAspect="1"/>
          </p:cNvPicPr>
          <p:nvPr/>
        </p:nvPicPr>
        <p:blipFill>
          <a:blip r:embed="rId9"/>
          <a:stretch>
            <a:fillRect/>
          </a:stretch>
        </p:blipFill>
        <p:spPr>
          <a:xfrm>
            <a:off x="1443807" y="5501312"/>
            <a:ext cx="1394691" cy="1356688"/>
          </a:xfrm>
          <a:prstGeom prst="ellipse">
            <a:avLst/>
          </a:prstGeom>
        </p:spPr>
      </p:pic>
      <p:pic>
        <p:nvPicPr>
          <p:cNvPr id="5" name="Grafik 4">
            <a:extLst>
              <a:ext uri="{FF2B5EF4-FFF2-40B4-BE49-F238E27FC236}">
                <a16:creationId xmlns:a16="http://schemas.microsoft.com/office/drawing/2014/main" id="{EB783E5E-A2B7-0147-3645-4C1E37AFAC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4390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235A03-E70E-4C0C-B735-CBCE54220762}"/>
              </a:ext>
            </a:extLst>
          </p:cNvPr>
          <p:cNvSpPr>
            <a:spLocks noGrp="1"/>
          </p:cNvSpPr>
          <p:nvPr>
            <p:ph type="title"/>
          </p:nvPr>
        </p:nvSpPr>
        <p:spPr>
          <a:xfrm>
            <a:off x="4749121" y="365126"/>
            <a:ext cx="6896100" cy="937202"/>
          </a:xfrm>
        </p:spPr>
        <p:txBody>
          <a:bodyPr>
            <a:normAutofit fontScale="90000"/>
          </a:bodyPr>
          <a:lstStyle/>
          <a:p>
            <a:r>
              <a:rPr lang="da-DK" dirty="0"/>
              <a:t>Kommunikation</a:t>
            </a:r>
            <a:r>
              <a:rPr lang="en-US" dirty="0"/>
              <a:t> </a:t>
            </a:r>
            <a:r>
              <a:rPr lang="da-DK" dirty="0"/>
              <a:t>og</a:t>
            </a:r>
            <a:r>
              <a:rPr lang="en-US" dirty="0"/>
              <a:t> Kultur – </a:t>
            </a:r>
            <a:r>
              <a:rPr lang="da-DK" dirty="0"/>
              <a:t>Redskaber</a:t>
            </a:r>
            <a:endParaRPr lang="da-DK" sz="2700" i="1" dirty="0">
              <a:latin typeface="+mn-lt"/>
            </a:endParaRPr>
          </a:p>
        </p:txBody>
      </p:sp>
      <p:sp>
        <p:nvSpPr>
          <p:cNvPr id="7" name="Pladsholder til indhold 6">
            <a:extLst>
              <a:ext uri="{FF2B5EF4-FFF2-40B4-BE49-F238E27FC236}">
                <a16:creationId xmlns:a16="http://schemas.microsoft.com/office/drawing/2014/main" id="{CCBC72BF-5382-4C8B-AF9D-1A962059DFD0}"/>
              </a:ext>
            </a:extLst>
          </p:cNvPr>
          <p:cNvSpPr>
            <a:spLocks noGrp="1"/>
          </p:cNvSpPr>
          <p:nvPr>
            <p:ph sz="quarter" idx="4294967295"/>
          </p:nvPr>
        </p:nvSpPr>
        <p:spPr>
          <a:xfrm>
            <a:off x="8491986" y="1714336"/>
            <a:ext cx="3505200" cy="2767266"/>
          </a:xfrm>
          <a:ln>
            <a:solidFill>
              <a:schemeClr val="tx1">
                <a:lumMod val="50000"/>
                <a:lumOff val="50000"/>
              </a:schemeClr>
            </a:solidFill>
          </a:ln>
        </p:spPr>
        <p:txBody>
          <a:bodyPr>
            <a:noAutofit/>
          </a:bodyPr>
          <a:lstStyle/>
          <a:p>
            <a:pPr marL="0" indent="0">
              <a:buNone/>
            </a:pPr>
            <a:r>
              <a:rPr lang="da-DK" sz="1200" b="1"/>
              <a:t>3 Etiske spørgsmål til teknologi </a:t>
            </a:r>
          </a:p>
          <a:p>
            <a:pPr marL="457200" indent="-457200">
              <a:buFont typeface="+mj-lt"/>
              <a:buAutoNum type="arabicPeriod"/>
            </a:pPr>
            <a:r>
              <a:rPr lang="da-DK" sz="1200"/>
              <a:t>Ét er hvordan teknologien griber ind i de menneskelige relationer, og hvordan den interagerer med os - herunder, om den skaber kontakt mellem mennesker eller forhindre nærvær?</a:t>
            </a:r>
          </a:p>
          <a:p>
            <a:pPr marL="457200" indent="-457200">
              <a:buFont typeface="+mj-lt"/>
              <a:buAutoNum type="arabicPeriod"/>
            </a:pPr>
            <a:r>
              <a:rPr lang="da-DK" sz="1200"/>
              <a:t>Et andet er, om teknologien er et supplement til eller en erstatning for støtte og omsorg?</a:t>
            </a:r>
          </a:p>
          <a:p>
            <a:pPr marL="457200" indent="-457200">
              <a:buFont typeface="+mj-lt"/>
              <a:buAutoNum type="arabicPeriod"/>
            </a:pPr>
            <a:r>
              <a:rPr lang="da-DK" sz="1200"/>
              <a:t>Og endelig et tredje, hvad er alternativet til teknologien? Kan den vælges fra, og hvilke muligheder er der for dem, der ikke ønsker teknologien?</a:t>
            </a:r>
          </a:p>
        </p:txBody>
      </p:sp>
      <p:graphicFrame>
        <p:nvGraphicFramePr>
          <p:cNvPr id="10" name="Pladsholder til indhold 1">
            <a:extLst>
              <a:ext uri="{FF2B5EF4-FFF2-40B4-BE49-F238E27FC236}">
                <a16:creationId xmlns:a16="http://schemas.microsoft.com/office/drawing/2014/main" id="{B9513855-5BD4-4A21-A899-4C5754941023}"/>
              </a:ext>
            </a:extLst>
          </p:cNvPr>
          <p:cNvGraphicFramePr>
            <a:graphicFrameLocks noGrp="1"/>
          </p:cNvGraphicFramePr>
          <p:nvPr>
            <p:ph sz="half" idx="4294967295"/>
            <p:extLst>
              <p:ext uri="{D42A27DB-BD31-4B8C-83A1-F6EECF244321}">
                <p14:modId xmlns:p14="http://schemas.microsoft.com/office/powerpoint/2010/main" val="2693491973"/>
              </p:ext>
            </p:extLst>
          </p:nvPr>
        </p:nvGraphicFramePr>
        <p:xfrm>
          <a:off x="4463143" y="2126344"/>
          <a:ext cx="4646023" cy="4366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felt 5">
            <a:extLst>
              <a:ext uri="{FF2B5EF4-FFF2-40B4-BE49-F238E27FC236}">
                <a16:creationId xmlns:a16="http://schemas.microsoft.com/office/drawing/2014/main" id="{2D434216-5711-4BAC-B9CD-FABFC36E8C1F}"/>
              </a:ext>
            </a:extLst>
          </p:cNvPr>
          <p:cNvSpPr txBox="1"/>
          <p:nvPr/>
        </p:nvSpPr>
        <p:spPr>
          <a:xfrm>
            <a:off x="4749121" y="1529670"/>
            <a:ext cx="3505200" cy="369332"/>
          </a:xfrm>
          <a:prstGeom prst="rect">
            <a:avLst/>
          </a:prstGeom>
          <a:noFill/>
        </p:spPr>
        <p:txBody>
          <a:bodyPr wrap="square">
            <a:spAutoFit/>
          </a:bodyPr>
          <a:lstStyle/>
          <a:p>
            <a:r>
              <a:rPr lang="da-DK" i="1"/>
              <a:t>E</a:t>
            </a:r>
            <a:r>
              <a:rPr lang="da-DK" sz="1800" i="1">
                <a:latin typeface="+mn-lt"/>
              </a:rPr>
              <a:t>tisk refleksionsmodel </a:t>
            </a:r>
            <a:endParaRPr lang="da-DK"/>
          </a:p>
        </p:txBody>
      </p:sp>
      <p:sp>
        <p:nvSpPr>
          <p:cNvPr id="4" name="Rektangel 3">
            <a:extLst>
              <a:ext uri="{FF2B5EF4-FFF2-40B4-BE49-F238E27FC236}">
                <a16:creationId xmlns:a16="http://schemas.microsoft.com/office/drawing/2014/main" id="{A511B430-E6EC-4495-AC67-AE5EA75736D7}"/>
              </a:ext>
            </a:extLst>
          </p:cNvPr>
          <p:cNvSpPr/>
          <p:nvPr/>
        </p:nvSpPr>
        <p:spPr>
          <a:xfrm>
            <a:off x="8491986" y="4580392"/>
            <a:ext cx="3505200" cy="1599264"/>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indent="0">
              <a:buNone/>
            </a:pPr>
            <a:r>
              <a:rPr lang="da-DK" sz="1200">
                <a:solidFill>
                  <a:schemeClr val="bg1"/>
                </a:solidFill>
              </a:rPr>
              <a:t>- </a:t>
            </a:r>
            <a:r>
              <a:rPr lang="da-DK" sz="1200" i="1">
                <a:solidFill>
                  <a:schemeClr val="bg1"/>
                </a:solidFill>
              </a:rPr>
              <a:t>Vi er nødt til at være konkrete. Vi kan ikke bare feje noget væk som værende uetisk. For hvad skal man egentligt svare til det? Vi er nødt til at tale om de her teknologier og ikke mindst brugen af dem og erfaringerne med dem. Det er vigtigt! Og anerkende at det er komplekst, og måske mere end vi umiddelbart tro.</a:t>
            </a:r>
          </a:p>
          <a:p>
            <a:pPr marL="0" indent="0">
              <a:buNone/>
            </a:pPr>
            <a:r>
              <a:rPr lang="da-DK" sz="1200" i="1">
                <a:solidFill>
                  <a:schemeClr val="bg1"/>
                </a:solidFill>
              </a:rPr>
              <a:t>Kilde: Jacob Birkler</a:t>
            </a:r>
          </a:p>
        </p:txBody>
      </p:sp>
      <p:pic>
        <p:nvPicPr>
          <p:cNvPr id="8" name="Billede 7">
            <a:extLst>
              <a:ext uri="{FF2B5EF4-FFF2-40B4-BE49-F238E27FC236}">
                <a16:creationId xmlns:a16="http://schemas.microsoft.com/office/drawing/2014/main" id="{75FAE8D4-E7BB-4823-A9AE-E5EBB966BCDC}"/>
              </a:ext>
            </a:extLst>
          </p:cNvPr>
          <p:cNvPicPr>
            <a:picLocks noChangeAspect="1"/>
          </p:cNvPicPr>
          <p:nvPr/>
        </p:nvPicPr>
        <p:blipFill>
          <a:blip r:embed="rId8"/>
          <a:stretch>
            <a:fillRect/>
          </a:stretch>
        </p:blipFill>
        <p:spPr>
          <a:xfrm>
            <a:off x="1698529" y="965780"/>
            <a:ext cx="916181" cy="1037027"/>
          </a:xfrm>
          <a:prstGeom prst="ellipse">
            <a:avLst/>
          </a:prstGeom>
        </p:spPr>
      </p:pic>
      <p:pic>
        <p:nvPicPr>
          <p:cNvPr id="9" name="Billede 8">
            <a:extLst>
              <a:ext uri="{FF2B5EF4-FFF2-40B4-BE49-F238E27FC236}">
                <a16:creationId xmlns:a16="http://schemas.microsoft.com/office/drawing/2014/main" id="{9CA30C22-57A1-4DD3-B200-2B82B2405228}"/>
              </a:ext>
            </a:extLst>
          </p:cNvPr>
          <p:cNvPicPr>
            <a:picLocks noChangeAspect="1"/>
          </p:cNvPicPr>
          <p:nvPr/>
        </p:nvPicPr>
        <p:blipFill>
          <a:blip r:embed="rId9"/>
          <a:stretch>
            <a:fillRect/>
          </a:stretch>
        </p:blipFill>
        <p:spPr>
          <a:xfrm>
            <a:off x="2770437" y="1985389"/>
            <a:ext cx="927562" cy="972487"/>
          </a:xfrm>
          <a:prstGeom prst="ellipse">
            <a:avLst/>
          </a:prstGeom>
        </p:spPr>
      </p:pic>
      <p:pic>
        <p:nvPicPr>
          <p:cNvPr id="11" name="Billede 10">
            <a:extLst>
              <a:ext uri="{FF2B5EF4-FFF2-40B4-BE49-F238E27FC236}">
                <a16:creationId xmlns:a16="http://schemas.microsoft.com/office/drawing/2014/main" id="{5CAD924D-1AC5-4854-B225-0B46B1D15917}"/>
              </a:ext>
            </a:extLst>
          </p:cNvPr>
          <p:cNvPicPr>
            <a:picLocks noChangeAspect="1"/>
          </p:cNvPicPr>
          <p:nvPr/>
        </p:nvPicPr>
        <p:blipFill>
          <a:blip r:embed="rId10"/>
          <a:stretch>
            <a:fillRect/>
          </a:stretch>
        </p:blipFill>
        <p:spPr>
          <a:xfrm>
            <a:off x="2760846" y="4681539"/>
            <a:ext cx="1104875" cy="1119187"/>
          </a:xfrm>
          <a:prstGeom prst="ellipse">
            <a:avLst/>
          </a:prstGeom>
        </p:spPr>
      </p:pic>
      <p:pic>
        <p:nvPicPr>
          <p:cNvPr id="13" name="Billede 12">
            <a:extLst>
              <a:ext uri="{FF2B5EF4-FFF2-40B4-BE49-F238E27FC236}">
                <a16:creationId xmlns:a16="http://schemas.microsoft.com/office/drawing/2014/main" id="{E8DDB880-3943-445F-B2AC-CBA54A218127}"/>
              </a:ext>
            </a:extLst>
          </p:cNvPr>
          <p:cNvPicPr>
            <a:picLocks noChangeAspect="1"/>
          </p:cNvPicPr>
          <p:nvPr/>
        </p:nvPicPr>
        <p:blipFill>
          <a:blip r:embed="rId11"/>
          <a:stretch>
            <a:fillRect/>
          </a:stretch>
        </p:blipFill>
        <p:spPr>
          <a:xfrm>
            <a:off x="520652" y="4726703"/>
            <a:ext cx="957262" cy="1028858"/>
          </a:xfrm>
          <a:prstGeom prst="ellipse">
            <a:avLst/>
          </a:prstGeom>
        </p:spPr>
      </p:pic>
      <p:pic>
        <p:nvPicPr>
          <p:cNvPr id="14" name="Billede 13">
            <a:extLst>
              <a:ext uri="{FF2B5EF4-FFF2-40B4-BE49-F238E27FC236}">
                <a16:creationId xmlns:a16="http://schemas.microsoft.com/office/drawing/2014/main" id="{D87BC0FA-5898-40E9-AF32-45140112CF21}"/>
              </a:ext>
            </a:extLst>
          </p:cNvPr>
          <p:cNvPicPr>
            <a:picLocks noChangeAspect="1"/>
          </p:cNvPicPr>
          <p:nvPr/>
        </p:nvPicPr>
        <p:blipFill>
          <a:blip r:embed="rId12"/>
          <a:stretch>
            <a:fillRect/>
          </a:stretch>
        </p:blipFill>
        <p:spPr>
          <a:xfrm>
            <a:off x="597821" y="1970536"/>
            <a:ext cx="927563" cy="1037027"/>
          </a:xfrm>
          <a:prstGeom prst="ellipse">
            <a:avLst/>
          </a:prstGeom>
        </p:spPr>
      </p:pic>
      <p:pic>
        <p:nvPicPr>
          <p:cNvPr id="15" name="Billede 14">
            <a:extLst>
              <a:ext uri="{FF2B5EF4-FFF2-40B4-BE49-F238E27FC236}">
                <a16:creationId xmlns:a16="http://schemas.microsoft.com/office/drawing/2014/main" id="{1DE708DC-CE8C-489A-90A6-6AAC7E033DAA}"/>
              </a:ext>
            </a:extLst>
          </p:cNvPr>
          <p:cNvPicPr>
            <a:picLocks noChangeAspect="1"/>
          </p:cNvPicPr>
          <p:nvPr/>
        </p:nvPicPr>
        <p:blipFill>
          <a:blip r:embed="rId13"/>
          <a:stretch>
            <a:fillRect/>
          </a:stretch>
        </p:blipFill>
        <p:spPr>
          <a:xfrm>
            <a:off x="1443807" y="5501312"/>
            <a:ext cx="1394691" cy="1356688"/>
          </a:xfrm>
          <a:prstGeom prst="ellipse">
            <a:avLst/>
          </a:prstGeom>
        </p:spPr>
      </p:pic>
      <p:pic>
        <p:nvPicPr>
          <p:cNvPr id="2" name="Grafik 1">
            <a:extLst>
              <a:ext uri="{FF2B5EF4-FFF2-40B4-BE49-F238E27FC236}">
                <a16:creationId xmlns:a16="http://schemas.microsoft.com/office/drawing/2014/main" id="{525C02B3-0E83-68A4-235A-D539436DF2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353490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7B95E-BC6A-4AA7-A1A3-EB6573383E2A}"/>
              </a:ext>
            </a:extLst>
          </p:cNvPr>
          <p:cNvSpPr>
            <a:spLocks noGrp="1"/>
          </p:cNvSpPr>
          <p:nvPr>
            <p:ph type="title"/>
          </p:nvPr>
        </p:nvSpPr>
        <p:spPr>
          <a:xfrm>
            <a:off x="4749121" y="365125"/>
            <a:ext cx="6896100" cy="1202418"/>
          </a:xfrm>
        </p:spPr>
        <p:txBody>
          <a:bodyPr/>
          <a:lstStyle/>
          <a:p>
            <a:r>
              <a:rPr lang="da-DK"/>
              <a:t>Hvorfor LIV-guiden</a:t>
            </a:r>
          </a:p>
        </p:txBody>
      </p:sp>
      <p:pic>
        <p:nvPicPr>
          <p:cNvPr id="3" name="Billede 2">
            <a:extLst>
              <a:ext uri="{FF2B5EF4-FFF2-40B4-BE49-F238E27FC236}">
                <a16:creationId xmlns:a16="http://schemas.microsoft.com/office/drawing/2014/main" id="{DC0B9A92-0CCD-4A70-B8AB-CAB03256F5C9}"/>
              </a:ext>
            </a:extLst>
          </p:cNvPr>
          <p:cNvPicPr>
            <a:picLocks noChangeAspect="1"/>
          </p:cNvPicPr>
          <p:nvPr/>
        </p:nvPicPr>
        <p:blipFill>
          <a:blip r:embed="rId3"/>
          <a:stretch>
            <a:fillRect/>
          </a:stretch>
        </p:blipFill>
        <p:spPr>
          <a:xfrm>
            <a:off x="1698529" y="965780"/>
            <a:ext cx="916181" cy="1037027"/>
          </a:xfrm>
          <a:prstGeom prst="ellipse">
            <a:avLst/>
          </a:prstGeom>
        </p:spPr>
      </p:pic>
      <p:pic>
        <p:nvPicPr>
          <p:cNvPr id="4" name="Billede 3">
            <a:extLst>
              <a:ext uri="{FF2B5EF4-FFF2-40B4-BE49-F238E27FC236}">
                <a16:creationId xmlns:a16="http://schemas.microsoft.com/office/drawing/2014/main" id="{2263B17E-553E-4BAB-8C08-59F4734718F8}"/>
              </a:ext>
            </a:extLst>
          </p:cNvPr>
          <p:cNvPicPr>
            <a:picLocks noChangeAspect="1"/>
          </p:cNvPicPr>
          <p:nvPr/>
        </p:nvPicPr>
        <p:blipFill>
          <a:blip r:embed="rId4"/>
          <a:stretch>
            <a:fillRect/>
          </a:stretch>
        </p:blipFill>
        <p:spPr>
          <a:xfrm>
            <a:off x="2787855" y="2002807"/>
            <a:ext cx="927562" cy="972487"/>
          </a:xfrm>
          <a:prstGeom prst="ellipse">
            <a:avLst/>
          </a:prstGeom>
        </p:spPr>
      </p:pic>
      <p:pic>
        <p:nvPicPr>
          <p:cNvPr id="6" name="Billede 5">
            <a:extLst>
              <a:ext uri="{FF2B5EF4-FFF2-40B4-BE49-F238E27FC236}">
                <a16:creationId xmlns:a16="http://schemas.microsoft.com/office/drawing/2014/main" id="{05678F5C-7960-43DD-B757-4103BD46BB48}"/>
              </a:ext>
            </a:extLst>
          </p:cNvPr>
          <p:cNvPicPr>
            <a:picLocks noChangeAspect="1"/>
          </p:cNvPicPr>
          <p:nvPr/>
        </p:nvPicPr>
        <p:blipFill>
          <a:blip r:embed="rId5"/>
          <a:stretch>
            <a:fillRect/>
          </a:stretch>
        </p:blipFill>
        <p:spPr>
          <a:xfrm>
            <a:off x="2804391" y="4681539"/>
            <a:ext cx="1104875" cy="1119187"/>
          </a:xfrm>
          <a:prstGeom prst="ellipse">
            <a:avLst/>
          </a:prstGeom>
        </p:spPr>
      </p:pic>
      <p:pic>
        <p:nvPicPr>
          <p:cNvPr id="7" name="Billede 6">
            <a:extLst>
              <a:ext uri="{FF2B5EF4-FFF2-40B4-BE49-F238E27FC236}">
                <a16:creationId xmlns:a16="http://schemas.microsoft.com/office/drawing/2014/main" id="{5B5687FB-0F74-47F4-B2F6-D7FBDC384280}"/>
              </a:ext>
            </a:extLst>
          </p:cNvPr>
          <p:cNvPicPr>
            <a:picLocks noChangeAspect="1"/>
          </p:cNvPicPr>
          <p:nvPr/>
        </p:nvPicPr>
        <p:blipFill>
          <a:blip r:embed="rId6"/>
          <a:stretch>
            <a:fillRect/>
          </a:stretch>
        </p:blipFill>
        <p:spPr>
          <a:xfrm>
            <a:off x="1662382" y="5755561"/>
            <a:ext cx="1014412" cy="986771"/>
          </a:xfrm>
          <a:prstGeom prst="ellipse">
            <a:avLst/>
          </a:prstGeom>
        </p:spPr>
      </p:pic>
      <p:pic>
        <p:nvPicPr>
          <p:cNvPr id="8" name="Billede 7">
            <a:extLst>
              <a:ext uri="{FF2B5EF4-FFF2-40B4-BE49-F238E27FC236}">
                <a16:creationId xmlns:a16="http://schemas.microsoft.com/office/drawing/2014/main" id="{47D9A0AA-0538-4B1D-9CD2-CB01B4F5034C}"/>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9" name="Billede 8">
            <a:extLst>
              <a:ext uri="{FF2B5EF4-FFF2-40B4-BE49-F238E27FC236}">
                <a16:creationId xmlns:a16="http://schemas.microsoft.com/office/drawing/2014/main" id="{F4D383E2-7BF1-455C-B074-4D7B02DE795B}"/>
              </a:ext>
            </a:extLst>
          </p:cNvPr>
          <p:cNvPicPr>
            <a:picLocks noChangeAspect="1"/>
          </p:cNvPicPr>
          <p:nvPr/>
        </p:nvPicPr>
        <p:blipFill>
          <a:blip r:embed="rId8"/>
          <a:stretch>
            <a:fillRect/>
          </a:stretch>
        </p:blipFill>
        <p:spPr>
          <a:xfrm>
            <a:off x="597821" y="1970536"/>
            <a:ext cx="927563" cy="1037027"/>
          </a:xfrm>
          <a:prstGeom prst="ellipse">
            <a:avLst/>
          </a:prstGeom>
        </p:spPr>
      </p:pic>
      <p:sp>
        <p:nvSpPr>
          <p:cNvPr id="35" name="Rektangel 34">
            <a:extLst>
              <a:ext uri="{FF2B5EF4-FFF2-40B4-BE49-F238E27FC236}">
                <a16:creationId xmlns:a16="http://schemas.microsoft.com/office/drawing/2014/main" id="{44F6DF28-9E74-46D4-9D29-8AC77D0B422F}"/>
              </a:ext>
            </a:extLst>
          </p:cNvPr>
          <p:cNvSpPr/>
          <p:nvPr/>
        </p:nvSpPr>
        <p:spPr>
          <a:xfrm>
            <a:off x="4827040" y="1658679"/>
            <a:ext cx="7075741" cy="5058758"/>
          </a:xfrm>
          <a:prstGeom prst="rect">
            <a:avLst/>
          </a:prstGeom>
          <a:solidFill>
            <a:schemeClr val="bg1"/>
          </a:solidFill>
          <a:ln w="38100">
            <a:solidFill>
              <a:srgbClr val="3B6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b="1"/>
          </a:p>
        </p:txBody>
      </p:sp>
      <p:sp>
        <p:nvSpPr>
          <p:cNvPr id="15" name="Tekstfelt 14">
            <a:extLst>
              <a:ext uri="{FF2B5EF4-FFF2-40B4-BE49-F238E27FC236}">
                <a16:creationId xmlns:a16="http://schemas.microsoft.com/office/drawing/2014/main" id="{951865BD-5CC4-40D5-A46A-69AA7B78ED94}"/>
              </a:ext>
            </a:extLst>
          </p:cNvPr>
          <p:cNvSpPr txBox="1"/>
          <p:nvPr/>
        </p:nvSpPr>
        <p:spPr>
          <a:xfrm>
            <a:off x="5550196" y="3714267"/>
            <a:ext cx="59967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chemeClr val="tx1">
                    <a:lumMod val="75000"/>
                    <a:lumOff val="25000"/>
                  </a:schemeClr>
                </a:solidFill>
              </a:rPr>
              <a:t>Røde tråd fra strategi til praksis</a:t>
            </a:r>
          </a:p>
        </p:txBody>
      </p:sp>
      <p:sp>
        <p:nvSpPr>
          <p:cNvPr id="17" name="Tekstfelt 16">
            <a:extLst>
              <a:ext uri="{FF2B5EF4-FFF2-40B4-BE49-F238E27FC236}">
                <a16:creationId xmlns:a16="http://schemas.microsoft.com/office/drawing/2014/main" id="{93E75CFD-C2BF-4ECD-B82D-00CB1BFAE05B}"/>
              </a:ext>
            </a:extLst>
          </p:cNvPr>
          <p:cNvSpPr txBox="1"/>
          <p:nvPr/>
        </p:nvSpPr>
        <p:spPr>
          <a:xfrm>
            <a:off x="5571461" y="2921743"/>
            <a:ext cx="652839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chemeClr val="tx1">
                    <a:lumMod val="75000"/>
                    <a:lumOff val="25000"/>
                  </a:schemeClr>
                </a:solidFill>
              </a:rPr>
              <a:t>LIV samler praksisnær erfaringer med, hvad der virker ved indførelse af VT</a:t>
            </a:r>
          </a:p>
        </p:txBody>
      </p:sp>
      <p:sp>
        <p:nvSpPr>
          <p:cNvPr id="23" name="Tekstfelt 22">
            <a:extLst>
              <a:ext uri="{FF2B5EF4-FFF2-40B4-BE49-F238E27FC236}">
                <a16:creationId xmlns:a16="http://schemas.microsoft.com/office/drawing/2014/main" id="{55409F0F-DD02-498D-AF06-C55BC0940013}"/>
              </a:ext>
            </a:extLst>
          </p:cNvPr>
          <p:cNvSpPr txBox="1"/>
          <p:nvPr/>
        </p:nvSpPr>
        <p:spPr>
          <a:xfrm>
            <a:off x="5550196" y="4233618"/>
            <a:ext cx="5784111" cy="646331"/>
          </a:xfrm>
          <a:prstGeom prst="rect">
            <a:avLst/>
          </a:prstGeom>
          <a:noFill/>
        </p:spPr>
        <p:txBody>
          <a:bodyPr wrap="square">
            <a:spAutoFit/>
          </a:bodyPr>
          <a:lstStyle/>
          <a:p>
            <a:pPr>
              <a:defRPr/>
            </a:pPr>
            <a:r>
              <a:rPr lang="da-DK" sz="1800">
                <a:solidFill>
                  <a:schemeClr val="tx1">
                    <a:lumMod val="75000"/>
                    <a:lumOff val="25000"/>
                  </a:schemeClr>
                </a:solidFill>
              </a:rPr>
              <a:t>Spørgsmål i LIV  inviterer til faglig refleksion om lokal implementering af VT-indsats</a:t>
            </a:r>
          </a:p>
        </p:txBody>
      </p:sp>
      <p:sp>
        <p:nvSpPr>
          <p:cNvPr id="27" name="Tekstfelt 26">
            <a:extLst>
              <a:ext uri="{FF2B5EF4-FFF2-40B4-BE49-F238E27FC236}">
                <a16:creationId xmlns:a16="http://schemas.microsoft.com/office/drawing/2014/main" id="{499F2788-558F-48B4-A79F-219C2CA818B2}"/>
              </a:ext>
            </a:extLst>
          </p:cNvPr>
          <p:cNvSpPr txBox="1"/>
          <p:nvPr/>
        </p:nvSpPr>
        <p:spPr>
          <a:xfrm>
            <a:off x="5521157" y="5031836"/>
            <a:ext cx="58088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chemeClr val="tx1">
                    <a:lumMod val="75000"/>
                    <a:lumOff val="25000"/>
                  </a:schemeClr>
                </a:solidFill>
              </a:rPr>
              <a:t>Fælles værktøjskasse til ledere, VT-pionérer og medarbejdere</a:t>
            </a:r>
          </a:p>
        </p:txBody>
      </p:sp>
      <p:sp>
        <p:nvSpPr>
          <p:cNvPr id="31" name="Tekstfelt 30">
            <a:extLst>
              <a:ext uri="{FF2B5EF4-FFF2-40B4-BE49-F238E27FC236}">
                <a16:creationId xmlns:a16="http://schemas.microsoft.com/office/drawing/2014/main" id="{F99CE767-1CE6-4293-B7C8-0D95821F1515}"/>
              </a:ext>
            </a:extLst>
          </p:cNvPr>
          <p:cNvSpPr txBox="1"/>
          <p:nvPr/>
        </p:nvSpPr>
        <p:spPr>
          <a:xfrm>
            <a:off x="5550196" y="5846544"/>
            <a:ext cx="605849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chemeClr val="tx1">
                    <a:lumMod val="75000"/>
                    <a:lumOff val="25000"/>
                  </a:schemeClr>
                </a:solidFill>
              </a:rPr>
              <a:t>Strukturerer 6 centrale temaer for at lykkes med implementering</a:t>
            </a:r>
          </a:p>
        </p:txBody>
      </p:sp>
      <p:sp>
        <p:nvSpPr>
          <p:cNvPr id="36" name="Tekstfelt 35">
            <a:extLst>
              <a:ext uri="{FF2B5EF4-FFF2-40B4-BE49-F238E27FC236}">
                <a16:creationId xmlns:a16="http://schemas.microsoft.com/office/drawing/2014/main" id="{597ACAFA-3E4E-400C-9239-1ED2E7DD7ED7}"/>
              </a:ext>
            </a:extLst>
          </p:cNvPr>
          <p:cNvSpPr txBox="1"/>
          <p:nvPr/>
        </p:nvSpPr>
        <p:spPr>
          <a:xfrm>
            <a:off x="4884777" y="1819679"/>
            <a:ext cx="6927995" cy="830997"/>
          </a:xfrm>
          <a:prstGeom prst="rect">
            <a:avLst/>
          </a:prstGeom>
          <a:noFill/>
        </p:spPr>
        <p:txBody>
          <a:bodyPr wrap="square" rtlCol="0">
            <a:spAutoFit/>
          </a:bodyPr>
          <a:lstStyle/>
          <a:p>
            <a:r>
              <a:rPr lang="da-DK" sz="2400" b="1">
                <a:solidFill>
                  <a:schemeClr val="tx1">
                    <a:lumMod val="75000"/>
                    <a:lumOff val="25000"/>
                  </a:schemeClr>
                </a:solidFill>
              </a:rPr>
              <a:t>Handlingsorienteret guide til lokalt at implementere VT-indsatser</a:t>
            </a:r>
            <a:endParaRPr lang="da-DK" sz="2400">
              <a:solidFill>
                <a:schemeClr val="tx1">
                  <a:lumMod val="75000"/>
                  <a:lumOff val="25000"/>
                </a:schemeClr>
              </a:solidFill>
            </a:endParaRPr>
          </a:p>
        </p:txBody>
      </p:sp>
      <p:pic>
        <p:nvPicPr>
          <p:cNvPr id="38" name="Grafik 37" descr="Videnskabelig tanke med massiv udfyldning">
            <a:extLst>
              <a:ext uri="{FF2B5EF4-FFF2-40B4-BE49-F238E27FC236}">
                <a16:creationId xmlns:a16="http://schemas.microsoft.com/office/drawing/2014/main" id="{A06F76DE-30B3-4053-9D56-6DF50D0925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7848" y="2921743"/>
            <a:ext cx="590580" cy="590580"/>
          </a:xfrm>
          <a:prstGeom prst="rect">
            <a:avLst/>
          </a:prstGeom>
        </p:spPr>
      </p:pic>
      <p:pic>
        <p:nvPicPr>
          <p:cNvPr id="40" name="Grafik 39" descr="Hjælp med massiv udfyldning">
            <a:extLst>
              <a:ext uri="{FF2B5EF4-FFF2-40B4-BE49-F238E27FC236}">
                <a16:creationId xmlns:a16="http://schemas.microsoft.com/office/drawing/2014/main" id="{AF75203B-013D-436D-ACA1-C78175121E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87848" y="4295959"/>
            <a:ext cx="590944" cy="590944"/>
          </a:xfrm>
          <a:prstGeom prst="rect">
            <a:avLst/>
          </a:prstGeom>
        </p:spPr>
      </p:pic>
      <p:pic>
        <p:nvPicPr>
          <p:cNvPr id="42" name="Grafik 41" descr="Værktøjer med massiv udfyldning">
            <a:extLst>
              <a:ext uri="{FF2B5EF4-FFF2-40B4-BE49-F238E27FC236}">
                <a16:creationId xmlns:a16="http://schemas.microsoft.com/office/drawing/2014/main" id="{55DE3346-82C0-44F7-B815-041561C630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87848" y="5091604"/>
            <a:ext cx="590580" cy="590580"/>
          </a:xfrm>
          <a:prstGeom prst="rect">
            <a:avLst/>
          </a:prstGeom>
        </p:spPr>
      </p:pic>
      <p:pic>
        <p:nvPicPr>
          <p:cNvPr id="44" name="Grafik 43" descr="Hierarki med massiv udfyldning">
            <a:extLst>
              <a:ext uri="{FF2B5EF4-FFF2-40B4-BE49-F238E27FC236}">
                <a16:creationId xmlns:a16="http://schemas.microsoft.com/office/drawing/2014/main" id="{8ECFDF85-02D9-4CD0-8A0B-7E217C4F25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7848" y="5830054"/>
            <a:ext cx="590580" cy="590580"/>
          </a:xfrm>
          <a:prstGeom prst="rect">
            <a:avLst/>
          </a:prstGeom>
        </p:spPr>
      </p:pic>
      <p:pic>
        <p:nvPicPr>
          <p:cNvPr id="48" name="Grafik 47" descr="Puslespil med massiv udfyldning">
            <a:extLst>
              <a:ext uri="{FF2B5EF4-FFF2-40B4-BE49-F238E27FC236}">
                <a16:creationId xmlns:a16="http://schemas.microsoft.com/office/drawing/2014/main" id="{A8677BAC-C561-45E6-8652-1AF413F8BBF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87848" y="3642674"/>
            <a:ext cx="590944" cy="590944"/>
          </a:xfrm>
          <a:prstGeom prst="rect">
            <a:avLst/>
          </a:prstGeom>
        </p:spPr>
      </p:pic>
      <p:pic>
        <p:nvPicPr>
          <p:cNvPr id="10" name="Grafik 9">
            <a:extLst>
              <a:ext uri="{FF2B5EF4-FFF2-40B4-BE49-F238E27FC236}">
                <a16:creationId xmlns:a16="http://schemas.microsoft.com/office/drawing/2014/main" id="{D772ADD7-5022-3FFB-3A67-BDEF5AA7A3B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51392" y="6216521"/>
            <a:ext cx="1223202" cy="496476"/>
          </a:xfrm>
          <a:prstGeom prst="rect">
            <a:avLst/>
          </a:prstGeom>
        </p:spPr>
      </p:pic>
    </p:spTree>
    <p:extLst>
      <p:ext uri="{BB962C8B-B14F-4D97-AF65-F5344CB8AC3E}">
        <p14:creationId xmlns:p14="http://schemas.microsoft.com/office/powerpoint/2010/main" val="1745824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B5A2-ADDE-4F52-AD6D-0599A66C85DF}"/>
              </a:ext>
            </a:extLst>
          </p:cNvPr>
          <p:cNvSpPr>
            <a:spLocks noGrp="1"/>
          </p:cNvSpPr>
          <p:nvPr>
            <p:ph type="title"/>
          </p:nvPr>
        </p:nvSpPr>
        <p:spPr>
          <a:xfrm>
            <a:off x="4749121" y="365126"/>
            <a:ext cx="6896100" cy="1150166"/>
          </a:xfrm>
        </p:spPr>
        <p:txBody>
          <a:bodyPr/>
          <a:lstStyle/>
          <a:p>
            <a:r>
              <a:rPr lang="da-DK"/>
              <a:t>Udstyr</a:t>
            </a:r>
          </a:p>
        </p:txBody>
      </p:sp>
      <p:sp>
        <p:nvSpPr>
          <p:cNvPr id="10" name="Tekstfelt 9">
            <a:extLst>
              <a:ext uri="{FF2B5EF4-FFF2-40B4-BE49-F238E27FC236}">
                <a16:creationId xmlns:a16="http://schemas.microsoft.com/office/drawing/2014/main" id="{DB1F5740-D035-4024-94F9-F17936D7454A}"/>
              </a:ext>
            </a:extLst>
          </p:cNvPr>
          <p:cNvSpPr txBox="1"/>
          <p:nvPr/>
        </p:nvSpPr>
        <p:spPr>
          <a:xfrm>
            <a:off x="4749120" y="2738725"/>
            <a:ext cx="5786205" cy="2585323"/>
          </a:xfrm>
          <a:prstGeom prst="rect">
            <a:avLst/>
          </a:prstGeom>
          <a:noFill/>
          <a:ln>
            <a:solidFill>
              <a:schemeClr val="tx1">
                <a:lumMod val="50000"/>
                <a:lumOff val="50000"/>
              </a:schemeClr>
            </a:solidFill>
          </a:ln>
        </p:spPr>
        <p:txBody>
          <a:bodyPr wrap="square" rtlCol="0">
            <a:spAutoFit/>
          </a:bodyPr>
          <a:lstStyle/>
          <a:p>
            <a:r>
              <a:rPr lang="da-DK" sz="1800" dirty="0"/>
              <a:t>	</a:t>
            </a:r>
          </a:p>
          <a:p>
            <a:pPr indent="900113"/>
            <a:r>
              <a:rPr lang="da-DK" sz="1800" b="1" dirty="0"/>
              <a:t>H</a:t>
            </a:r>
            <a:r>
              <a:rPr lang="da-DK" sz="1800" dirty="0"/>
              <a:t>vilket udstyr har vi i forvejen, som kan være 	med til at løfte mål for indsatsen? </a:t>
            </a:r>
          </a:p>
          <a:p>
            <a:endParaRPr lang="da-DK" sz="1800" dirty="0"/>
          </a:p>
          <a:p>
            <a:r>
              <a:rPr lang="da-DK" sz="1800" dirty="0"/>
              <a:t>	</a:t>
            </a:r>
            <a:r>
              <a:rPr lang="da-DK" sz="1800" b="1" dirty="0"/>
              <a:t>H</a:t>
            </a:r>
            <a:r>
              <a:rPr lang="da-DK" sz="1800" dirty="0"/>
              <a:t>vad har vi behov for at vide om udstyr i 	indsatsen?</a:t>
            </a:r>
            <a:endParaRPr lang="da-DK" sz="1800" dirty="0">
              <a:cs typeface="Arial"/>
            </a:endParaRPr>
          </a:p>
          <a:p>
            <a:endParaRPr lang="da-DK" sz="1800" dirty="0"/>
          </a:p>
          <a:p>
            <a:r>
              <a:rPr lang="da-DK" sz="1800" dirty="0"/>
              <a:t>	</a:t>
            </a:r>
            <a:r>
              <a:rPr lang="da-DK" sz="1800" b="1" dirty="0"/>
              <a:t>H</a:t>
            </a:r>
            <a:r>
              <a:rPr lang="da-DK" sz="1800" dirty="0"/>
              <a:t>vordan får vi hjælp til udstyret? </a:t>
            </a:r>
          </a:p>
          <a:p>
            <a:endParaRPr lang="da-DK" dirty="0"/>
          </a:p>
        </p:txBody>
      </p:sp>
      <p:pic>
        <p:nvPicPr>
          <p:cNvPr id="11" name="Grafik 10" descr="Hjælp med massiv udfyldning">
            <a:extLst>
              <a:ext uri="{FF2B5EF4-FFF2-40B4-BE49-F238E27FC236}">
                <a16:creationId xmlns:a16="http://schemas.microsoft.com/office/drawing/2014/main" id="{BC808738-1998-4020-A18E-A9A123D654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2119" y="2891826"/>
            <a:ext cx="592611" cy="592611"/>
          </a:xfrm>
          <a:prstGeom prst="rect">
            <a:avLst/>
          </a:prstGeom>
        </p:spPr>
      </p:pic>
      <p:pic>
        <p:nvPicPr>
          <p:cNvPr id="12" name="Grafik 11" descr="Hjælp med massiv udfyldning">
            <a:extLst>
              <a:ext uri="{FF2B5EF4-FFF2-40B4-BE49-F238E27FC236}">
                <a16:creationId xmlns:a16="http://schemas.microsoft.com/office/drawing/2014/main" id="{938245DF-D471-4D2F-9796-DBD26D3262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2119" y="3735080"/>
            <a:ext cx="592611" cy="592611"/>
          </a:xfrm>
          <a:prstGeom prst="rect">
            <a:avLst/>
          </a:prstGeom>
        </p:spPr>
      </p:pic>
      <p:pic>
        <p:nvPicPr>
          <p:cNvPr id="13" name="Grafik 12" descr="Hjælp med massiv udfyldning">
            <a:extLst>
              <a:ext uri="{FF2B5EF4-FFF2-40B4-BE49-F238E27FC236}">
                <a16:creationId xmlns:a16="http://schemas.microsoft.com/office/drawing/2014/main" id="{0A96E41E-2A56-448E-BA29-06C2F7E78B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2119" y="4480794"/>
            <a:ext cx="592611" cy="592611"/>
          </a:xfrm>
          <a:prstGeom prst="rect">
            <a:avLst/>
          </a:prstGeom>
        </p:spPr>
      </p:pic>
      <p:sp>
        <p:nvSpPr>
          <p:cNvPr id="15" name="Tekstfelt 14">
            <a:extLst>
              <a:ext uri="{FF2B5EF4-FFF2-40B4-BE49-F238E27FC236}">
                <a16:creationId xmlns:a16="http://schemas.microsoft.com/office/drawing/2014/main" id="{17FC20A5-65DE-49B3-8458-63CC994A78E9}"/>
              </a:ext>
            </a:extLst>
          </p:cNvPr>
          <p:cNvSpPr txBox="1"/>
          <p:nvPr/>
        </p:nvSpPr>
        <p:spPr>
          <a:xfrm>
            <a:off x="4707265" y="1623918"/>
            <a:ext cx="5786206" cy="369332"/>
          </a:xfrm>
          <a:prstGeom prst="rect">
            <a:avLst/>
          </a:prstGeom>
          <a:noFill/>
          <a:ln>
            <a:solidFill>
              <a:schemeClr val="tx1">
                <a:lumMod val="50000"/>
                <a:lumOff val="50000"/>
              </a:schemeClr>
            </a:solidFill>
          </a:ln>
        </p:spPr>
        <p:txBody>
          <a:bodyPr wrap="square">
            <a:spAutoFit/>
          </a:bodyPr>
          <a:lstStyle/>
          <a:p>
            <a:r>
              <a:rPr lang="da-DK" sz="1800" i="1">
                <a:latin typeface="+mn-lt"/>
              </a:rPr>
              <a:t>Er der styr på alt det praktiske?</a:t>
            </a:r>
            <a:endParaRPr lang="da-DK"/>
          </a:p>
        </p:txBody>
      </p:sp>
      <p:pic>
        <p:nvPicPr>
          <p:cNvPr id="16" name="Billede 15">
            <a:extLst>
              <a:ext uri="{FF2B5EF4-FFF2-40B4-BE49-F238E27FC236}">
                <a16:creationId xmlns:a16="http://schemas.microsoft.com/office/drawing/2014/main" id="{3CAE2C89-42A0-4697-8E43-3F63EC56DF4B}"/>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17" name="Billede 16">
            <a:extLst>
              <a:ext uri="{FF2B5EF4-FFF2-40B4-BE49-F238E27FC236}">
                <a16:creationId xmlns:a16="http://schemas.microsoft.com/office/drawing/2014/main" id="{E1650DB9-731A-4D81-BDB9-F66A3A113A36}"/>
              </a:ext>
            </a:extLst>
          </p:cNvPr>
          <p:cNvPicPr>
            <a:picLocks noChangeAspect="1"/>
          </p:cNvPicPr>
          <p:nvPr/>
        </p:nvPicPr>
        <p:blipFill>
          <a:blip r:embed="rId5"/>
          <a:stretch>
            <a:fillRect/>
          </a:stretch>
        </p:blipFill>
        <p:spPr>
          <a:xfrm>
            <a:off x="2770437" y="1985389"/>
            <a:ext cx="927562" cy="972487"/>
          </a:xfrm>
          <a:prstGeom prst="ellipse">
            <a:avLst/>
          </a:prstGeom>
        </p:spPr>
      </p:pic>
      <p:pic>
        <p:nvPicPr>
          <p:cNvPr id="18" name="Billede 17">
            <a:extLst>
              <a:ext uri="{FF2B5EF4-FFF2-40B4-BE49-F238E27FC236}">
                <a16:creationId xmlns:a16="http://schemas.microsoft.com/office/drawing/2014/main" id="{63A9A256-42B0-42EA-80A8-006C62F25AC5}"/>
              </a:ext>
            </a:extLst>
          </p:cNvPr>
          <p:cNvPicPr>
            <a:picLocks noChangeAspect="1"/>
          </p:cNvPicPr>
          <p:nvPr/>
        </p:nvPicPr>
        <p:blipFill>
          <a:blip r:embed="rId6"/>
          <a:stretch>
            <a:fillRect/>
          </a:stretch>
        </p:blipFill>
        <p:spPr>
          <a:xfrm>
            <a:off x="2760846" y="4681539"/>
            <a:ext cx="1104875" cy="1119187"/>
          </a:xfrm>
          <a:prstGeom prst="ellipse">
            <a:avLst/>
          </a:prstGeom>
        </p:spPr>
      </p:pic>
      <p:pic>
        <p:nvPicPr>
          <p:cNvPr id="19" name="Billede 18">
            <a:extLst>
              <a:ext uri="{FF2B5EF4-FFF2-40B4-BE49-F238E27FC236}">
                <a16:creationId xmlns:a16="http://schemas.microsoft.com/office/drawing/2014/main" id="{1EDF9A0D-1717-4283-82F2-71174952D5B9}"/>
              </a:ext>
            </a:extLst>
          </p:cNvPr>
          <p:cNvPicPr>
            <a:picLocks noChangeAspect="1"/>
          </p:cNvPicPr>
          <p:nvPr/>
        </p:nvPicPr>
        <p:blipFill>
          <a:blip r:embed="rId7"/>
          <a:stretch>
            <a:fillRect/>
          </a:stretch>
        </p:blipFill>
        <p:spPr>
          <a:xfrm>
            <a:off x="1662382" y="5755561"/>
            <a:ext cx="1014412" cy="986771"/>
          </a:xfrm>
          <a:prstGeom prst="ellipse">
            <a:avLst/>
          </a:prstGeom>
        </p:spPr>
      </p:pic>
      <p:pic>
        <p:nvPicPr>
          <p:cNvPr id="20" name="Billede 19">
            <a:extLst>
              <a:ext uri="{FF2B5EF4-FFF2-40B4-BE49-F238E27FC236}">
                <a16:creationId xmlns:a16="http://schemas.microsoft.com/office/drawing/2014/main" id="{23C5AE58-9FBD-4342-9956-00723FC19B11}"/>
              </a:ext>
            </a:extLst>
          </p:cNvPr>
          <p:cNvPicPr>
            <a:picLocks noChangeAspect="1"/>
          </p:cNvPicPr>
          <p:nvPr/>
        </p:nvPicPr>
        <p:blipFill>
          <a:blip r:embed="rId8"/>
          <a:stretch>
            <a:fillRect/>
          </a:stretch>
        </p:blipFill>
        <p:spPr>
          <a:xfrm>
            <a:off x="250834" y="4481425"/>
            <a:ext cx="1411547" cy="1517120"/>
          </a:xfrm>
          <a:prstGeom prst="ellipse">
            <a:avLst/>
          </a:prstGeom>
        </p:spPr>
      </p:pic>
      <p:pic>
        <p:nvPicPr>
          <p:cNvPr id="21" name="Billede 20">
            <a:extLst>
              <a:ext uri="{FF2B5EF4-FFF2-40B4-BE49-F238E27FC236}">
                <a16:creationId xmlns:a16="http://schemas.microsoft.com/office/drawing/2014/main" id="{AF987A0D-86AE-417C-AF88-DE47A872B99B}"/>
              </a:ext>
            </a:extLst>
          </p:cNvPr>
          <p:cNvPicPr>
            <a:picLocks noChangeAspect="1"/>
          </p:cNvPicPr>
          <p:nvPr/>
        </p:nvPicPr>
        <p:blipFill>
          <a:blip r:embed="rId9"/>
          <a:stretch>
            <a:fillRect/>
          </a:stretch>
        </p:blipFill>
        <p:spPr>
          <a:xfrm>
            <a:off x="597821" y="1970536"/>
            <a:ext cx="927563" cy="1037027"/>
          </a:xfrm>
          <a:prstGeom prst="ellipse">
            <a:avLst/>
          </a:prstGeom>
        </p:spPr>
      </p:pic>
      <p:pic>
        <p:nvPicPr>
          <p:cNvPr id="3" name="Grafik 2">
            <a:extLst>
              <a:ext uri="{FF2B5EF4-FFF2-40B4-BE49-F238E27FC236}">
                <a16:creationId xmlns:a16="http://schemas.microsoft.com/office/drawing/2014/main" id="{A14FB485-B726-E21B-108C-65908A5094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3037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919EC-58D2-43FC-9861-053CFEEA97EF}"/>
              </a:ext>
            </a:extLst>
          </p:cNvPr>
          <p:cNvSpPr>
            <a:spLocks noGrp="1"/>
          </p:cNvSpPr>
          <p:nvPr>
            <p:ph type="title"/>
          </p:nvPr>
        </p:nvSpPr>
        <p:spPr>
          <a:xfrm>
            <a:off x="4749121" y="365125"/>
            <a:ext cx="6896100" cy="992335"/>
          </a:xfrm>
        </p:spPr>
        <p:txBody>
          <a:bodyPr/>
          <a:lstStyle/>
          <a:p>
            <a:r>
              <a:rPr lang="da-DK"/>
              <a:t>Udstyr</a:t>
            </a:r>
          </a:p>
        </p:txBody>
      </p:sp>
      <p:sp>
        <p:nvSpPr>
          <p:cNvPr id="4" name="Tekstfelt 3">
            <a:extLst>
              <a:ext uri="{FF2B5EF4-FFF2-40B4-BE49-F238E27FC236}">
                <a16:creationId xmlns:a16="http://schemas.microsoft.com/office/drawing/2014/main" id="{66C0D8A7-6314-4A2F-AC16-6060FD50B4AB}"/>
              </a:ext>
            </a:extLst>
          </p:cNvPr>
          <p:cNvSpPr txBox="1"/>
          <p:nvPr/>
        </p:nvSpPr>
        <p:spPr>
          <a:xfrm>
            <a:off x="4749121" y="1540439"/>
            <a:ext cx="6094428" cy="369332"/>
          </a:xfrm>
          <a:prstGeom prst="rect">
            <a:avLst/>
          </a:prstGeom>
          <a:noFill/>
        </p:spPr>
        <p:txBody>
          <a:bodyPr wrap="square">
            <a:spAutoFit/>
          </a:bodyPr>
          <a:lstStyle/>
          <a:p>
            <a:r>
              <a:rPr lang="da-DK" sz="1800" i="1">
                <a:latin typeface="+mn-lt"/>
              </a:rPr>
              <a:t>Behovsanalyse</a:t>
            </a:r>
            <a:endParaRPr lang="da-DK"/>
          </a:p>
        </p:txBody>
      </p:sp>
      <p:sp>
        <p:nvSpPr>
          <p:cNvPr id="5" name="Rektangel 4">
            <a:extLst>
              <a:ext uri="{FF2B5EF4-FFF2-40B4-BE49-F238E27FC236}">
                <a16:creationId xmlns:a16="http://schemas.microsoft.com/office/drawing/2014/main" id="{16BBB569-AD51-4D48-AE4C-C8BEEA3BF485}"/>
              </a:ext>
            </a:extLst>
          </p:cNvPr>
          <p:cNvSpPr/>
          <p:nvPr/>
        </p:nvSpPr>
        <p:spPr>
          <a:xfrm>
            <a:off x="8421254" y="2318993"/>
            <a:ext cx="3223967" cy="319568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None/>
              <a:tabLst/>
              <a:defRPr/>
            </a:pPr>
            <a:r>
              <a:rPr kumimoji="0" lang="da-DK" sz="1400" b="1" i="0" u="none" strike="noStrike" kern="1200" cap="none" spc="0" normalizeH="0" baseline="0" noProof="0" dirty="0">
                <a:ln>
                  <a:noFill/>
                </a:ln>
                <a:solidFill>
                  <a:prstClr val="black"/>
                </a:solidFill>
                <a:effectLst/>
                <a:uLnTx/>
                <a:uFillTx/>
                <a:ea typeface="+mn-ea"/>
                <a:cs typeface="+mn-cs"/>
              </a:rPr>
              <a:t>Vores faglighed</a:t>
            </a:r>
          </a:p>
          <a:p>
            <a:pPr marL="0" marR="0" lvl="0" indent="0" algn="l" defTabSz="914400" rtl="0" eaLnBrk="1" fontAlgn="auto" latinLnBrk="0" hangingPunct="1">
              <a:lnSpc>
                <a:spcPct val="100000"/>
              </a:lnSpc>
              <a:spcBef>
                <a:spcPts val="0"/>
              </a:spcBef>
              <a:spcAft>
                <a:spcPts val="0"/>
              </a:spcAft>
              <a:buClrTx/>
              <a:buSzTx/>
              <a:buNone/>
              <a:tabLst/>
              <a:defRPr/>
            </a:pPr>
            <a:endParaRPr kumimoji="0" lang="da-DK" sz="14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ICF (International </a:t>
            </a:r>
            <a:r>
              <a:rPr kumimoji="0" lang="da-DK" sz="1200" b="0" i="0" u="none" strike="noStrike" kern="1200" cap="none" spc="0" normalizeH="0" baseline="0" noProof="0" dirty="0" err="1">
                <a:ln>
                  <a:noFill/>
                </a:ln>
                <a:solidFill>
                  <a:prstClr val="black"/>
                </a:solidFill>
                <a:effectLst/>
                <a:uLnTx/>
                <a:uFillTx/>
                <a:ea typeface="+mn-ea"/>
                <a:cs typeface="+mn-cs"/>
              </a:rPr>
              <a:t>Classification</a:t>
            </a:r>
            <a:r>
              <a:rPr kumimoji="0" lang="da-DK" sz="1200" b="0" i="0" u="none" strike="noStrike" kern="1200" cap="none" spc="0" normalizeH="0" baseline="0" noProof="0" dirty="0">
                <a:ln>
                  <a:noFill/>
                </a:ln>
                <a:solidFill>
                  <a:prstClr val="black"/>
                </a:solidFill>
                <a:effectLst/>
                <a:uLnTx/>
                <a:uFillTx/>
                <a:ea typeface="+mn-ea"/>
                <a:cs typeface="+mn-cs"/>
              </a:rPr>
              <a:t> of </a:t>
            </a:r>
            <a:r>
              <a:rPr kumimoji="0" lang="da-DK" sz="1200" b="0" i="0" u="none" strike="noStrike" kern="1200" cap="none" spc="0" normalizeH="0" baseline="0" noProof="0" dirty="0" err="1">
                <a:ln>
                  <a:noFill/>
                </a:ln>
                <a:solidFill>
                  <a:prstClr val="black"/>
                </a:solidFill>
                <a:effectLst/>
                <a:uLnTx/>
                <a:uFillTx/>
                <a:ea typeface="+mn-ea"/>
                <a:cs typeface="+mn-cs"/>
              </a:rPr>
              <a:t>Functioning</a:t>
            </a:r>
            <a:r>
              <a:rPr kumimoji="0" lang="da-DK" sz="1200" b="0" i="0" u="none" strike="noStrike" kern="1200" cap="none" spc="0" normalizeH="0" baseline="0" noProof="0" dirty="0">
                <a:ln>
                  <a:noFill/>
                </a:ln>
                <a:solidFill>
                  <a:prstClr val="black"/>
                </a:solidFill>
                <a:effectLst/>
                <a:uLnTx/>
                <a:uFillTx/>
                <a:ea typeface="+mn-ea"/>
                <a:cs typeface="+mn-cs"/>
              </a:rPr>
              <a:t>) - FSIII (Fælles Sprog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Borgers mål i </a:t>
            </a:r>
            <a:r>
              <a:rPr kumimoji="0" lang="da-DK" sz="1200" b="0" i="0" u="none" strike="noStrike" kern="1200" cap="none" spc="0" normalizeH="0" baseline="0" noProof="0" dirty="0" err="1">
                <a:ln>
                  <a:noFill/>
                </a:ln>
                <a:solidFill>
                  <a:prstClr val="black"/>
                </a:solidFill>
                <a:effectLst/>
                <a:uLnTx/>
                <a:uFillTx/>
                <a:ea typeface="+mn-ea"/>
                <a:cs typeface="+mn-cs"/>
              </a:rPr>
              <a:t>Cura</a:t>
            </a:r>
            <a:endParaRPr kumimoji="0" lang="da-DK" sz="12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Faglige mål</a:t>
            </a:r>
            <a:endParaRPr kumimoji="0" lang="da-DK" sz="1200" b="0" i="0" u="none" strike="noStrike" kern="1200" cap="none" spc="0" normalizeH="0" baseline="0" noProof="0" dirty="0">
              <a:ln>
                <a:noFill/>
              </a:ln>
              <a:solidFill>
                <a:prstClr val="black"/>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2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Borgers ressourcer og begrænsninger</a:t>
            </a:r>
            <a:endParaRPr kumimoji="0" lang="da-DK" sz="1200" b="0" i="0" u="none" strike="noStrike" kern="1200" cap="none" spc="0" normalizeH="0" baseline="0" noProof="0" dirty="0">
              <a:ln>
                <a:noFill/>
              </a:ln>
              <a:solidFill>
                <a:prstClr val="black"/>
              </a:solidFill>
              <a:effectLst/>
              <a:uLnTx/>
              <a:uFillTx/>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Fysisk</a:t>
            </a:r>
            <a:endParaRPr kumimoji="0" lang="da-DK" sz="1200" b="0" i="0" u="none" strike="noStrike" kern="1200" cap="none" spc="0" normalizeH="0" baseline="0" noProof="0" dirty="0">
              <a:ln>
                <a:noFill/>
              </a:ln>
              <a:solidFill>
                <a:prstClr val="black"/>
              </a:solidFill>
              <a:effectLst/>
              <a:uLnTx/>
              <a:uFillTx/>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Kognitivt</a:t>
            </a:r>
            <a:endParaRPr kumimoji="0" lang="da-DK" sz="1200" b="0" i="0" u="none" strike="noStrike" kern="1200" cap="none" spc="0" normalizeH="0" baseline="0" noProof="0" dirty="0">
              <a:ln>
                <a:noFill/>
              </a:ln>
              <a:solidFill>
                <a:prstClr val="black"/>
              </a:solidFill>
              <a:effectLst/>
              <a:uLnTx/>
              <a:uFillTx/>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Psykisk </a:t>
            </a:r>
            <a:endParaRPr kumimoji="0" lang="da-DK" sz="1200" b="0" i="0" u="none" strike="noStrike" kern="1200" cap="none" spc="0" normalizeH="0" baseline="0" noProof="0" dirty="0">
              <a:ln>
                <a:noFill/>
              </a:ln>
              <a:solidFill>
                <a:prstClr val="black"/>
              </a:solidFill>
              <a:effectLst/>
              <a:uLnTx/>
              <a:uFillTx/>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Socialt</a:t>
            </a:r>
            <a:endParaRPr kumimoji="0" lang="da-DK" sz="1200" b="0" i="0" u="none" strike="noStrike" kern="1200" cap="none" spc="0" normalizeH="0" baseline="0" noProof="0" dirty="0">
              <a:ln>
                <a:noFill/>
              </a:ln>
              <a:solidFill>
                <a:prstClr val="black"/>
              </a:solidFill>
              <a:effectLst/>
              <a:uLnTx/>
              <a:uFillTx/>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Motivation	</a:t>
            </a:r>
            <a:endParaRPr kumimoji="0" lang="da-DK" sz="1200" b="0" i="0" u="none" strike="noStrike" kern="1200" cap="none" spc="0" normalizeH="0" baseline="0" noProof="0" dirty="0">
              <a:ln>
                <a:noFill/>
              </a:ln>
              <a:solidFill>
                <a:prstClr val="black"/>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Generel aktivitetsanalyse</a:t>
            </a:r>
            <a:endParaRPr kumimoji="0" lang="da-DK" sz="1200" b="0" i="0" u="none" strike="noStrike" kern="1200" cap="none" spc="0" normalizeH="0" baseline="0" noProof="0" dirty="0">
              <a:ln>
                <a:noFill/>
              </a:ln>
              <a:solidFill>
                <a:prstClr val="black"/>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prstClr val="black"/>
                </a:solidFill>
                <a:effectLst/>
                <a:uLnTx/>
                <a:uFillTx/>
                <a:ea typeface="+mn-ea"/>
                <a:cs typeface="+mn-cs"/>
              </a:rPr>
              <a:t>Tilpasning af omgivelser/teknologi</a:t>
            </a:r>
            <a:endParaRPr kumimoji="0" lang="da-DK" sz="1200" b="0" i="0" u="none" strike="noStrike" kern="1200" cap="none" spc="0" normalizeH="0" baseline="0" noProof="0" dirty="0">
              <a:ln>
                <a:noFill/>
              </a:ln>
              <a:solidFill>
                <a:prstClr val="black"/>
              </a:solidFill>
              <a:effectLst/>
              <a:uLnTx/>
              <a:uFillTx/>
              <a:ea typeface="+mn-ea"/>
              <a:cs typeface="Arial"/>
            </a:endParaRPr>
          </a:p>
        </p:txBody>
      </p:sp>
      <p:pic>
        <p:nvPicPr>
          <p:cNvPr id="6" name="Pladsholder til indhold 7" descr="Et billede, der indeholder skilt, gade&#10;&#10;Automatisk genereret beskrivelse">
            <a:extLst>
              <a:ext uri="{FF2B5EF4-FFF2-40B4-BE49-F238E27FC236}">
                <a16:creationId xmlns:a16="http://schemas.microsoft.com/office/drawing/2014/main" id="{57475F3E-2EA4-40F1-B3C6-2D8D15F6DF24}"/>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4749121" y="2318993"/>
            <a:ext cx="3561313" cy="2466860"/>
          </a:xfrm>
          <a:prstGeom prst="rect">
            <a:avLst/>
          </a:prstGeom>
        </p:spPr>
      </p:pic>
      <p:graphicFrame>
        <p:nvGraphicFramePr>
          <p:cNvPr id="7" name="Pladsholder til indhold 3">
            <a:extLst>
              <a:ext uri="{FF2B5EF4-FFF2-40B4-BE49-F238E27FC236}">
                <a16:creationId xmlns:a16="http://schemas.microsoft.com/office/drawing/2014/main" id="{9A487D40-360E-4281-AA8E-FD61925E2C91}"/>
              </a:ext>
            </a:extLst>
          </p:cNvPr>
          <p:cNvGraphicFramePr>
            <a:graphicFrameLocks/>
          </p:cNvGraphicFramePr>
          <p:nvPr/>
        </p:nvGraphicFramePr>
        <p:xfrm>
          <a:off x="5101571" y="4785853"/>
          <a:ext cx="2856412" cy="1886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Billede 8">
            <a:extLst>
              <a:ext uri="{FF2B5EF4-FFF2-40B4-BE49-F238E27FC236}">
                <a16:creationId xmlns:a16="http://schemas.microsoft.com/office/drawing/2014/main" id="{64CABCF5-D37E-4BA2-971A-C7D2FEB57E6D}"/>
              </a:ext>
            </a:extLst>
          </p:cNvPr>
          <p:cNvPicPr>
            <a:picLocks noChangeAspect="1"/>
          </p:cNvPicPr>
          <p:nvPr/>
        </p:nvPicPr>
        <p:blipFill>
          <a:blip r:embed="rId9"/>
          <a:stretch>
            <a:fillRect/>
          </a:stretch>
        </p:blipFill>
        <p:spPr>
          <a:xfrm>
            <a:off x="1698529" y="965780"/>
            <a:ext cx="916181" cy="1037027"/>
          </a:xfrm>
          <a:prstGeom prst="ellipse">
            <a:avLst/>
          </a:prstGeom>
        </p:spPr>
      </p:pic>
      <p:pic>
        <p:nvPicPr>
          <p:cNvPr id="10" name="Billede 9">
            <a:extLst>
              <a:ext uri="{FF2B5EF4-FFF2-40B4-BE49-F238E27FC236}">
                <a16:creationId xmlns:a16="http://schemas.microsoft.com/office/drawing/2014/main" id="{D712FD76-F534-4069-B6DA-0A4039446E05}"/>
              </a:ext>
            </a:extLst>
          </p:cNvPr>
          <p:cNvPicPr>
            <a:picLocks noChangeAspect="1"/>
          </p:cNvPicPr>
          <p:nvPr/>
        </p:nvPicPr>
        <p:blipFill>
          <a:blip r:embed="rId10"/>
          <a:stretch>
            <a:fillRect/>
          </a:stretch>
        </p:blipFill>
        <p:spPr>
          <a:xfrm>
            <a:off x="2770437" y="1985389"/>
            <a:ext cx="927562" cy="972487"/>
          </a:xfrm>
          <a:prstGeom prst="ellipse">
            <a:avLst/>
          </a:prstGeom>
        </p:spPr>
      </p:pic>
      <p:pic>
        <p:nvPicPr>
          <p:cNvPr id="11" name="Billede 10">
            <a:extLst>
              <a:ext uri="{FF2B5EF4-FFF2-40B4-BE49-F238E27FC236}">
                <a16:creationId xmlns:a16="http://schemas.microsoft.com/office/drawing/2014/main" id="{73CB86DA-4A12-4ABF-98AE-AEF5029B1C93}"/>
              </a:ext>
            </a:extLst>
          </p:cNvPr>
          <p:cNvPicPr>
            <a:picLocks noChangeAspect="1"/>
          </p:cNvPicPr>
          <p:nvPr/>
        </p:nvPicPr>
        <p:blipFill>
          <a:blip r:embed="rId11"/>
          <a:stretch>
            <a:fillRect/>
          </a:stretch>
        </p:blipFill>
        <p:spPr>
          <a:xfrm>
            <a:off x="2760846" y="4681539"/>
            <a:ext cx="1104875" cy="1119187"/>
          </a:xfrm>
          <a:prstGeom prst="ellipse">
            <a:avLst/>
          </a:prstGeom>
        </p:spPr>
      </p:pic>
      <p:pic>
        <p:nvPicPr>
          <p:cNvPr id="12" name="Billede 11">
            <a:extLst>
              <a:ext uri="{FF2B5EF4-FFF2-40B4-BE49-F238E27FC236}">
                <a16:creationId xmlns:a16="http://schemas.microsoft.com/office/drawing/2014/main" id="{4C235D15-23BA-4787-B87D-8984639E2573}"/>
              </a:ext>
            </a:extLst>
          </p:cNvPr>
          <p:cNvPicPr>
            <a:picLocks noChangeAspect="1"/>
          </p:cNvPicPr>
          <p:nvPr/>
        </p:nvPicPr>
        <p:blipFill>
          <a:blip r:embed="rId12"/>
          <a:stretch>
            <a:fillRect/>
          </a:stretch>
        </p:blipFill>
        <p:spPr>
          <a:xfrm>
            <a:off x="1662382" y="5755561"/>
            <a:ext cx="1014412" cy="986771"/>
          </a:xfrm>
          <a:prstGeom prst="ellipse">
            <a:avLst/>
          </a:prstGeom>
        </p:spPr>
      </p:pic>
      <p:pic>
        <p:nvPicPr>
          <p:cNvPr id="14" name="Billede 13">
            <a:extLst>
              <a:ext uri="{FF2B5EF4-FFF2-40B4-BE49-F238E27FC236}">
                <a16:creationId xmlns:a16="http://schemas.microsoft.com/office/drawing/2014/main" id="{31A56F86-2288-4F4A-9D1B-CCB846918443}"/>
              </a:ext>
            </a:extLst>
          </p:cNvPr>
          <p:cNvPicPr>
            <a:picLocks noChangeAspect="1"/>
          </p:cNvPicPr>
          <p:nvPr/>
        </p:nvPicPr>
        <p:blipFill>
          <a:blip r:embed="rId13"/>
          <a:stretch>
            <a:fillRect/>
          </a:stretch>
        </p:blipFill>
        <p:spPr>
          <a:xfrm>
            <a:off x="597821" y="1970536"/>
            <a:ext cx="927563" cy="1037027"/>
          </a:xfrm>
          <a:prstGeom prst="ellipse">
            <a:avLst/>
          </a:prstGeom>
        </p:spPr>
      </p:pic>
      <p:pic>
        <p:nvPicPr>
          <p:cNvPr id="15" name="Billede 14">
            <a:extLst>
              <a:ext uri="{FF2B5EF4-FFF2-40B4-BE49-F238E27FC236}">
                <a16:creationId xmlns:a16="http://schemas.microsoft.com/office/drawing/2014/main" id="{FA3B98E4-66C2-4BBF-9D4B-B3BB368A5F6D}"/>
              </a:ext>
            </a:extLst>
          </p:cNvPr>
          <p:cNvPicPr>
            <a:picLocks noChangeAspect="1"/>
          </p:cNvPicPr>
          <p:nvPr/>
        </p:nvPicPr>
        <p:blipFill>
          <a:blip r:embed="rId14"/>
          <a:stretch>
            <a:fillRect/>
          </a:stretch>
        </p:blipFill>
        <p:spPr>
          <a:xfrm>
            <a:off x="250834" y="4481425"/>
            <a:ext cx="1411547" cy="1517120"/>
          </a:xfrm>
          <a:prstGeom prst="ellipse">
            <a:avLst/>
          </a:prstGeom>
        </p:spPr>
      </p:pic>
      <p:pic>
        <p:nvPicPr>
          <p:cNvPr id="3" name="Grafik 2">
            <a:extLst>
              <a:ext uri="{FF2B5EF4-FFF2-40B4-BE49-F238E27FC236}">
                <a16:creationId xmlns:a16="http://schemas.microsoft.com/office/drawing/2014/main" id="{25A07C30-D8EE-691E-364E-94A6D869A2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317140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611DB-E858-46EC-A1CD-95945219A22A}"/>
              </a:ext>
            </a:extLst>
          </p:cNvPr>
          <p:cNvSpPr>
            <a:spLocks noGrp="1"/>
          </p:cNvSpPr>
          <p:nvPr>
            <p:ph type="title"/>
          </p:nvPr>
        </p:nvSpPr>
        <p:spPr>
          <a:xfrm>
            <a:off x="4749121" y="365126"/>
            <a:ext cx="6896100" cy="982908"/>
          </a:xfrm>
        </p:spPr>
        <p:txBody>
          <a:bodyPr/>
          <a:lstStyle/>
          <a:p>
            <a:r>
              <a:rPr lang="da-DK"/>
              <a:t>Udstyr</a:t>
            </a:r>
          </a:p>
        </p:txBody>
      </p:sp>
      <p:sp>
        <p:nvSpPr>
          <p:cNvPr id="4" name="Tekstfelt 3">
            <a:extLst>
              <a:ext uri="{FF2B5EF4-FFF2-40B4-BE49-F238E27FC236}">
                <a16:creationId xmlns:a16="http://schemas.microsoft.com/office/drawing/2014/main" id="{9B04D5F2-5ECF-4085-ACD2-E9D1813CEFB3}"/>
              </a:ext>
            </a:extLst>
          </p:cNvPr>
          <p:cNvSpPr txBox="1"/>
          <p:nvPr/>
        </p:nvSpPr>
        <p:spPr>
          <a:xfrm>
            <a:off x="4749121" y="1520997"/>
            <a:ext cx="6094428" cy="369332"/>
          </a:xfrm>
          <a:prstGeom prst="rect">
            <a:avLst/>
          </a:prstGeom>
          <a:noFill/>
        </p:spPr>
        <p:txBody>
          <a:bodyPr wrap="square">
            <a:spAutoFit/>
          </a:bodyPr>
          <a:lstStyle/>
          <a:p>
            <a:r>
              <a:rPr lang="da-DK" sz="1800" i="1">
                <a:latin typeface="+mn-lt"/>
              </a:rPr>
              <a:t>Kravsspecifikationer</a:t>
            </a:r>
            <a:endParaRPr lang="da-DK"/>
          </a:p>
        </p:txBody>
      </p:sp>
      <p:sp>
        <p:nvSpPr>
          <p:cNvPr id="6" name="Tekstfelt 5">
            <a:extLst>
              <a:ext uri="{FF2B5EF4-FFF2-40B4-BE49-F238E27FC236}">
                <a16:creationId xmlns:a16="http://schemas.microsoft.com/office/drawing/2014/main" id="{20776771-E424-486B-97B0-CF2B664C87EA}"/>
              </a:ext>
            </a:extLst>
          </p:cNvPr>
          <p:cNvSpPr txBox="1"/>
          <p:nvPr/>
        </p:nvSpPr>
        <p:spPr>
          <a:xfrm>
            <a:off x="7619779" y="2413261"/>
            <a:ext cx="4355380" cy="3354765"/>
          </a:xfrm>
          <a:prstGeom prst="rect">
            <a:avLst/>
          </a:prstGeom>
          <a:noFill/>
          <a:ln>
            <a:solidFill>
              <a:schemeClr val="tx1">
                <a:lumMod val="50000"/>
                <a:lumOff val="50000"/>
              </a:schemeClr>
            </a:solidFill>
          </a:ln>
        </p:spPr>
        <p:txBody>
          <a:bodyPr wrap="square">
            <a:spAutoFit/>
          </a:bodyPr>
          <a:lstStyle/>
          <a:p>
            <a:pPr marL="0" indent="0">
              <a:buNone/>
            </a:pPr>
            <a:r>
              <a:rPr lang="da-DK" b="1"/>
              <a:t>Indhold i kravspecifikationer</a:t>
            </a:r>
          </a:p>
          <a:p>
            <a:pPr marL="0" indent="0">
              <a:buNone/>
            </a:pPr>
            <a:endParaRPr lang="da-DK" b="1"/>
          </a:p>
          <a:p>
            <a:r>
              <a:rPr lang="da-DK" sz="1600"/>
              <a:t>Anvendelse</a:t>
            </a:r>
          </a:p>
          <a:p>
            <a:r>
              <a:rPr lang="da-DK" sz="1600"/>
              <a:t>Betjening </a:t>
            </a:r>
          </a:p>
          <a:p>
            <a:r>
              <a:rPr lang="da-DK" sz="1600"/>
              <a:t>Komfort for bruger </a:t>
            </a:r>
            <a:r>
              <a:rPr lang="da-DK" sz="1400"/>
              <a:t>(borger og/eller medarbejder)</a:t>
            </a:r>
          </a:p>
          <a:p>
            <a:r>
              <a:rPr lang="da-DK" sz="1600"/>
              <a:t>Funktionalitet</a:t>
            </a:r>
          </a:p>
          <a:p>
            <a:r>
              <a:rPr lang="da-DK" sz="1600"/>
              <a:t>Mindste/største mål</a:t>
            </a:r>
          </a:p>
          <a:p>
            <a:r>
              <a:rPr lang="da-DK" sz="1600"/>
              <a:t>Tilbehør</a:t>
            </a:r>
          </a:p>
          <a:p>
            <a:r>
              <a:rPr lang="da-DK" sz="1600"/>
              <a:t>Varianter </a:t>
            </a:r>
          </a:p>
          <a:p>
            <a:r>
              <a:rPr lang="da-DK" sz="1600"/>
              <a:t>Rengøringsvenlighed </a:t>
            </a:r>
          </a:p>
          <a:p>
            <a:r>
              <a:rPr lang="da-DK" sz="1600"/>
              <a:t>Almindelig vedligeholdelse </a:t>
            </a:r>
          </a:p>
          <a:p>
            <a:r>
              <a:rPr lang="da-DK" sz="1600"/>
              <a:t>Levering </a:t>
            </a:r>
          </a:p>
          <a:p>
            <a:r>
              <a:rPr lang="da-DK" sz="1600"/>
              <a:t>Oplæring</a:t>
            </a:r>
            <a:r>
              <a:rPr lang="da-DK" sz="1200"/>
              <a:t>	</a:t>
            </a:r>
          </a:p>
        </p:txBody>
      </p:sp>
      <p:sp>
        <p:nvSpPr>
          <p:cNvPr id="9" name="Rektangel 8">
            <a:extLst>
              <a:ext uri="{FF2B5EF4-FFF2-40B4-BE49-F238E27FC236}">
                <a16:creationId xmlns:a16="http://schemas.microsoft.com/office/drawing/2014/main" id="{5B8BF030-DD52-456F-AE3C-8C000D45D855}"/>
              </a:ext>
            </a:extLst>
          </p:cNvPr>
          <p:cNvSpPr/>
          <p:nvPr/>
        </p:nvSpPr>
        <p:spPr>
          <a:xfrm>
            <a:off x="4749121" y="2413261"/>
            <a:ext cx="2441542" cy="1319753"/>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Hvilke behov hos borger, skal teknologien kompensere for?</a:t>
            </a:r>
          </a:p>
        </p:txBody>
      </p:sp>
      <p:sp>
        <p:nvSpPr>
          <p:cNvPr id="10" name="Rektangel 9">
            <a:extLst>
              <a:ext uri="{FF2B5EF4-FFF2-40B4-BE49-F238E27FC236}">
                <a16:creationId xmlns:a16="http://schemas.microsoft.com/office/drawing/2014/main" id="{515F1442-89EF-442B-BB9F-579E41E49616}"/>
              </a:ext>
            </a:extLst>
          </p:cNvPr>
          <p:cNvSpPr/>
          <p:nvPr/>
        </p:nvSpPr>
        <p:spPr>
          <a:xfrm>
            <a:off x="4749121" y="4448273"/>
            <a:ext cx="2441542" cy="1319753"/>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t>Hvordan omsættes borgers behov til kravsspecifikationer?</a:t>
            </a:r>
          </a:p>
        </p:txBody>
      </p:sp>
      <p:pic>
        <p:nvPicPr>
          <p:cNvPr id="12" name="Billede 11">
            <a:extLst>
              <a:ext uri="{FF2B5EF4-FFF2-40B4-BE49-F238E27FC236}">
                <a16:creationId xmlns:a16="http://schemas.microsoft.com/office/drawing/2014/main" id="{F7ADAB44-CB71-48FA-961B-C247CF500324}"/>
              </a:ext>
            </a:extLst>
          </p:cNvPr>
          <p:cNvPicPr>
            <a:picLocks noChangeAspect="1"/>
          </p:cNvPicPr>
          <p:nvPr/>
        </p:nvPicPr>
        <p:blipFill>
          <a:blip r:embed="rId2"/>
          <a:stretch>
            <a:fillRect/>
          </a:stretch>
        </p:blipFill>
        <p:spPr>
          <a:xfrm>
            <a:off x="1698529" y="965780"/>
            <a:ext cx="916181" cy="1037027"/>
          </a:xfrm>
          <a:prstGeom prst="ellipse">
            <a:avLst/>
          </a:prstGeom>
        </p:spPr>
      </p:pic>
      <p:pic>
        <p:nvPicPr>
          <p:cNvPr id="13" name="Billede 12">
            <a:extLst>
              <a:ext uri="{FF2B5EF4-FFF2-40B4-BE49-F238E27FC236}">
                <a16:creationId xmlns:a16="http://schemas.microsoft.com/office/drawing/2014/main" id="{89D3D9AA-99EF-4F3F-8EC4-671C76E58842}"/>
              </a:ext>
            </a:extLst>
          </p:cNvPr>
          <p:cNvPicPr>
            <a:picLocks noChangeAspect="1"/>
          </p:cNvPicPr>
          <p:nvPr/>
        </p:nvPicPr>
        <p:blipFill>
          <a:blip r:embed="rId3"/>
          <a:stretch>
            <a:fillRect/>
          </a:stretch>
        </p:blipFill>
        <p:spPr>
          <a:xfrm>
            <a:off x="2770437" y="1985389"/>
            <a:ext cx="927562" cy="972487"/>
          </a:xfrm>
          <a:prstGeom prst="ellipse">
            <a:avLst/>
          </a:prstGeom>
        </p:spPr>
      </p:pic>
      <p:pic>
        <p:nvPicPr>
          <p:cNvPr id="14" name="Billede 13">
            <a:extLst>
              <a:ext uri="{FF2B5EF4-FFF2-40B4-BE49-F238E27FC236}">
                <a16:creationId xmlns:a16="http://schemas.microsoft.com/office/drawing/2014/main" id="{73BD61EE-8B56-4D4D-A436-108F2426B866}"/>
              </a:ext>
            </a:extLst>
          </p:cNvPr>
          <p:cNvPicPr>
            <a:picLocks noChangeAspect="1"/>
          </p:cNvPicPr>
          <p:nvPr/>
        </p:nvPicPr>
        <p:blipFill>
          <a:blip r:embed="rId4"/>
          <a:stretch>
            <a:fillRect/>
          </a:stretch>
        </p:blipFill>
        <p:spPr>
          <a:xfrm>
            <a:off x="2760846" y="4681539"/>
            <a:ext cx="1104875" cy="1119187"/>
          </a:xfrm>
          <a:prstGeom prst="ellipse">
            <a:avLst/>
          </a:prstGeom>
        </p:spPr>
      </p:pic>
      <p:pic>
        <p:nvPicPr>
          <p:cNvPr id="15" name="Billede 14">
            <a:extLst>
              <a:ext uri="{FF2B5EF4-FFF2-40B4-BE49-F238E27FC236}">
                <a16:creationId xmlns:a16="http://schemas.microsoft.com/office/drawing/2014/main" id="{CA262CEA-CB87-41B5-9116-46A8EBFD0A34}"/>
              </a:ext>
            </a:extLst>
          </p:cNvPr>
          <p:cNvPicPr>
            <a:picLocks noChangeAspect="1"/>
          </p:cNvPicPr>
          <p:nvPr/>
        </p:nvPicPr>
        <p:blipFill>
          <a:blip r:embed="rId5"/>
          <a:stretch>
            <a:fillRect/>
          </a:stretch>
        </p:blipFill>
        <p:spPr>
          <a:xfrm>
            <a:off x="1662382" y="5755561"/>
            <a:ext cx="1014412" cy="986771"/>
          </a:xfrm>
          <a:prstGeom prst="ellipse">
            <a:avLst/>
          </a:prstGeom>
        </p:spPr>
      </p:pic>
      <p:pic>
        <p:nvPicPr>
          <p:cNvPr id="17" name="Billede 16">
            <a:extLst>
              <a:ext uri="{FF2B5EF4-FFF2-40B4-BE49-F238E27FC236}">
                <a16:creationId xmlns:a16="http://schemas.microsoft.com/office/drawing/2014/main" id="{673D4F79-28AA-48F6-9E69-179AE427F31E}"/>
              </a:ext>
            </a:extLst>
          </p:cNvPr>
          <p:cNvPicPr>
            <a:picLocks noChangeAspect="1"/>
          </p:cNvPicPr>
          <p:nvPr/>
        </p:nvPicPr>
        <p:blipFill>
          <a:blip r:embed="rId6"/>
          <a:stretch>
            <a:fillRect/>
          </a:stretch>
        </p:blipFill>
        <p:spPr>
          <a:xfrm>
            <a:off x="597821" y="1970536"/>
            <a:ext cx="927563" cy="1037027"/>
          </a:xfrm>
          <a:prstGeom prst="ellipse">
            <a:avLst/>
          </a:prstGeom>
        </p:spPr>
      </p:pic>
      <p:pic>
        <p:nvPicPr>
          <p:cNvPr id="18" name="Billede 17">
            <a:extLst>
              <a:ext uri="{FF2B5EF4-FFF2-40B4-BE49-F238E27FC236}">
                <a16:creationId xmlns:a16="http://schemas.microsoft.com/office/drawing/2014/main" id="{1817526A-4FBF-48F2-9D45-21660956613F}"/>
              </a:ext>
            </a:extLst>
          </p:cNvPr>
          <p:cNvPicPr>
            <a:picLocks noChangeAspect="1"/>
          </p:cNvPicPr>
          <p:nvPr/>
        </p:nvPicPr>
        <p:blipFill>
          <a:blip r:embed="rId7"/>
          <a:stretch>
            <a:fillRect/>
          </a:stretch>
        </p:blipFill>
        <p:spPr>
          <a:xfrm>
            <a:off x="250834" y="4481425"/>
            <a:ext cx="1411547" cy="1517120"/>
          </a:xfrm>
          <a:prstGeom prst="ellipse">
            <a:avLst/>
          </a:prstGeom>
        </p:spPr>
      </p:pic>
      <p:pic>
        <p:nvPicPr>
          <p:cNvPr id="3" name="Grafik 2">
            <a:extLst>
              <a:ext uri="{FF2B5EF4-FFF2-40B4-BE49-F238E27FC236}">
                <a16:creationId xmlns:a16="http://schemas.microsoft.com/office/drawing/2014/main" id="{EC503F1E-FE53-26DD-D949-51E48C97D5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415062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C669B-584F-4C56-93E0-20D7AEFC64D5}"/>
              </a:ext>
            </a:extLst>
          </p:cNvPr>
          <p:cNvSpPr>
            <a:spLocks noGrp="1"/>
          </p:cNvSpPr>
          <p:nvPr>
            <p:ph type="title"/>
          </p:nvPr>
        </p:nvSpPr>
        <p:spPr>
          <a:xfrm>
            <a:off x="4481011" y="220130"/>
            <a:ext cx="7515345" cy="1325563"/>
          </a:xfrm>
        </p:spPr>
        <p:txBody>
          <a:bodyPr>
            <a:normAutofit/>
          </a:bodyPr>
          <a:lstStyle/>
          <a:p>
            <a:r>
              <a:rPr lang="da-DK" sz="3600" dirty="0"/>
              <a:t>Kontakt os hvis du har spørgsmål</a:t>
            </a:r>
          </a:p>
        </p:txBody>
      </p:sp>
      <p:pic>
        <p:nvPicPr>
          <p:cNvPr id="3" name="Picture 2">
            <a:extLst>
              <a:ext uri="{FF2B5EF4-FFF2-40B4-BE49-F238E27FC236}">
                <a16:creationId xmlns:a16="http://schemas.microsoft.com/office/drawing/2014/main" id="{26C46C6D-9716-42A6-9DE5-DB712BA7D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624" y="1937920"/>
            <a:ext cx="2828925" cy="2324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F8D0FA-54A8-4A41-A3F9-E835A2DA4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683" y="1942682"/>
            <a:ext cx="2790825" cy="2314576"/>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645861F2-491A-4D9E-A3D5-84CE6D4604A7}"/>
              </a:ext>
            </a:extLst>
          </p:cNvPr>
          <p:cNvSpPr txBox="1"/>
          <p:nvPr/>
        </p:nvSpPr>
        <p:spPr>
          <a:xfrm>
            <a:off x="4175685" y="4606545"/>
            <a:ext cx="4062998" cy="2031325"/>
          </a:xfrm>
          <a:prstGeom prst="rect">
            <a:avLst/>
          </a:prstGeom>
          <a:noFill/>
        </p:spPr>
        <p:txBody>
          <a:bodyPr wrap="square">
            <a:spAutoFit/>
          </a:bodyPr>
          <a:lstStyle/>
          <a:p>
            <a:pPr algn="l" rtl="0" fontAlgn="base"/>
            <a:r>
              <a:rPr lang="nb-NO" b="0" i="0" u="none" strike="noStrike" dirty="0">
                <a:solidFill>
                  <a:srgbClr val="000000"/>
                </a:solidFill>
                <a:effectLst/>
              </a:rPr>
              <a:t>Susanne Riiser</a:t>
            </a:r>
            <a:r>
              <a:rPr lang="en-US" b="0" i="0" dirty="0">
                <a:solidFill>
                  <a:srgbClr val="000000"/>
                </a:solidFill>
                <a:effectLst/>
              </a:rPr>
              <a:t>​</a:t>
            </a:r>
          </a:p>
          <a:p>
            <a:pPr algn="l" rtl="0" fontAlgn="base"/>
            <a:r>
              <a:rPr lang="nb-NO" b="0" i="0" u="none" strike="noStrike" dirty="0">
                <a:solidFill>
                  <a:srgbClr val="000000"/>
                </a:solidFill>
                <a:effectLst/>
              </a:rPr>
              <a:t>Ergoterapeut, Implementeringskonsulent</a:t>
            </a:r>
            <a:r>
              <a:rPr lang="nb-NO" b="0" i="0" dirty="0">
                <a:solidFill>
                  <a:srgbClr val="000000"/>
                </a:solidFill>
                <a:effectLst/>
              </a:rPr>
              <a:t>​</a:t>
            </a:r>
          </a:p>
          <a:p>
            <a:pPr algn="l" rtl="0" fontAlgn="base"/>
            <a:r>
              <a:rPr lang="nb-NO" b="0" i="0" u="none" strike="noStrike" dirty="0">
                <a:solidFill>
                  <a:srgbClr val="000000"/>
                </a:solidFill>
                <a:effectLst/>
              </a:rPr>
              <a:t>Velfærdsteknologi og Hjælpemidler</a:t>
            </a:r>
            <a:endParaRPr lang="nb-NO" b="0" i="0" dirty="0">
              <a:solidFill>
                <a:srgbClr val="000000"/>
              </a:solidFill>
              <a:effectLst/>
            </a:endParaRPr>
          </a:p>
          <a:p>
            <a:pPr algn="l" rtl="0" fontAlgn="base"/>
            <a:r>
              <a:rPr lang="nb-NO" b="0" i="0" u="sng" strike="noStrike" dirty="0">
                <a:solidFill>
                  <a:srgbClr val="0563C1"/>
                </a:solidFill>
                <a:effectLst/>
                <a:hlinkClick r:id="rId4"/>
              </a:rPr>
              <a:t>suri@aarhus.dk</a:t>
            </a:r>
            <a:r>
              <a:rPr lang="nb-NO" b="0" i="0" dirty="0">
                <a:solidFill>
                  <a:srgbClr val="000000"/>
                </a:solidFill>
                <a:effectLst/>
              </a:rPr>
              <a:t>​</a:t>
            </a:r>
          </a:p>
          <a:p>
            <a:pPr algn="l" rtl="0" fontAlgn="base"/>
            <a:r>
              <a:rPr lang="nb-NO" dirty="0">
                <a:solidFill>
                  <a:srgbClr val="000000"/>
                </a:solidFill>
              </a:rPr>
              <a:t>Telefon: 41854434</a:t>
            </a:r>
            <a:endParaRPr lang="nb-NO" b="0" i="0" dirty="0">
              <a:solidFill>
                <a:srgbClr val="000000"/>
              </a:solidFill>
              <a:effectLst/>
            </a:endParaRPr>
          </a:p>
          <a:p>
            <a:pPr algn="l" rtl="0" fontAlgn="base"/>
            <a:r>
              <a:rPr lang="nb-NO" b="0" i="0" dirty="0">
                <a:solidFill>
                  <a:srgbClr val="000000"/>
                </a:solidFill>
                <a:effectLst/>
              </a:rPr>
              <a:t>​</a:t>
            </a:r>
          </a:p>
        </p:txBody>
      </p:sp>
      <p:sp>
        <p:nvSpPr>
          <p:cNvPr id="6" name="Tekstfelt 5">
            <a:extLst>
              <a:ext uri="{FF2B5EF4-FFF2-40B4-BE49-F238E27FC236}">
                <a16:creationId xmlns:a16="http://schemas.microsoft.com/office/drawing/2014/main" id="{F5D0AF6C-A73A-41C7-8C71-5EE94BF798BE}"/>
              </a:ext>
            </a:extLst>
          </p:cNvPr>
          <p:cNvSpPr txBox="1"/>
          <p:nvPr/>
        </p:nvSpPr>
        <p:spPr>
          <a:xfrm>
            <a:off x="8238683" y="4606545"/>
            <a:ext cx="3828836" cy="1754326"/>
          </a:xfrm>
          <a:prstGeom prst="rect">
            <a:avLst/>
          </a:prstGeom>
          <a:noFill/>
        </p:spPr>
        <p:txBody>
          <a:bodyPr wrap="square">
            <a:spAutoFit/>
          </a:bodyPr>
          <a:lstStyle/>
          <a:p>
            <a:pPr algn="l" rtl="0" fontAlgn="base"/>
            <a:r>
              <a:rPr lang="da-DK" b="0" i="0" u="none" strike="noStrike" dirty="0">
                <a:solidFill>
                  <a:srgbClr val="000000"/>
                </a:solidFill>
                <a:effectLst/>
              </a:rPr>
              <a:t>Louise Koppel</a:t>
            </a:r>
            <a:r>
              <a:rPr lang="en-US" b="0" i="0" dirty="0">
                <a:solidFill>
                  <a:srgbClr val="000000"/>
                </a:solidFill>
                <a:effectLst/>
              </a:rPr>
              <a:t>​</a:t>
            </a:r>
          </a:p>
          <a:p>
            <a:pPr algn="l" rtl="0" fontAlgn="base"/>
            <a:r>
              <a:rPr lang="da-DK" b="0" i="0" u="none" strike="noStrike" dirty="0" err="1">
                <a:solidFill>
                  <a:srgbClr val="000000"/>
                </a:solidFill>
                <a:effectLst/>
              </a:rPr>
              <a:t>Sosu</a:t>
            </a:r>
            <a:r>
              <a:rPr lang="da-DK" b="0" i="0" u="none" strike="noStrike" dirty="0">
                <a:solidFill>
                  <a:srgbClr val="000000"/>
                </a:solidFill>
                <a:effectLst/>
              </a:rPr>
              <a:t>-assistent, Implementeringskonsulent</a:t>
            </a:r>
            <a:r>
              <a:rPr lang="en-US" b="0" i="0" dirty="0">
                <a:solidFill>
                  <a:srgbClr val="000000"/>
                </a:solidFill>
                <a:effectLst/>
              </a:rPr>
              <a:t>​</a:t>
            </a:r>
          </a:p>
          <a:p>
            <a:pPr algn="l" rtl="0" fontAlgn="base"/>
            <a:r>
              <a:rPr lang="da-DK" b="0" i="0" u="none" strike="noStrike" dirty="0">
                <a:solidFill>
                  <a:srgbClr val="000000"/>
                </a:solidFill>
                <a:effectLst/>
              </a:rPr>
              <a:t>Velfærdsteknologi og Hjælpemidler</a:t>
            </a:r>
            <a:r>
              <a:rPr lang="en-US" b="0" i="0" dirty="0">
                <a:solidFill>
                  <a:srgbClr val="000000"/>
                </a:solidFill>
                <a:effectLst/>
              </a:rPr>
              <a:t>​</a:t>
            </a:r>
          </a:p>
          <a:p>
            <a:pPr algn="l" rtl="0" fontAlgn="base"/>
            <a:r>
              <a:rPr lang="da-DK" b="0" i="0" u="sng" strike="noStrike" dirty="0">
                <a:solidFill>
                  <a:srgbClr val="0563C1"/>
                </a:solidFill>
                <a:effectLst/>
                <a:hlinkClick r:id="rId5"/>
              </a:rPr>
              <a:t>lokk@aarhus.dk</a:t>
            </a:r>
            <a:r>
              <a:rPr lang="da-DK" b="0" i="0" dirty="0">
                <a:solidFill>
                  <a:srgbClr val="000000"/>
                </a:solidFill>
                <a:effectLst/>
              </a:rPr>
              <a:t>​</a:t>
            </a:r>
          </a:p>
          <a:p>
            <a:pPr algn="l" rtl="0" fontAlgn="base"/>
            <a:r>
              <a:rPr lang="da-DK" dirty="0">
                <a:solidFill>
                  <a:srgbClr val="000000"/>
                </a:solidFill>
              </a:rPr>
              <a:t>Telefon: 41855078</a:t>
            </a:r>
            <a:endParaRPr lang="da-DK" b="0" i="0" dirty="0">
              <a:solidFill>
                <a:srgbClr val="000000"/>
              </a:solidFill>
              <a:effectLst/>
            </a:endParaRPr>
          </a:p>
        </p:txBody>
      </p:sp>
      <p:pic>
        <p:nvPicPr>
          <p:cNvPr id="7" name="Grafik 6">
            <a:extLst>
              <a:ext uri="{FF2B5EF4-FFF2-40B4-BE49-F238E27FC236}">
                <a16:creationId xmlns:a16="http://schemas.microsoft.com/office/drawing/2014/main" id="{1DA062B8-0487-32E2-2C86-676906B202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1780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756F9-4450-42C3-9730-88FB1F099B75}"/>
              </a:ext>
            </a:extLst>
          </p:cNvPr>
          <p:cNvSpPr>
            <a:spLocks noGrp="1"/>
          </p:cNvSpPr>
          <p:nvPr>
            <p:ph type="title"/>
          </p:nvPr>
        </p:nvSpPr>
        <p:spPr>
          <a:xfrm>
            <a:off x="4749121" y="365126"/>
            <a:ext cx="6896100" cy="1150166"/>
          </a:xfrm>
        </p:spPr>
        <p:txBody>
          <a:bodyPr/>
          <a:lstStyle/>
          <a:p>
            <a:r>
              <a:rPr lang="da-DK"/>
              <a:t>Overskrifter</a:t>
            </a:r>
          </a:p>
        </p:txBody>
      </p:sp>
      <p:sp>
        <p:nvSpPr>
          <p:cNvPr id="3" name="Tekstfelt 2">
            <a:extLst>
              <a:ext uri="{FF2B5EF4-FFF2-40B4-BE49-F238E27FC236}">
                <a16:creationId xmlns:a16="http://schemas.microsoft.com/office/drawing/2014/main" id="{9D52824C-4CEB-43D1-8D6D-182756B88C89}"/>
              </a:ext>
            </a:extLst>
          </p:cNvPr>
          <p:cNvSpPr txBox="1"/>
          <p:nvPr/>
        </p:nvSpPr>
        <p:spPr>
          <a:xfrm>
            <a:off x="4749121" y="1763960"/>
            <a:ext cx="4647798" cy="3330079"/>
          </a:xfrm>
          <a:prstGeom prst="rect">
            <a:avLst/>
          </a:prstGeom>
          <a:noFill/>
        </p:spPr>
        <p:txBody>
          <a:bodyPr wrap="square" rtlCol="0">
            <a:spAutoFit/>
          </a:bodyPr>
          <a:lstStyle/>
          <a:p>
            <a:pPr>
              <a:lnSpc>
                <a:spcPct val="200000"/>
              </a:lnSpc>
            </a:pPr>
            <a:r>
              <a:rPr lang="da-DK"/>
              <a:t>Ledelseskraft</a:t>
            </a:r>
          </a:p>
          <a:p>
            <a:pPr>
              <a:lnSpc>
                <a:spcPct val="200000"/>
              </a:lnSpc>
            </a:pPr>
            <a:r>
              <a:rPr lang="da-DK"/>
              <a:t>Organisation</a:t>
            </a:r>
          </a:p>
          <a:p>
            <a:pPr>
              <a:lnSpc>
                <a:spcPct val="200000"/>
              </a:lnSpc>
            </a:pPr>
            <a:r>
              <a:rPr lang="da-DK"/>
              <a:t>Mål og målopfyldelse</a:t>
            </a:r>
          </a:p>
          <a:p>
            <a:pPr>
              <a:lnSpc>
                <a:spcPct val="200000"/>
              </a:lnSpc>
            </a:pPr>
            <a:r>
              <a:rPr lang="da-DK"/>
              <a:t>Ressourcer og kompetencer</a:t>
            </a:r>
          </a:p>
          <a:p>
            <a:pPr>
              <a:lnSpc>
                <a:spcPct val="200000"/>
              </a:lnSpc>
            </a:pPr>
            <a:r>
              <a:rPr lang="da-DK"/>
              <a:t>Kommunikation og </a:t>
            </a:r>
            <a:r>
              <a:rPr lang="en-US"/>
              <a:t>Kultur</a:t>
            </a:r>
          </a:p>
          <a:p>
            <a:pPr>
              <a:lnSpc>
                <a:spcPct val="200000"/>
              </a:lnSpc>
            </a:pPr>
            <a:r>
              <a:rPr lang="da-DK"/>
              <a:t>Udstyr</a:t>
            </a:r>
          </a:p>
        </p:txBody>
      </p:sp>
      <p:pic>
        <p:nvPicPr>
          <p:cNvPr id="4" name="Billede 3">
            <a:extLst>
              <a:ext uri="{FF2B5EF4-FFF2-40B4-BE49-F238E27FC236}">
                <a16:creationId xmlns:a16="http://schemas.microsoft.com/office/drawing/2014/main" id="{5F376F65-1BE1-494D-86E0-37E7C303DA9A}"/>
              </a:ext>
            </a:extLst>
          </p:cNvPr>
          <p:cNvPicPr>
            <a:picLocks noChangeAspect="1"/>
          </p:cNvPicPr>
          <p:nvPr/>
        </p:nvPicPr>
        <p:blipFill>
          <a:blip r:embed="rId2"/>
          <a:stretch>
            <a:fillRect/>
          </a:stretch>
        </p:blipFill>
        <p:spPr>
          <a:xfrm>
            <a:off x="1698529" y="930140"/>
            <a:ext cx="1008000" cy="1140957"/>
          </a:xfrm>
          <a:prstGeom prst="ellipse">
            <a:avLst/>
          </a:prstGeom>
        </p:spPr>
      </p:pic>
      <p:pic>
        <p:nvPicPr>
          <p:cNvPr id="5" name="Billede 4">
            <a:extLst>
              <a:ext uri="{FF2B5EF4-FFF2-40B4-BE49-F238E27FC236}">
                <a16:creationId xmlns:a16="http://schemas.microsoft.com/office/drawing/2014/main" id="{A43DF02C-2BF8-4879-AE74-623596147277}"/>
              </a:ext>
            </a:extLst>
          </p:cNvPr>
          <p:cNvPicPr>
            <a:picLocks noChangeAspect="1"/>
          </p:cNvPicPr>
          <p:nvPr/>
        </p:nvPicPr>
        <p:blipFill>
          <a:blip r:embed="rId3"/>
          <a:stretch>
            <a:fillRect/>
          </a:stretch>
        </p:blipFill>
        <p:spPr>
          <a:xfrm>
            <a:off x="2787855" y="1967167"/>
            <a:ext cx="1008000" cy="1056822"/>
          </a:xfrm>
          <a:prstGeom prst="ellipse">
            <a:avLst/>
          </a:prstGeom>
        </p:spPr>
      </p:pic>
      <p:pic>
        <p:nvPicPr>
          <p:cNvPr id="8" name="Billede 7">
            <a:extLst>
              <a:ext uri="{FF2B5EF4-FFF2-40B4-BE49-F238E27FC236}">
                <a16:creationId xmlns:a16="http://schemas.microsoft.com/office/drawing/2014/main" id="{2C32BF02-50F2-46F7-B363-AE5E90845592}"/>
              </a:ext>
            </a:extLst>
          </p:cNvPr>
          <p:cNvPicPr>
            <a:picLocks noChangeAspect="1"/>
          </p:cNvPicPr>
          <p:nvPr/>
        </p:nvPicPr>
        <p:blipFill>
          <a:blip r:embed="rId4"/>
          <a:stretch>
            <a:fillRect/>
          </a:stretch>
        </p:blipFill>
        <p:spPr>
          <a:xfrm>
            <a:off x="1662383" y="5755561"/>
            <a:ext cx="1008000" cy="980534"/>
          </a:xfrm>
          <a:prstGeom prst="ellipse">
            <a:avLst/>
          </a:prstGeom>
        </p:spPr>
      </p:pic>
      <p:pic>
        <p:nvPicPr>
          <p:cNvPr id="9" name="Billede 8">
            <a:extLst>
              <a:ext uri="{FF2B5EF4-FFF2-40B4-BE49-F238E27FC236}">
                <a16:creationId xmlns:a16="http://schemas.microsoft.com/office/drawing/2014/main" id="{57BB86C0-D4B7-4959-9725-C58FCF25C480}"/>
              </a:ext>
            </a:extLst>
          </p:cNvPr>
          <p:cNvPicPr>
            <a:picLocks noChangeAspect="1"/>
          </p:cNvPicPr>
          <p:nvPr/>
        </p:nvPicPr>
        <p:blipFill>
          <a:blip r:embed="rId5"/>
          <a:stretch>
            <a:fillRect/>
          </a:stretch>
        </p:blipFill>
        <p:spPr>
          <a:xfrm>
            <a:off x="530177" y="4736228"/>
            <a:ext cx="1008000" cy="1083391"/>
          </a:xfrm>
          <a:prstGeom prst="ellipse">
            <a:avLst/>
          </a:prstGeom>
        </p:spPr>
      </p:pic>
      <p:pic>
        <p:nvPicPr>
          <p:cNvPr id="10" name="Billede 9">
            <a:extLst>
              <a:ext uri="{FF2B5EF4-FFF2-40B4-BE49-F238E27FC236}">
                <a16:creationId xmlns:a16="http://schemas.microsoft.com/office/drawing/2014/main" id="{CBC5871A-6FA3-4661-BD15-B5C206118635}"/>
              </a:ext>
            </a:extLst>
          </p:cNvPr>
          <p:cNvPicPr>
            <a:picLocks noChangeAspect="1"/>
          </p:cNvPicPr>
          <p:nvPr/>
        </p:nvPicPr>
        <p:blipFill>
          <a:blip r:embed="rId6"/>
          <a:stretch>
            <a:fillRect/>
          </a:stretch>
        </p:blipFill>
        <p:spPr>
          <a:xfrm>
            <a:off x="597821" y="1934896"/>
            <a:ext cx="1008000" cy="1126957"/>
          </a:xfrm>
          <a:prstGeom prst="ellipse">
            <a:avLst/>
          </a:prstGeom>
        </p:spPr>
      </p:pic>
      <p:pic>
        <p:nvPicPr>
          <p:cNvPr id="11" name="Billede 10">
            <a:extLst>
              <a:ext uri="{FF2B5EF4-FFF2-40B4-BE49-F238E27FC236}">
                <a16:creationId xmlns:a16="http://schemas.microsoft.com/office/drawing/2014/main" id="{32430A29-2FDF-40BF-B2DE-2DECBA02DE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228384">
            <a:off x="8776595" y="1201910"/>
            <a:ext cx="2429653" cy="3239537"/>
          </a:xfrm>
          <a:prstGeom prst="rect">
            <a:avLst/>
          </a:prstGeom>
        </p:spPr>
      </p:pic>
      <p:pic>
        <p:nvPicPr>
          <p:cNvPr id="14" name="Billede 13">
            <a:extLst>
              <a:ext uri="{FF2B5EF4-FFF2-40B4-BE49-F238E27FC236}">
                <a16:creationId xmlns:a16="http://schemas.microsoft.com/office/drawing/2014/main" id="{28885157-2E22-4717-A8A6-5AE886A0E66F}"/>
              </a:ext>
            </a:extLst>
          </p:cNvPr>
          <p:cNvPicPr>
            <a:picLocks noChangeAspect="1"/>
          </p:cNvPicPr>
          <p:nvPr/>
        </p:nvPicPr>
        <p:blipFill>
          <a:blip r:embed="rId8"/>
          <a:stretch>
            <a:fillRect/>
          </a:stretch>
        </p:blipFill>
        <p:spPr>
          <a:xfrm>
            <a:off x="2742335" y="4700432"/>
            <a:ext cx="1104875" cy="1119187"/>
          </a:xfrm>
          <a:prstGeom prst="ellipse">
            <a:avLst/>
          </a:prstGeom>
        </p:spPr>
      </p:pic>
      <p:pic>
        <p:nvPicPr>
          <p:cNvPr id="6" name="Grafik 5">
            <a:extLst>
              <a:ext uri="{FF2B5EF4-FFF2-40B4-BE49-F238E27FC236}">
                <a16:creationId xmlns:a16="http://schemas.microsoft.com/office/drawing/2014/main" id="{588A0341-A4E2-A4C8-F45A-90456F79CB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15731414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5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4"/>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8"/>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6FB7B-847E-49E3-88D3-C20B9E82B86A}"/>
              </a:ext>
            </a:extLst>
          </p:cNvPr>
          <p:cNvSpPr>
            <a:spLocks noGrp="1"/>
          </p:cNvSpPr>
          <p:nvPr>
            <p:ph type="title"/>
          </p:nvPr>
        </p:nvSpPr>
        <p:spPr>
          <a:xfrm>
            <a:off x="4749121" y="365126"/>
            <a:ext cx="6896100" cy="1263378"/>
          </a:xfrm>
        </p:spPr>
        <p:txBody>
          <a:bodyPr/>
          <a:lstStyle/>
          <a:p>
            <a:r>
              <a:rPr lang="da-DK"/>
              <a:t>Ledelseskraft</a:t>
            </a:r>
          </a:p>
        </p:txBody>
      </p:sp>
      <p:pic>
        <p:nvPicPr>
          <p:cNvPr id="4" name="Billede 3">
            <a:extLst>
              <a:ext uri="{FF2B5EF4-FFF2-40B4-BE49-F238E27FC236}">
                <a16:creationId xmlns:a16="http://schemas.microsoft.com/office/drawing/2014/main" id="{8811A862-EAB7-4E68-A489-8832C7F58029}"/>
              </a:ext>
            </a:extLst>
          </p:cNvPr>
          <p:cNvPicPr>
            <a:picLocks noChangeAspect="1"/>
          </p:cNvPicPr>
          <p:nvPr/>
        </p:nvPicPr>
        <p:blipFill>
          <a:blip r:embed="rId2"/>
          <a:stretch>
            <a:fillRect/>
          </a:stretch>
        </p:blipFill>
        <p:spPr>
          <a:xfrm>
            <a:off x="2787855" y="2002807"/>
            <a:ext cx="927562" cy="972487"/>
          </a:xfrm>
          <a:prstGeom prst="ellipse">
            <a:avLst/>
          </a:prstGeom>
        </p:spPr>
      </p:pic>
      <p:pic>
        <p:nvPicPr>
          <p:cNvPr id="6" name="Billede 5">
            <a:extLst>
              <a:ext uri="{FF2B5EF4-FFF2-40B4-BE49-F238E27FC236}">
                <a16:creationId xmlns:a16="http://schemas.microsoft.com/office/drawing/2014/main" id="{B1020F83-EAFE-446C-8CE7-921566E18E2D}"/>
              </a:ext>
            </a:extLst>
          </p:cNvPr>
          <p:cNvPicPr>
            <a:picLocks noChangeAspect="1"/>
          </p:cNvPicPr>
          <p:nvPr/>
        </p:nvPicPr>
        <p:blipFill>
          <a:blip r:embed="rId3"/>
          <a:stretch>
            <a:fillRect/>
          </a:stretch>
        </p:blipFill>
        <p:spPr>
          <a:xfrm>
            <a:off x="2752137" y="4681539"/>
            <a:ext cx="1104875" cy="1119187"/>
          </a:xfrm>
          <a:prstGeom prst="ellipse">
            <a:avLst/>
          </a:prstGeom>
        </p:spPr>
      </p:pic>
      <p:pic>
        <p:nvPicPr>
          <p:cNvPr id="7" name="Billede 6">
            <a:extLst>
              <a:ext uri="{FF2B5EF4-FFF2-40B4-BE49-F238E27FC236}">
                <a16:creationId xmlns:a16="http://schemas.microsoft.com/office/drawing/2014/main" id="{3FE2557E-3038-451D-8E1A-1B48D7E1EFAC}"/>
              </a:ext>
            </a:extLst>
          </p:cNvPr>
          <p:cNvPicPr>
            <a:picLocks noChangeAspect="1"/>
          </p:cNvPicPr>
          <p:nvPr/>
        </p:nvPicPr>
        <p:blipFill>
          <a:blip r:embed="rId4"/>
          <a:stretch>
            <a:fillRect/>
          </a:stretch>
        </p:blipFill>
        <p:spPr>
          <a:xfrm>
            <a:off x="1662382" y="5755561"/>
            <a:ext cx="1014412" cy="986771"/>
          </a:xfrm>
          <a:prstGeom prst="ellipse">
            <a:avLst/>
          </a:prstGeom>
        </p:spPr>
      </p:pic>
      <p:pic>
        <p:nvPicPr>
          <p:cNvPr id="8" name="Billede 7">
            <a:extLst>
              <a:ext uri="{FF2B5EF4-FFF2-40B4-BE49-F238E27FC236}">
                <a16:creationId xmlns:a16="http://schemas.microsoft.com/office/drawing/2014/main" id="{9ECAC1C0-B559-47E8-B28F-108845A7A67F}"/>
              </a:ext>
            </a:extLst>
          </p:cNvPr>
          <p:cNvPicPr>
            <a:picLocks noChangeAspect="1"/>
          </p:cNvPicPr>
          <p:nvPr/>
        </p:nvPicPr>
        <p:blipFill>
          <a:blip r:embed="rId5"/>
          <a:stretch>
            <a:fillRect/>
          </a:stretch>
        </p:blipFill>
        <p:spPr>
          <a:xfrm>
            <a:off x="520652" y="4726703"/>
            <a:ext cx="957262" cy="1028858"/>
          </a:xfrm>
          <a:prstGeom prst="ellipse">
            <a:avLst/>
          </a:prstGeom>
        </p:spPr>
      </p:pic>
      <p:pic>
        <p:nvPicPr>
          <p:cNvPr id="9" name="Billede 8">
            <a:extLst>
              <a:ext uri="{FF2B5EF4-FFF2-40B4-BE49-F238E27FC236}">
                <a16:creationId xmlns:a16="http://schemas.microsoft.com/office/drawing/2014/main" id="{69F24AEF-01EE-4EEB-A520-7263DEDC58D4}"/>
              </a:ext>
            </a:extLst>
          </p:cNvPr>
          <p:cNvPicPr>
            <a:picLocks noChangeAspect="1"/>
          </p:cNvPicPr>
          <p:nvPr/>
        </p:nvPicPr>
        <p:blipFill>
          <a:blip r:embed="rId6"/>
          <a:stretch>
            <a:fillRect/>
          </a:stretch>
        </p:blipFill>
        <p:spPr>
          <a:xfrm>
            <a:off x="597821" y="1970536"/>
            <a:ext cx="927563" cy="1037027"/>
          </a:xfrm>
          <a:prstGeom prst="ellipse">
            <a:avLst/>
          </a:prstGeom>
        </p:spPr>
      </p:pic>
      <p:sp>
        <p:nvSpPr>
          <p:cNvPr id="10" name="Tekstfelt 9">
            <a:extLst>
              <a:ext uri="{FF2B5EF4-FFF2-40B4-BE49-F238E27FC236}">
                <a16:creationId xmlns:a16="http://schemas.microsoft.com/office/drawing/2014/main" id="{4EFDA60A-2798-4D43-ABE7-F1446C40C9E6}"/>
              </a:ext>
            </a:extLst>
          </p:cNvPr>
          <p:cNvSpPr txBox="1"/>
          <p:nvPr/>
        </p:nvSpPr>
        <p:spPr>
          <a:xfrm>
            <a:off x="4739884" y="1705452"/>
            <a:ext cx="5882483" cy="374303"/>
          </a:xfrm>
          <a:prstGeom prst="rect">
            <a:avLst/>
          </a:prstGeom>
          <a:noFill/>
          <a:ln>
            <a:solidFill>
              <a:schemeClr val="bg1">
                <a:lumMod val="75000"/>
              </a:schemeClr>
            </a:solidFill>
          </a:ln>
        </p:spPr>
        <p:txBody>
          <a:bodyPr wrap="square" rtlCol="0">
            <a:spAutoFit/>
          </a:bodyPr>
          <a:lstStyle/>
          <a:p>
            <a:r>
              <a:rPr lang="da-DK" i="1"/>
              <a:t>Hvad skal der til for at sikre ledelseskraft?</a:t>
            </a:r>
          </a:p>
        </p:txBody>
      </p:sp>
      <p:sp>
        <p:nvSpPr>
          <p:cNvPr id="11" name="Rektangel 10">
            <a:extLst>
              <a:ext uri="{FF2B5EF4-FFF2-40B4-BE49-F238E27FC236}">
                <a16:creationId xmlns:a16="http://schemas.microsoft.com/office/drawing/2014/main" id="{B4AC7C28-9586-437D-A113-3B777019CFF6}"/>
              </a:ext>
            </a:extLst>
          </p:cNvPr>
          <p:cNvSpPr/>
          <p:nvPr/>
        </p:nvSpPr>
        <p:spPr>
          <a:xfrm>
            <a:off x="4749122" y="2580129"/>
            <a:ext cx="5882484" cy="275616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900113" algn="l" defTabSz="914400" rtl="0" eaLnBrk="1" fontAlgn="auto" latinLnBrk="0" hangingPunct="1">
              <a:lnSpc>
                <a:spcPct val="150000"/>
              </a:lnSpc>
              <a:spcBef>
                <a:spcPts val="1000"/>
              </a:spcBef>
              <a:spcAft>
                <a:spcPts val="0"/>
              </a:spcAft>
              <a:buClrTx/>
              <a:buSzTx/>
              <a:tabLst/>
              <a:defRPr/>
            </a:pPr>
            <a:r>
              <a:rPr kumimoji="0" lang="da-DK" b="1" i="0" u="none" strike="noStrike" kern="1200" cap="none" spc="0" normalizeH="0" baseline="0" noProof="0" dirty="0">
                <a:ln>
                  <a:noFill/>
                </a:ln>
                <a:solidFill>
                  <a:prstClr val="black"/>
                </a:solidFill>
                <a:effectLst/>
                <a:uLnTx/>
                <a:uFillTx/>
                <a:ea typeface="+mn-ea"/>
                <a:cs typeface="+mn-cs"/>
              </a:rPr>
              <a:t>H</a:t>
            </a:r>
            <a:r>
              <a:rPr kumimoji="0" lang="da-DK" b="0" i="0" u="none" strike="noStrike" kern="1200" cap="none" spc="0" normalizeH="0" baseline="0" noProof="0" dirty="0">
                <a:ln>
                  <a:noFill/>
                </a:ln>
                <a:solidFill>
                  <a:prstClr val="black"/>
                </a:solidFill>
                <a:effectLst/>
                <a:uLnTx/>
                <a:uFillTx/>
                <a:ea typeface="+mn-ea"/>
                <a:cs typeface="+mn-cs"/>
              </a:rPr>
              <a:t>vilke dele af indsatsen er motiverende </a:t>
            </a:r>
            <a:r>
              <a:rPr lang="da-DK" dirty="0">
                <a:solidFill>
                  <a:srgbClr val="1752A5"/>
                </a:solidFill>
                <a:latin typeface="Amasis MT Pro Black" panose="02040A04050005020304" pitchFamily="18" charset="0"/>
              </a:rPr>
              <a:t> </a:t>
            </a:r>
            <a:r>
              <a:rPr kumimoji="0" lang="da-DK" b="0" i="0" u="none" strike="noStrike" kern="1200" cap="none" spc="0" normalizeH="0" baseline="0" noProof="0" dirty="0">
                <a:ln>
                  <a:noFill/>
                </a:ln>
                <a:solidFill>
                  <a:prstClr val="black"/>
                </a:solidFill>
                <a:effectLst/>
                <a:uLnTx/>
                <a:uFillTx/>
                <a:ea typeface="+mn-ea"/>
                <a:cs typeface="+mn-cs"/>
              </a:rPr>
              <a:t>	og meningsgivende for os at arbejde med</a:t>
            </a:r>
          </a:p>
          <a:p>
            <a:pPr marL="900113" marR="0" lvl="0" algn="l" defTabSz="914400" rtl="0" eaLnBrk="1" fontAlgn="auto" latinLnBrk="0" hangingPunct="1">
              <a:lnSpc>
                <a:spcPct val="150000"/>
              </a:lnSpc>
              <a:spcBef>
                <a:spcPts val="1000"/>
              </a:spcBef>
              <a:spcAft>
                <a:spcPts val="0"/>
              </a:spcAft>
              <a:buClrTx/>
              <a:buSzTx/>
              <a:tabLst/>
              <a:defRPr/>
            </a:pPr>
            <a:r>
              <a:rPr kumimoji="0" lang="da-DK" b="1" i="0" u="none" strike="noStrike" kern="1200" cap="none" spc="0" normalizeH="0" baseline="0" noProof="0" dirty="0">
                <a:ln>
                  <a:noFill/>
                </a:ln>
                <a:solidFill>
                  <a:prstClr val="black"/>
                </a:solidFill>
                <a:effectLst/>
                <a:uLnTx/>
                <a:uFillTx/>
                <a:ea typeface="+mn-ea"/>
                <a:cs typeface="Arial"/>
              </a:rPr>
              <a:t>H</a:t>
            </a:r>
            <a:r>
              <a:rPr kumimoji="0" lang="da-DK" b="0" i="0" u="none" strike="noStrike" kern="1200" cap="none" spc="0" normalizeH="0" baseline="0" noProof="0" dirty="0">
                <a:ln>
                  <a:noFill/>
                </a:ln>
                <a:solidFill>
                  <a:prstClr val="black"/>
                </a:solidFill>
                <a:effectLst/>
                <a:uLnTx/>
                <a:uFillTx/>
                <a:ea typeface="+mn-ea"/>
                <a:cs typeface="Arial"/>
              </a:rPr>
              <a:t>vem går forrest hos os for at igangsætte forandring</a:t>
            </a:r>
            <a:endParaRPr kumimoji="0" lang="da-DK" b="0" i="0" u="none" strike="noStrike" kern="1200" cap="none" spc="0" normalizeH="0" baseline="0" noProof="0" dirty="0">
              <a:ln>
                <a:noFill/>
              </a:ln>
              <a:solidFill>
                <a:prstClr val="black"/>
              </a:solidFill>
              <a:effectLst/>
              <a:uLnTx/>
              <a:uFillTx/>
              <a:ea typeface="+mn-ea"/>
              <a:cs typeface="+mn-cs"/>
            </a:endParaRPr>
          </a:p>
          <a:p>
            <a:pPr marL="900113" marR="0" lvl="0" algn="l" defTabSz="914400" rtl="0" eaLnBrk="1" fontAlgn="auto" latinLnBrk="0" hangingPunct="1">
              <a:lnSpc>
                <a:spcPct val="150000"/>
              </a:lnSpc>
              <a:spcBef>
                <a:spcPts val="1000"/>
              </a:spcBef>
              <a:spcAft>
                <a:spcPts val="0"/>
              </a:spcAft>
              <a:buClrTx/>
              <a:buSzTx/>
              <a:tabLst/>
              <a:defRPr/>
            </a:pPr>
            <a:r>
              <a:rPr kumimoji="0" lang="da-DK" b="1" i="0" u="none" strike="noStrike" kern="1200" cap="none" spc="0" normalizeH="0" baseline="0" noProof="0" dirty="0">
                <a:ln>
                  <a:noFill/>
                </a:ln>
                <a:solidFill>
                  <a:prstClr val="black"/>
                </a:solidFill>
                <a:effectLst/>
                <a:uLnTx/>
                <a:uFillTx/>
                <a:ea typeface="+mn-ea"/>
                <a:cs typeface="+mn-cs"/>
              </a:rPr>
              <a:t>H</a:t>
            </a:r>
            <a:r>
              <a:rPr kumimoji="0" lang="da-DK" b="0" i="0" u="none" strike="noStrike" kern="1200" cap="none" spc="0" normalizeH="0" baseline="0" noProof="0" dirty="0">
                <a:ln>
                  <a:noFill/>
                </a:ln>
                <a:solidFill>
                  <a:prstClr val="black"/>
                </a:solidFill>
                <a:effectLst/>
                <a:uLnTx/>
                <a:uFillTx/>
                <a:ea typeface="+mn-ea"/>
                <a:cs typeface="+mn-cs"/>
              </a:rPr>
              <a:t>vordan bringes ledelseskraft i spil i medgang og modgang</a:t>
            </a:r>
          </a:p>
        </p:txBody>
      </p:sp>
      <p:pic>
        <p:nvPicPr>
          <p:cNvPr id="12" name="Grafik 11" descr="Hjælp med massiv udfyldning">
            <a:extLst>
              <a:ext uri="{FF2B5EF4-FFF2-40B4-BE49-F238E27FC236}">
                <a16:creationId xmlns:a16="http://schemas.microsoft.com/office/drawing/2014/main" id="{2A174990-EBEC-4824-AA84-2A11313CE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0592" y="2779971"/>
            <a:ext cx="592611" cy="592611"/>
          </a:xfrm>
          <a:prstGeom prst="rect">
            <a:avLst/>
          </a:prstGeom>
        </p:spPr>
      </p:pic>
      <p:pic>
        <p:nvPicPr>
          <p:cNvPr id="13" name="Grafik 12" descr="Hjælp med massiv udfyldning">
            <a:extLst>
              <a:ext uri="{FF2B5EF4-FFF2-40B4-BE49-F238E27FC236}">
                <a16:creationId xmlns:a16="http://schemas.microsoft.com/office/drawing/2014/main" id="{40D26F4C-F54F-4679-B1A6-6043CDE714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0592" y="3633979"/>
            <a:ext cx="592611" cy="592611"/>
          </a:xfrm>
          <a:prstGeom prst="rect">
            <a:avLst/>
          </a:prstGeom>
        </p:spPr>
      </p:pic>
      <p:pic>
        <p:nvPicPr>
          <p:cNvPr id="14" name="Grafik 13" descr="Hjælp med massiv udfyldning">
            <a:extLst>
              <a:ext uri="{FF2B5EF4-FFF2-40B4-BE49-F238E27FC236}">
                <a16:creationId xmlns:a16="http://schemas.microsoft.com/office/drawing/2014/main" id="{ED477DC5-4B3B-41D8-A451-59A4422058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0592" y="4487987"/>
            <a:ext cx="592611" cy="592611"/>
          </a:xfrm>
          <a:prstGeom prst="rect">
            <a:avLst/>
          </a:prstGeom>
        </p:spPr>
      </p:pic>
      <p:pic>
        <p:nvPicPr>
          <p:cNvPr id="3" name="Billede 2">
            <a:extLst>
              <a:ext uri="{FF2B5EF4-FFF2-40B4-BE49-F238E27FC236}">
                <a16:creationId xmlns:a16="http://schemas.microsoft.com/office/drawing/2014/main" id="{83750C6D-8FEF-425E-AD2E-779645B310DF}"/>
              </a:ext>
            </a:extLst>
          </p:cNvPr>
          <p:cNvPicPr>
            <a:picLocks noChangeAspect="1"/>
          </p:cNvPicPr>
          <p:nvPr/>
        </p:nvPicPr>
        <p:blipFill>
          <a:blip r:embed="rId9"/>
          <a:stretch>
            <a:fillRect/>
          </a:stretch>
        </p:blipFill>
        <p:spPr>
          <a:xfrm>
            <a:off x="1514858" y="791782"/>
            <a:ext cx="1364935" cy="1544972"/>
          </a:xfrm>
          <a:prstGeom prst="ellipse">
            <a:avLst/>
          </a:prstGeom>
        </p:spPr>
      </p:pic>
      <p:pic>
        <p:nvPicPr>
          <p:cNvPr id="5" name="Grafik 4">
            <a:extLst>
              <a:ext uri="{FF2B5EF4-FFF2-40B4-BE49-F238E27FC236}">
                <a16:creationId xmlns:a16="http://schemas.microsoft.com/office/drawing/2014/main" id="{43AE331A-2FB1-92A2-4152-1F9B32AC99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216640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3D4D8-CD39-4940-ACE8-A3B19A458F8C}"/>
              </a:ext>
            </a:extLst>
          </p:cNvPr>
          <p:cNvSpPr>
            <a:spLocks noGrp="1"/>
          </p:cNvSpPr>
          <p:nvPr>
            <p:ph type="title"/>
          </p:nvPr>
        </p:nvSpPr>
        <p:spPr/>
        <p:txBody>
          <a:bodyPr/>
          <a:lstStyle/>
          <a:p>
            <a:r>
              <a:rPr lang="da-DK"/>
              <a:t>Ledelseskraft redskaber</a:t>
            </a:r>
          </a:p>
        </p:txBody>
      </p:sp>
      <p:sp>
        <p:nvSpPr>
          <p:cNvPr id="4" name="Pladsholder til indhold 3">
            <a:extLst>
              <a:ext uri="{FF2B5EF4-FFF2-40B4-BE49-F238E27FC236}">
                <a16:creationId xmlns:a16="http://schemas.microsoft.com/office/drawing/2014/main" id="{B59577A6-7832-41FC-AA54-DBA089AB386C}"/>
              </a:ext>
            </a:extLst>
          </p:cNvPr>
          <p:cNvSpPr>
            <a:spLocks noGrp="1"/>
          </p:cNvSpPr>
          <p:nvPr>
            <p:ph sz="half" idx="4294967295"/>
          </p:nvPr>
        </p:nvSpPr>
        <p:spPr>
          <a:xfrm>
            <a:off x="4487725" y="6222626"/>
            <a:ext cx="4137801" cy="438026"/>
          </a:xfrm>
        </p:spPr>
        <p:txBody>
          <a:bodyPr>
            <a:normAutofit fontScale="92500"/>
          </a:bodyPr>
          <a:lstStyle/>
          <a:p>
            <a:pPr marL="0" indent="0">
              <a:buNone/>
            </a:pPr>
            <a:r>
              <a:rPr lang="da-DK" sz="1200" dirty="0">
                <a:hlinkClick r:id="rId2"/>
              </a:rPr>
              <a:t>Få Diffusion of Innovations, 5th Edition af Everett M Rogers som Paperback bog på engelsk - 9780743222099 (saxo.com)</a:t>
            </a:r>
            <a:endParaRPr lang="da-DK" sz="2400" dirty="0"/>
          </a:p>
        </p:txBody>
      </p:sp>
      <p:grpSp>
        <p:nvGrpSpPr>
          <p:cNvPr id="6" name="Gruppe 5">
            <a:extLst>
              <a:ext uri="{FF2B5EF4-FFF2-40B4-BE49-F238E27FC236}">
                <a16:creationId xmlns:a16="http://schemas.microsoft.com/office/drawing/2014/main" id="{F3A3A3B1-94FD-4A48-B1CE-3214B3D8BC95}"/>
              </a:ext>
            </a:extLst>
          </p:cNvPr>
          <p:cNvGrpSpPr/>
          <p:nvPr/>
        </p:nvGrpSpPr>
        <p:grpSpPr>
          <a:xfrm>
            <a:off x="4919543" y="3069275"/>
            <a:ext cx="3230880" cy="1233194"/>
            <a:chOff x="944516" y="2161746"/>
            <a:chExt cx="9496425" cy="3381375"/>
          </a:xfrm>
          <a:solidFill>
            <a:srgbClr val="24459C"/>
          </a:solidFill>
        </p:grpSpPr>
        <mc:AlternateContent xmlns:mc="http://schemas.openxmlformats.org/markup-compatibility/2006">
          <mc:Choice xmlns:p14="http://schemas.microsoft.com/office/powerpoint/2010/main" Requires="p14">
            <p:contentPart p14:bwMode="auto" r:id="rId3">
              <p14:nvContentPartPr>
                <p14:cNvPr id="7" name="Håndskrift 6">
                  <a:extLst>
                    <a:ext uri="{FF2B5EF4-FFF2-40B4-BE49-F238E27FC236}">
                      <a16:creationId xmlns:a16="http://schemas.microsoft.com/office/drawing/2014/main" id="{EFC63753-52FE-4D88-B6D8-C0F46396C582}"/>
                    </a:ext>
                  </a:extLst>
                </p14:cNvPr>
                <p14:cNvContentPartPr/>
                <p14:nvPr/>
              </p14:nvContentPartPr>
              <p14:xfrm>
                <a:off x="2063640" y="3892474"/>
                <a:ext cx="3240" cy="19080"/>
              </p14:xfrm>
            </p:contentPart>
          </mc:Choice>
          <mc:Fallback>
            <p:pic>
              <p:nvPicPr>
                <p:cNvPr id="7" name="Håndskrift 6">
                  <a:extLst>
                    <a:ext uri="{FF2B5EF4-FFF2-40B4-BE49-F238E27FC236}">
                      <a16:creationId xmlns:a16="http://schemas.microsoft.com/office/drawing/2014/main" id="{EFC63753-52FE-4D88-B6D8-C0F46396C582}"/>
                    </a:ext>
                  </a:extLst>
                </p:cNvPr>
                <p:cNvPicPr/>
                <p:nvPr/>
              </p:nvPicPr>
              <p:blipFill>
                <a:blip r:embed="rId4"/>
                <a:stretch>
                  <a:fillRect/>
                </a:stretch>
              </p:blipFill>
              <p:spPr>
                <a:xfrm>
                  <a:off x="2036640" y="3868624"/>
                  <a:ext cx="56160" cy="6582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Håndskrift 7">
                  <a:extLst>
                    <a:ext uri="{FF2B5EF4-FFF2-40B4-BE49-F238E27FC236}">
                      <a16:creationId xmlns:a16="http://schemas.microsoft.com/office/drawing/2014/main" id="{372BB815-C51C-4D3B-BFB1-F16687E66DBE}"/>
                    </a:ext>
                  </a:extLst>
                </p14:cNvPr>
                <p14:cNvContentPartPr/>
                <p14:nvPr/>
              </p14:nvContentPartPr>
              <p14:xfrm>
                <a:off x="1937280" y="4996234"/>
                <a:ext cx="18360" cy="14040"/>
              </p14:xfrm>
            </p:contentPart>
          </mc:Choice>
          <mc:Fallback>
            <p:pic>
              <p:nvPicPr>
                <p:cNvPr id="8" name="Håndskrift 7">
                  <a:extLst>
                    <a:ext uri="{FF2B5EF4-FFF2-40B4-BE49-F238E27FC236}">
                      <a16:creationId xmlns:a16="http://schemas.microsoft.com/office/drawing/2014/main" id="{372BB815-C51C-4D3B-BFB1-F16687E66DBE}"/>
                    </a:ext>
                  </a:extLst>
                </p:cNvPr>
                <p:cNvPicPr/>
                <p:nvPr/>
              </p:nvPicPr>
              <p:blipFill>
                <a:blip r:embed="rId6"/>
                <a:stretch>
                  <a:fillRect/>
                </a:stretch>
              </p:blipFill>
              <p:spPr>
                <a:xfrm>
                  <a:off x="1911780" y="4972834"/>
                  <a:ext cx="68340" cy="5990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Håndskrift 8">
                  <a:extLst>
                    <a:ext uri="{FF2B5EF4-FFF2-40B4-BE49-F238E27FC236}">
                      <a16:creationId xmlns:a16="http://schemas.microsoft.com/office/drawing/2014/main" id="{DD967808-02DF-4587-8388-D525EACD97B9}"/>
                    </a:ext>
                  </a:extLst>
                </p14:cNvPr>
                <p14:cNvContentPartPr/>
                <p14:nvPr/>
              </p14:nvContentPartPr>
              <p14:xfrm>
                <a:off x="2938080" y="2186074"/>
                <a:ext cx="10080" cy="14040"/>
              </p14:xfrm>
            </p:contentPart>
          </mc:Choice>
          <mc:Fallback>
            <p:pic>
              <p:nvPicPr>
                <p:cNvPr id="9" name="Håndskrift 8">
                  <a:extLst>
                    <a:ext uri="{FF2B5EF4-FFF2-40B4-BE49-F238E27FC236}">
                      <a16:creationId xmlns:a16="http://schemas.microsoft.com/office/drawing/2014/main" id="{DD967808-02DF-4587-8388-D525EACD97B9}"/>
                    </a:ext>
                  </a:extLst>
                </p:cNvPr>
                <p:cNvPicPr/>
                <p:nvPr/>
              </p:nvPicPr>
              <p:blipFill>
                <a:blip r:embed="rId8"/>
                <a:stretch>
                  <a:fillRect/>
                </a:stretch>
              </p:blipFill>
              <p:spPr>
                <a:xfrm>
                  <a:off x="2915171" y="2162674"/>
                  <a:ext cx="54982" cy="59904"/>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Håndskrift 9">
                  <a:extLst>
                    <a:ext uri="{FF2B5EF4-FFF2-40B4-BE49-F238E27FC236}">
                      <a16:creationId xmlns:a16="http://schemas.microsoft.com/office/drawing/2014/main" id="{7F785475-E1B2-4DE8-8B6C-A4035AFC8E92}"/>
                    </a:ext>
                  </a:extLst>
                </p14:cNvPr>
                <p14:cNvContentPartPr/>
                <p14:nvPr/>
              </p14:nvContentPartPr>
              <p14:xfrm>
                <a:off x="1999200" y="2211994"/>
                <a:ext cx="360" cy="21240"/>
              </p14:xfrm>
            </p:contentPart>
          </mc:Choice>
          <mc:Fallback>
            <p:pic>
              <p:nvPicPr>
                <p:cNvPr id="10" name="Håndskrift 9">
                  <a:extLst>
                    <a:ext uri="{FF2B5EF4-FFF2-40B4-BE49-F238E27FC236}">
                      <a16:creationId xmlns:a16="http://schemas.microsoft.com/office/drawing/2014/main" id="{7F785475-E1B2-4DE8-8B6C-A4035AFC8E92}"/>
                    </a:ext>
                  </a:extLst>
                </p:cNvPr>
                <p:cNvPicPr/>
                <p:nvPr/>
              </p:nvPicPr>
              <p:blipFill>
                <a:blip r:embed="rId4"/>
                <a:stretch>
                  <a:fillRect/>
                </a:stretch>
              </p:blipFill>
              <p:spPr>
                <a:xfrm>
                  <a:off x="1990200" y="2187858"/>
                  <a:ext cx="18000" cy="68547"/>
                </a:xfrm>
                <a:prstGeom prst="rect">
                  <a:avLst/>
                </a:prstGeom>
              </p:spPr>
            </p:pic>
          </mc:Fallback>
        </mc:AlternateContent>
        <p:pic>
          <p:nvPicPr>
            <p:cNvPr id="11" name="Billede 10">
              <a:extLst>
                <a:ext uri="{FF2B5EF4-FFF2-40B4-BE49-F238E27FC236}">
                  <a16:creationId xmlns:a16="http://schemas.microsoft.com/office/drawing/2014/main" id="{7F0E05DF-12AF-4B85-8ED0-3CB90BDBB335}"/>
                </a:ext>
              </a:extLst>
            </p:cNvPr>
            <p:cNvPicPr>
              <a:picLocks noChangeAspect="1"/>
            </p:cNvPicPr>
            <p:nvPr/>
          </p:nvPicPr>
          <p:blipFill>
            <a:blip r:embed="rId10"/>
            <a:stretch>
              <a:fillRect/>
            </a:stretch>
          </p:blipFill>
          <p:spPr>
            <a:xfrm>
              <a:off x="944516" y="2161746"/>
              <a:ext cx="9496425" cy="3381375"/>
            </a:xfrm>
            <a:prstGeom prst="rect">
              <a:avLst/>
            </a:prstGeom>
            <a:grpFill/>
          </p:spPr>
        </p:pic>
      </p:grpSp>
      <p:sp>
        <p:nvSpPr>
          <p:cNvPr id="3" name="Rektangel 2">
            <a:extLst>
              <a:ext uri="{FF2B5EF4-FFF2-40B4-BE49-F238E27FC236}">
                <a16:creationId xmlns:a16="http://schemas.microsoft.com/office/drawing/2014/main" id="{8EB7D97F-7676-4842-81CA-93D17A10C347}"/>
              </a:ext>
            </a:extLst>
          </p:cNvPr>
          <p:cNvSpPr/>
          <p:nvPr/>
        </p:nvSpPr>
        <p:spPr>
          <a:xfrm>
            <a:off x="8080827" y="1838453"/>
            <a:ext cx="3662698" cy="4356864"/>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chemeClr val="bg1"/>
                </a:solidFill>
              </a:rPr>
              <a:t>Nogle få er meget innovationsparate og hurtigt med på nye tiltag. Det store flertal fordeler sig som tidlige og sene flertal, som har brug for at se tingene lidt an og først tager nye tiltag til sig, når de kan se meningen med det. Den sidste lille del, er dem, som enten har brug for lang tid til at omstille sig til nye ting og som kan virke skeptiske.</a:t>
            </a:r>
          </a:p>
          <a:p>
            <a:endParaRPr lang="da-DK" sz="1400" dirty="0">
              <a:solidFill>
                <a:schemeClr val="bg1"/>
              </a:solidFill>
            </a:endParaRPr>
          </a:p>
          <a:p>
            <a:r>
              <a:rPr lang="da-DK" sz="1400" dirty="0">
                <a:solidFill>
                  <a:schemeClr val="bg1"/>
                </a:solidFill>
              </a:rPr>
              <a:t>Modellen kan bruges som ledelsesredskab til at udpege rette medarbejder til at arbejde med implementering. De Innovative kan være en vigtig drivkraft, men mister måske også hurtigt interessen, når der igen kommer noget nyt. De mere skeptiske kan også være gode at inddrage, da de derved hurtigere kan se meningen og måske kan være en mere langtidssikker drivkraft.</a:t>
            </a:r>
          </a:p>
          <a:p>
            <a:endParaRPr lang="da-DK" dirty="0">
              <a:solidFill>
                <a:schemeClr val="bg1"/>
              </a:solidFill>
            </a:endParaRPr>
          </a:p>
        </p:txBody>
      </p:sp>
      <p:sp>
        <p:nvSpPr>
          <p:cNvPr id="18" name="Rektangel 17">
            <a:extLst>
              <a:ext uri="{FF2B5EF4-FFF2-40B4-BE49-F238E27FC236}">
                <a16:creationId xmlns:a16="http://schemas.microsoft.com/office/drawing/2014/main" id="{1555F3F0-7D9A-495C-99EA-18DD900D5A76}"/>
              </a:ext>
            </a:extLst>
          </p:cNvPr>
          <p:cNvSpPr/>
          <p:nvPr/>
        </p:nvSpPr>
        <p:spPr>
          <a:xfrm>
            <a:off x="4487725" y="2188447"/>
            <a:ext cx="3519768" cy="2572638"/>
          </a:xfrm>
          <a:prstGeom prst="rect">
            <a:avLst/>
          </a:prstGeom>
          <a:noFill/>
          <a:ln>
            <a:solidFill>
              <a:srgbClr val="58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p>
        </p:txBody>
      </p:sp>
      <p:sp>
        <p:nvSpPr>
          <p:cNvPr id="5" name="Tekstfelt 4">
            <a:extLst>
              <a:ext uri="{FF2B5EF4-FFF2-40B4-BE49-F238E27FC236}">
                <a16:creationId xmlns:a16="http://schemas.microsoft.com/office/drawing/2014/main" id="{3216A09E-CFD2-4163-860C-9264EA114B79}"/>
              </a:ext>
            </a:extLst>
          </p:cNvPr>
          <p:cNvSpPr txBox="1"/>
          <p:nvPr/>
        </p:nvSpPr>
        <p:spPr>
          <a:xfrm>
            <a:off x="4749121" y="1469121"/>
            <a:ext cx="3142812" cy="369332"/>
          </a:xfrm>
          <a:prstGeom prst="rect">
            <a:avLst/>
          </a:prstGeom>
          <a:noFill/>
        </p:spPr>
        <p:txBody>
          <a:bodyPr wrap="square" rtlCol="0">
            <a:spAutoFit/>
          </a:bodyPr>
          <a:lstStyle/>
          <a:p>
            <a:r>
              <a:rPr lang="da-DK" i="1"/>
              <a:t>Rogers innovations kurve</a:t>
            </a:r>
          </a:p>
        </p:txBody>
      </p:sp>
      <p:pic>
        <p:nvPicPr>
          <p:cNvPr id="20" name="Billede 19">
            <a:extLst>
              <a:ext uri="{FF2B5EF4-FFF2-40B4-BE49-F238E27FC236}">
                <a16:creationId xmlns:a16="http://schemas.microsoft.com/office/drawing/2014/main" id="{2DE4BE4D-EF72-4842-B24D-A73E20092597}"/>
              </a:ext>
            </a:extLst>
          </p:cNvPr>
          <p:cNvPicPr>
            <a:picLocks noChangeAspect="1"/>
          </p:cNvPicPr>
          <p:nvPr/>
        </p:nvPicPr>
        <p:blipFill>
          <a:blip r:embed="rId11"/>
          <a:stretch>
            <a:fillRect/>
          </a:stretch>
        </p:blipFill>
        <p:spPr>
          <a:xfrm>
            <a:off x="2770437" y="1985389"/>
            <a:ext cx="927562" cy="972487"/>
          </a:xfrm>
          <a:prstGeom prst="ellipse">
            <a:avLst/>
          </a:prstGeom>
        </p:spPr>
      </p:pic>
      <p:pic>
        <p:nvPicPr>
          <p:cNvPr id="21" name="Billede 20">
            <a:extLst>
              <a:ext uri="{FF2B5EF4-FFF2-40B4-BE49-F238E27FC236}">
                <a16:creationId xmlns:a16="http://schemas.microsoft.com/office/drawing/2014/main" id="{553AD61A-7A3E-4CD6-9AFF-620220AFFB7B}"/>
              </a:ext>
            </a:extLst>
          </p:cNvPr>
          <p:cNvPicPr>
            <a:picLocks noChangeAspect="1"/>
          </p:cNvPicPr>
          <p:nvPr/>
        </p:nvPicPr>
        <p:blipFill>
          <a:blip r:embed="rId12"/>
          <a:stretch>
            <a:fillRect/>
          </a:stretch>
        </p:blipFill>
        <p:spPr>
          <a:xfrm>
            <a:off x="2752137" y="4681539"/>
            <a:ext cx="1104875" cy="1119187"/>
          </a:xfrm>
          <a:prstGeom prst="ellipse">
            <a:avLst/>
          </a:prstGeom>
        </p:spPr>
      </p:pic>
      <p:pic>
        <p:nvPicPr>
          <p:cNvPr id="22" name="Billede 21">
            <a:extLst>
              <a:ext uri="{FF2B5EF4-FFF2-40B4-BE49-F238E27FC236}">
                <a16:creationId xmlns:a16="http://schemas.microsoft.com/office/drawing/2014/main" id="{7A56E8D1-2C7C-4725-B02D-4924B14C3061}"/>
              </a:ext>
            </a:extLst>
          </p:cNvPr>
          <p:cNvPicPr>
            <a:picLocks noChangeAspect="1"/>
          </p:cNvPicPr>
          <p:nvPr/>
        </p:nvPicPr>
        <p:blipFill>
          <a:blip r:embed="rId13"/>
          <a:stretch>
            <a:fillRect/>
          </a:stretch>
        </p:blipFill>
        <p:spPr>
          <a:xfrm>
            <a:off x="1662382" y="5755561"/>
            <a:ext cx="1014412" cy="986771"/>
          </a:xfrm>
          <a:prstGeom prst="ellipse">
            <a:avLst/>
          </a:prstGeom>
        </p:spPr>
      </p:pic>
      <p:pic>
        <p:nvPicPr>
          <p:cNvPr id="23" name="Billede 22">
            <a:extLst>
              <a:ext uri="{FF2B5EF4-FFF2-40B4-BE49-F238E27FC236}">
                <a16:creationId xmlns:a16="http://schemas.microsoft.com/office/drawing/2014/main" id="{570193E1-CF59-40B7-A5C7-90EADDE5F0D8}"/>
              </a:ext>
            </a:extLst>
          </p:cNvPr>
          <p:cNvPicPr>
            <a:picLocks noChangeAspect="1"/>
          </p:cNvPicPr>
          <p:nvPr/>
        </p:nvPicPr>
        <p:blipFill>
          <a:blip r:embed="rId14"/>
          <a:stretch>
            <a:fillRect/>
          </a:stretch>
        </p:blipFill>
        <p:spPr>
          <a:xfrm>
            <a:off x="520652" y="4726703"/>
            <a:ext cx="957262" cy="1028858"/>
          </a:xfrm>
          <a:prstGeom prst="ellipse">
            <a:avLst/>
          </a:prstGeom>
        </p:spPr>
      </p:pic>
      <p:pic>
        <p:nvPicPr>
          <p:cNvPr id="24" name="Billede 23">
            <a:extLst>
              <a:ext uri="{FF2B5EF4-FFF2-40B4-BE49-F238E27FC236}">
                <a16:creationId xmlns:a16="http://schemas.microsoft.com/office/drawing/2014/main" id="{CB06C938-2DAF-4E75-8115-ECCA2D5E81EC}"/>
              </a:ext>
            </a:extLst>
          </p:cNvPr>
          <p:cNvPicPr>
            <a:picLocks noChangeAspect="1"/>
          </p:cNvPicPr>
          <p:nvPr/>
        </p:nvPicPr>
        <p:blipFill>
          <a:blip r:embed="rId15"/>
          <a:stretch>
            <a:fillRect/>
          </a:stretch>
        </p:blipFill>
        <p:spPr>
          <a:xfrm>
            <a:off x="597821" y="1970536"/>
            <a:ext cx="927563" cy="1037027"/>
          </a:xfrm>
          <a:prstGeom prst="ellipse">
            <a:avLst/>
          </a:prstGeom>
        </p:spPr>
      </p:pic>
      <p:grpSp>
        <p:nvGrpSpPr>
          <p:cNvPr id="12" name="Gruppe 11">
            <a:extLst>
              <a:ext uri="{FF2B5EF4-FFF2-40B4-BE49-F238E27FC236}">
                <a16:creationId xmlns:a16="http://schemas.microsoft.com/office/drawing/2014/main" id="{09D1B165-A3CB-4B05-A077-928E3DF6ED4A}"/>
              </a:ext>
            </a:extLst>
          </p:cNvPr>
          <p:cNvGrpSpPr/>
          <p:nvPr/>
        </p:nvGrpSpPr>
        <p:grpSpPr>
          <a:xfrm>
            <a:off x="4562764" y="2890687"/>
            <a:ext cx="3400615" cy="1070442"/>
            <a:chOff x="548270" y="1947901"/>
            <a:chExt cx="9096020" cy="2052615"/>
          </a:xfrm>
          <a:solidFill>
            <a:srgbClr val="3B66AF"/>
          </a:solidFill>
        </p:grpSpPr>
        <p:sp>
          <p:nvSpPr>
            <p:cNvPr id="13" name="Rektangel: afrundede hjørner 12">
              <a:extLst>
                <a:ext uri="{FF2B5EF4-FFF2-40B4-BE49-F238E27FC236}">
                  <a16:creationId xmlns:a16="http://schemas.microsoft.com/office/drawing/2014/main" id="{3F90FC7D-BB1F-4545-9E6A-159AECCEE67C}"/>
                </a:ext>
              </a:extLst>
            </p:cNvPr>
            <p:cNvSpPr/>
            <p:nvPr/>
          </p:nvSpPr>
          <p:spPr>
            <a:xfrm>
              <a:off x="7823086" y="3093713"/>
              <a:ext cx="1821204" cy="427567"/>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r>
                <a:rPr lang="da-DK" sz="700"/>
                <a:t>Efternølere</a:t>
              </a:r>
            </a:p>
          </p:txBody>
        </p:sp>
        <p:sp>
          <p:nvSpPr>
            <p:cNvPr id="14" name="Rektangel: afrundede hjørner 13">
              <a:extLst>
                <a:ext uri="{FF2B5EF4-FFF2-40B4-BE49-F238E27FC236}">
                  <a16:creationId xmlns:a16="http://schemas.microsoft.com/office/drawing/2014/main" id="{CED9EB12-C479-4DEC-B79C-A5BE89B026BD}"/>
                </a:ext>
              </a:extLst>
            </p:cNvPr>
            <p:cNvSpPr/>
            <p:nvPr/>
          </p:nvSpPr>
          <p:spPr>
            <a:xfrm>
              <a:off x="5731416" y="2049779"/>
              <a:ext cx="1821205" cy="42756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r>
                <a:rPr lang="da-DK" sz="700"/>
                <a:t>Sene flertal</a:t>
              </a:r>
            </a:p>
          </p:txBody>
        </p:sp>
        <p:sp>
          <p:nvSpPr>
            <p:cNvPr id="15" name="Rektangel: afrundede hjørner 14">
              <a:extLst>
                <a:ext uri="{FF2B5EF4-FFF2-40B4-BE49-F238E27FC236}">
                  <a16:creationId xmlns:a16="http://schemas.microsoft.com/office/drawing/2014/main" id="{51F1EB30-2EC7-4A2C-8EF8-E1C5EB57B8D0}"/>
                </a:ext>
              </a:extLst>
            </p:cNvPr>
            <p:cNvSpPr/>
            <p:nvPr/>
          </p:nvSpPr>
          <p:spPr>
            <a:xfrm>
              <a:off x="3364790" y="1947901"/>
              <a:ext cx="1835764" cy="63132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r>
                <a:rPr lang="da-DK" sz="700"/>
                <a:t>Tidlige flertal</a:t>
              </a:r>
            </a:p>
          </p:txBody>
        </p:sp>
        <p:sp>
          <p:nvSpPr>
            <p:cNvPr id="16" name="Rektangel: afrundede hjørner 15">
              <a:extLst>
                <a:ext uri="{FF2B5EF4-FFF2-40B4-BE49-F238E27FC236}">
                  <a16:creationId xmlns:a16="http://schemas.microsoft.com/office/drawing/2014/main" id="{05A50ABA-B442-45AB-930D-C8637752DE2E}"/>
                </a:ext>
              </a:extLst>
            </p:cNvPr>
            <p:cNvSpPr/>
            <p:nvPr/>
          </p:nvSpPr>
          <p:spPr>
            <a:xfrm>
              <a:off x="1881366" y="2950515"/>
              <a:ext cx="1480343" cy="35697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r>
                <a:rPr lang="da-DK" sz="700"/>
                <a:t>Ildsjæle</a:t>
              </a:r>
            </a:p>
          </p:txBody>
        </p:sp>
        <p:sp>
          <p:nvSpPr>
            <p:cNvPr id="17" name="Rektangel: afrundede hjørner 16">
              <a:extLst>
                <a:ext uri="{FF2B5EF4-FFF2-40B4-BE49-F238E27FC236}">
                  <a16:creationId xmlns:a16="http://schemas.microsoft.com/office/drawing/2014/main" id="{2B66095A-DAC1-419F-9D73-3E7A798269BE}"/>
                </a:ext>
              </a:extLst>
            </p:cNvPr>
            <p:cNvSpPr/>
            <p:nvPr/>
          </p:nvSpPr>
          <p:spPr>
            <a:xfrm>
              <a:off x="548270" y="3616035"/>
              <a:ext cx="1924335" cy="384481"/>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r>
                <a:rPr lang="da-DK" sz="700"/>
                <a:t>Innovatorer</a:t>
              </a:r>
            </a:p>
          </p:txBody>
        </p:sp>
      </p:grpSp>
      <p:pic>
        <p:nvPicPr>
          <p:cNvPr id="25" name="Billede 24">
            <a:extLst>
              <a:ext uri="{FF2B5EF4-FFF2-40B4-BE49-F238E27FC236}">
                <a16:creationId xmlns:a16="http://schemas.microsoft.com/office/drawing/2014/main" id="{20398C9E-9994-4457-A621-07F4AA253D26}"/>
              </a:ext>
            </a:extLst>
          </p:cNvPr>
          <p:cNvPicPr>
            <a:picLocks noChangeAspect="1"/>
          </p:cNvPicPr>
          <p:nvPr/>
        </p:nvPicPr>
        <p:blipFill>
          <a:blip r:embed="rId16"/>
          <a:stretch>
            <a:fillRect/>
          </a:stretch>
        </p:blipFill>
        <p:spPr>
          <a:xfrm>
            <a:off x="1517972" y="791782"/>
            <a:ext cx="1364935" cy="1544972"/>
          </a:xfrm>
          <a:prstGeom prst="ellipse">
            <a:avLst/>
          </a:prstGeom>
        </p:spPr>
      </p:pic>
      <p:pic>
        <p:nvPicPr>
          <p:cNvPr id="19" name="Grafik 18">
            <a:extLst>
              <a:ext uri="{FF2B5EF4-FFF2-40B4-BE49-F238E27FC236}">
                <a16:creationId xmlns:a16="http://schemas.microsoft.com/office/drawing/2014/main" id="{61A32F28-3D86-239E-7806-24F89DE6B73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407441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A4D87-42DD-4D44-A77A-CA54F37011D6}"/>
              </a:ext>
            </a:extLst>
          </p:cNvPr>
          <p:cNvSpPr>
            <a:spLocks noGrp="1"/>
          </p:cNvSpPr>
          <p:nvPr>
            <p:ph type="title"/>
          </p:nvPr>
        </p:nvSpPr>
        <p:spPr>
          <a:xfrm>
            <a:off x="4749121" y="365126"/>
            <a:ext cx="6896100" cy="992620"/>
          </a:xfrm>
        </p:spPr>
        <p:txBody>
          <a:bodyPr/>
          <a:lstStyle/>
          <a:p>
            <a:r>
              <a:rPr lang="da-DK"/>
              <a:t>Ledelseskraft redskaber</a:t>
            </a:r>
            <a:endParaRPr lang="da-DK" b="0"/>
          </a:p>
        </p:txBody>
      </p:sp>
      <p:sp>
        <p:nvSpPr>
          <p:cNvPr id="4" name="Pladsholder til indhold 3">
            <a:extLst>
              <a:ext uri="{FF2B5EF4-FFF2-40B4-BE49-F238E27FC236}">
                <a16:creationId xmlns:a16="http://schemas.microsoft.com/office/drawing/2014/main" id="{04BA4056-3BC7-423B-BA2F-F2392AE9977E}"/>
              </a:ext>
            </a:extLst>
          </p:cNvPr>
          <p:cNvSpPr>
            <a:spLocks noGrp="1"/>
          </p:cNvSpPr>
          <p:nvPr>
            <p:ph sz="half" idx="4294967295"/>
          </p:nvPr>
        </p:nvSpPr>
        <p:spPr>
          <a:xfrm>
            <a:off x="4776281" y="1970536"/>
            <a:ext cx="6501319" cy="4057938"/>
          </a:xfrm>
          <a:solidFill>
            <a:srgbClr val="3B66AF"/>
          </a:solidFill>
          <a:ln>
            <a:noFill/>
          </a:ln>
        </p:spPr>
        <p:txBody>
          <a:bodyPr>
            <a:normAutofit fontScale="40000" lnSpcReduction="20000"/>
          </a:bodyPr>
          <a:lstStyle/>
          <a:p>
            <a:pPr marL="0" indent="0">
              <a:buNone/>
            </a:pPr>
            <a:endParaRPr lang="da-DK" sz="3400" b="1" dirty="0"/>
          </a:p>
          <a:p>
            <a:pPr marL="0" indent="0">
              <a:buNone/>
            </a:pPr>
            <a:r>
              <a:rPr lang="da-DK" sz="3400" b="1" dirty="0">
                <a:solidFill>
                  <a:schemeClr val="bg1"/>
                </a:solidFill>
              </a:rPr>
              <a:t>  	</a:t>
            </a:r>
            <a:r>
              <a:rPr lang="da-DK" sz="5000" b="1" dirty="0">
                <a:solidFill>
                  <a:schemeClr val="bg1"/>
                </a:solidFill>
              </a:rPr>
              <a:t>3 gode råd:</a:t>
            </a:r>
          </a:p>
          <a:p>
            <a:pPr marL="0" indent="0">
              <a:buNone/>
            </a:pPr>
            <a:endParaRPr lang="da-DK" sz="2800" b="1" dirty="0">
              <a:solidFill>
                <a:schemeClr val="bg1"/>
              </a:solidFill>
            </a:endParaRPr>
          </a:p>
          <a:p>
            <a:pPr marL="0" indent="0">
              <a:lnSpc>
                <a:spcPct val="120000"/>
              </a:lnSpc>
              <a:buNone/>
            </a:pPr>
            <a:r>
              <a:rPr lang="da-DK" sz="3500" dirty="0">
                <a:solidFill>
                  <a:schemeClr val="bg1"/>
                </a:solidFill>
              </a:rPr>
              <a:t>	  Det er vigtigt at der er enighed om mål, ressourcer, rammer og 	  prioritering, i forhold til hvem der løser hvilke opgaver hvornår.</a:t>
            </a:r>
          </a:p>
          <a:p>
            <a:pPr marL="982663" indent="-982663">
              <a:buAutoNum type="arabicPeriod"/>
            </a:pPr>
            <a:endParaRPr lang="da-DK" sz="3500" dirty="0">
              <a:solidFill>
                <a:schemeClr val="bg1"/>
              </a:solidFill>
            </a:endParaRPr>
          </a:p>
          <a:p>
            <a:pPr marL="0" indent="0">
              <a:lnSpc>
                <a:spcPct val="120000"/>
              </a:lnSpc>
              <a:buNone/>
            </a:pPr>
            <a:r>
              <a:rPr lang="da-DK" sz="3500" dirty="0">
                <a:solidFill>
                  <a:schemeClr val="bg1"/>
                </a:solidFill>
              </a:rPr>
              <a:t>	  Vigtigt at man har tillid til sin medarbejder, og at medarbejderen 	  har tillid til lederen i forhold til at han/hun løser sin del , og skaber 	  rammebetingelserne for distribueret ledelse. Rammebetingelserne 	  kræver tålmodighed.</a:t>
            </a:r>
          </a:p>
          <a:p>
            <a:pPr marL="982663" indent="-982663">
              <a:buAutoNum type="arabicPeriod"/>
            </a:pPr>
            <a:endParaRPr lang="da-DK" sz="3500" dirty="0">
              <a:solidFill>
                <a:schemeClr val="bg1"/>
              </a:solidFill>
            </a:endParaRPr>
          </a:p>
          <a:p>
            <a:pPr marL="0" indent="0">
              <a:lnSpc>
                <a:spcPct val="120000"/>
              </a:lnSpc>
              <a:buNone/>
            </a:pPr>
            <a:r>
              <a:rPr lang="da-DK" sz="3500" dirty="0">
                <a:solidFill>
                  <a:schemeClr val="bg1"/>
                </a:solidFill>
              </a:rPr>
              <a:t>	  Medarbejderen får løbende feedback, og har løbende dialog 	  mellem ledelse og medarbejder i forhold til </a:t>
            </a:r>
            <a:r>
              <a:rPr lang="da-DK" sz="3500" i="1" dirty="0" err="1">
                <a:solidFill>
                  <a:schemeClr val="bg1"/>
                </a:solidFill>
              </a:rPr>
              <a:t>afstemthed</a:t>
            </a:r>
            <a:r>
              <a:rPr lang="da-DK" sz="3500" dirty="0">
                <a:solidFill>
                  <a:schemeClr val="bg1"/>
                </a:solidFill>
              </a:rPr>
              <a:t> i løsning af 	  opgaverne i fællesskab.</a:t>
            </a:r>
          </a:p>
        </p:txBody>
      </p:sp>
      <p:sp>
        <p:nvSpPr>
          <p:cNvPr id="7" name="Tekstfelt 6">
            <a:extLst>
              <a:ext uri="{FF2B5EF4-FFF2-40B4-BE49-F238E27FC236}">
                <a16:creationId xmlns:a16="http://schemas.microsoft.com/office/drawing/2014/main" id="{C91F38B6-E971-4B62-9400-FBFFBACAE842}"/>
              </a:ext>
            </a:extLst>
          </p:cNvPr>
          <p:cNvSpPr txBox="1"/>
          <p:nvPr/>
        </p:nvSpPr>
        <p:spPr>
          <a:xfrm>
            <a:off x="4749121" y="1529074"/>
            <a:ext cx="5318515" cy="369332"/>
          </a:xfrm>
          <a:prstGeom prst="rect">
            <a:avLst/>
          </a:prstGeom>
          <a:noFill/>
        </p:spPr>
        <p:txBody>
          <a:bodyPr wrap="square">
            <a:spAutoFit/>
          </a:bodyPr>
          <a:lstStyle/>
          <a:p>
            <a:r>
              <a:rPr lang="da-DK" sz="1800" b="0" i="1" dirty="0"/>
              <a:t>Distribueret ledelse</a:t>
            </a:r>
            <a:endParaRPr lang="da-DK" dirty="0"/>
          </a:p>
        </p:txBody>
      </p:sp>
      <p:pic>
        <p:nvPicPr>
          <p:cNvPr id="10" name="Billede 9">
            <a:extLst>
              <a:ext uri="{FF2B5EF4-FFF2-40B4-BE49-F238E27FC236}">
                <a16:creationId xmlns:a16="http://schemas.microsoft.com/office/drawing/2014/main" id="{10B9D1AB-59A8-42A0-836C-460C8A634C0D}"/>
              </a:ext>
            </a:extLst>
          </p:cNvPr>
          <p:cNvPicPr>
            <a:picLocks noChangeAspect="1"/>
          </p:cNvPicPr>
          <p:nvPr/>
        </p:nvPicPr>
        <p:blipFill>
          <a:blip r:embed="rId2"/>
          <a:stretch>
            <a:fillRect/>
          </a:stretch>
        </p:blipFill>
        <p:spPr>
          <a:xfrm>
            <a:off x="2770437" y="1985389"/>
            <a:ext cx="927562" cy="972487"/>
          </a:xfrm>
          <a:prstGeom prst="ellipse">
            <a:avLst/>
          </a:prstGeom>
        </p:spPr>
      </p:pic>
      <p:pic>
        <p:nvPicPr>
          <p:cNvPr id="11" name="Billede 10">
            <a:extLst>
              <a:ext uri="{FF2B5EF4-FFF2-40B4-BE49-F238E27FC236}">
                <a16:creationId xmlns:a16="http://schemas.microsoft.com/office/drawing/2014/main" id="{629DD9AC-CBD4-47A8-A191-2F239F0F9B15}"/>
              </a:ext>
            </a:extLst>
          </p:cNvPr>
          <p:cNvPicPr>
            <a:picLocks noChangeAspect="1"/>
          </p:cNvPicPr>
          <p:nvPr/>
        </p:nvPicPr>
        <p:blipFill>
          <a:blip r:embed="rId3"/>
          <a:stretch>
            <a:fillRect/>
          </a:stretch>
        </p:blipFill>
        <p:spPr>
          <a:xfrm>
            <a:off x="2752137" y="4681539"/>
            <a:ext cx="1104875" cy="1119187"/>
          </a:xfrm>
          <a:prstGeom prst="ellipse">
            <a:avLst/>
          </a:prstGeom>
        </p:spPr>
      </p:pic>
      <p:pic>
        <p:nvPicPr>
          <p:cNvPr id="12" name="Billede 11">
            <a:extLst>
              <a:ext uri="{FF2B5EF4-FFF2-40B4-BE49-F238E27FC236}">
                <a16:creationId xmlns:a16="http://schemas.microsoft.com/office/drawing/2014/main" id="{793EF341-2DBA-4129-B07A-D09CC9D1ACC2}"/>
              </a:ext>
            </a:extLst>
          </p:cNvPr>
          <p:cNvPicPr>
            <a:picLocks noChangeAspect="1"/>
          </p:cNvPicPr>
          <p:nvPr/>
        </p:nvPicPr>
        <p:blipFill>
          <a:blip r:embed="rId4"/>
          <a:stretch>
            <a:fillRect/>
          </a:stretch>
        </p:blipFill>
        <p:spPr>
          <a:xfrm>
            <a:off x="1662382" y="5755561"/>
            <a:ext cx="1014412" cy="986771"/>
          </a:xfrm>
          <a:prstGeom prst="ellipse">
            <a:avLst/>
          </a:prstGeom>
        </p:spPr>
      </p:pic>
      <p:pic>
        <p:nvPicPr>
          <p:cNvPr id="13" name="Billede 12">
            <a:extLst>
              <a:ext uri="{FF2B5EF4-FFF2-40B4-BE49-F238E27FC236}">
                <a16:creationId xmlns:a16="http://schemas.microsoft.com/office/drawing/2014/main" id="{F4A054E4-C233-48E0-A0F3-01F365F559B0}"/>
              </a:ext>
            </a:extLst>
          </p:cNvPr>
          <p:cNvPicPr>
            <a:picLocks noChangeAspect="1"/>
          </p:cNvPicPr>
          <p:nvPr/>
        </p:nvPicPr>
        <p:blipFill>
          <a:blip r:embed="rId5"/>
          <a:stretch>
            <a:fillRect/>
          </a:stretch>
        </p:blipFill>
        <p:spPr>
          <a:xfrm>
            <a:off x="520652" y="4726703"/>
            <a:ext cx="957262" cy="1028858"/>
          </a:xfrm>
          <a:prstGeom prst="ellipse">
            <a:avLst/>
          </a:prstGeom>
        </p:spPr>
      </p:pic>
      <p:pic>
        <p:nvPicPr>
          <p:cNvPr id="14" name="Billede 13">
            <a:extLst>
              <a:ext uri="{FF2B5EF4-FFF2-40B4-BE49-F238E27FC236}">
                <a16:creationId xmlns:a16="http://schemas.microsoft.com/office/drawing/2014/main" id="{EF2BA071-4494-41FE-9C9D-28CB2A412377}"/>
              </a:ext>
            </a:extLst>
          </p:cNvPr>
          <p:cNvPicPr>
            <a:picLocks noChangeAspect="1"/>
          </p:cNvPicPr>
          <p:nvPr/>
        </p:nvPicPr>
        <p:blipFill>
          <a:blip r:embed="rId6"/>
          <a:stretch>
            <a:fillRect/>
          </a:stretch>
        </p:blipFill>
        <p:spPr>
          <a:xfrm>
            <a:off x="597821" y="1970536"/>
            <a:ext cx="927563" cy="1037027"/>
          </a:xfrm>
          <a:prstGeom prst="ellipse">
            <a:avLst/>
          </a:prstGeom>
        </p:spPr>
      </p:pic>
      <p:pic>
        <p:nvPicPr>
          <p:cNvPr id="15" name="Billede 14">
            <a:extLst>
              <a:ext uri="{FF2B5EF4-FFF2-40B4-BE49-F238E27FC236}">
                <a16:creationId xmlns:a16="http://schemas.microsoft.com/office/drawing/2014/main" id="{299EE728-31FD-439C-82E8-7444B0A02B6F}"/>
              </a:ext>
            </a:extLst>
          </p:cNvPr>
          <p:cNvPicPr>
            <a:picLocks noChangeAspect="1"/>
          </p:cNvPicPr>
          <p:nvPr/>
        </p:nvPicPr>
        <p:blipFill>
          <a:blip r:embed="rId7"/>
          <a:stretch>
            <a:fillRect/>
          </a:stretch>
        </p:blipFill>
        <p:spPr>
          <a:xfrm>
            <a:off x="1514858" y="791782"/>
            <a:ext cx="1364935" cy="1544972"/>
          </a:xfrm>
          <a:prstGeom prst="ellipse">
            <a:avLst/>
          </a:prstGeom>
        </p:spPr>
      </p:pic>
      <p:pic>
        <p:nvPicPr>
          <p:cNvPr id="5" name="Grafik 4" descr="Badge 3 med massiv udfyldning">
            <a:extLst>
              <a:ext uri="{FF2B5EF4-FFF2-40B4-BE49-F238E27FC236}">
                <a16:creationId xmlns:a16="http://schemas.microsoft.com/office/drawing/2014/main" id="{120E3B06-ACB6-4B68-8441-71B8B964B5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74181" y="4783932"/>
            <a:ext cx="914400" cy="914400"/>
          </a:xfrm>
          <a:prstGeom prst="rect">
            <a:avLst/>
          </a:prstGeom>
        </p:spPr>
      </p:pic>
      <p:pic>
        <p:nvPicPr>
          <p:cNvPr id="18" name="Grafik 17" descr="Badge med massiv udfyldning">
            <a:extLst>
              <a:ext uri="{FF2B5EF4-FFF2-40B4-BE49-F238E27FC236}">
                <a16:creationId xmlns:a16="http://schemas.microsoft.com/office/drawing/2014/main" id="{DC4DBA58-EC27-4C88-999E-90B0E2B155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4181" y="3631961"/>
            <a:ext cx="914400" cy="914400"/>
          </a:xfrm>
          <a:prstGeom prst="rect">
            <a:avLst/>
          </a:prstGeom>
        </p:spPr>
      </p:pic>
      <p:pic>
        <p:nvPicPr>
          <p:cNvPr id="20" name="Grafik 19" descr="Badge 1 med massiv udfyldning">
            <a:extLst>
              <a:ext uri="{FF2B5EF4-FFF2-40B4-BE49-F238E27FC236}">
                <a16:creationId xmlns:a16="http://schemas.microsoft.com/office/drawing/2014/main" id="{48CF9BFB-1000-43DA-A0B0-28A252F399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74181" y="2645431"/>
            <a:ext cx="914400" cy="914400"/>
          </a:xfrm>
          <a:prstGeom prst="rect">
            <a:avLst/>
          </a:prstGeom>
        </p:spPr>
      </p:pic>
      <p:pic>
        <p:nvPicPr>
          <p:cNvPr id="3" name="Grafik 2">
            <a:extLst>
              <a:ext uri="{FF2B5EF4-FFF2-40B4-BE49-F238E27FC236}">
                <a16:creationId xmlns:a16="http://schemas.microsoft.com/office/drawing/2014/main" id="{3831D49E-A41C-4829-7DB3-A13BAC3028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287407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C504C-B9B4-4EEA-BF70-0323A5667E9E}"/>
              </a:ext>
            </a:extLst>
          </p:cNvPr>
          <p:cNvSpPr>
            <a:spLocks noGrp="1"/>
          </p:cNvSpPr>
          <p:nvPr>
            <p:ph type="title"/>
          </p:nvPr>
        </p:nvSpPr>
        <p:spPr>
          <a:xfrm>
            <a:off x="4749121" y="365126"/>
            <a:ext cx="6896100" cy="1202418"/>
          </a:xfrm>
        </p:spPr>
        <p:txBody>
          <a:bodyPr/>
          <a:lstStyle/>
          <a:p>
            <a:r>
              <a:rPr lang="da-DK"/>
              <a:t>Organisation</a:t>
            </a:r>
          </a:p>
        </p:txBody>
      </p:sp>
      <p:sp>
        <p:nvSpPr>
          <p:cNvPr id="11" name="Tekstfelt 10">
            <a:extLst>
              <a:ext uri="{FF2B5EF4-FFF2-40B4-BE49-F238E27FC236}">
                <a16:creationId xmlns:a16="http://schemas.microsoft.com/office/drawing/2014/main" id="{373C1558-0928-4140-88E0-CA721B7F5DFD}"/>
              </a:ext>
            </a:extLst>
          </p:cNvPr>
          <p:cNvSpPr txBox="1"/>
          <p:nvPr/>
        </p:nvSpPr>
        <p:spPr>
          <a:xfrm>
            <a:off x="4749121" y="1812123"/>
            <a:ext cx="6312169" cy="36933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a-DK" sz="1800" i="1" dirty="0">
                <a:latin typeface="+mn-lt"/>
              </a:rPr>
              <a:t>Hvordan sikres den nødvendige modtagelighed?</a:t>
            </a:r>
          </a:p>
        </p:txBody>
      </p:sp>
      <p:sp>
        <p:nvSpPr>
          <p:cNvPr id="3" name="Rektangel 2">
            <a:extLst>
              <a:ext uri="{FF2B5EF4-FFF2-40B4-BE49-F238E27FC236}">
                <a16:creationId xmlns:a16="http://schemas.microsoft.com/office/drawing/2014/main" id="{F26E798C-F547-4B4A-A699-BFD465B13901}"/>
              </a:ext>
            </a:extLst>
          </p:cNvPr>
          <p:cNvSpPr/>
          <p:nvPr/>
        </p:nvSpPr>
        <p:spPr>
          <a:xfrm>
            <a:off x="4749120" y="2526692"/>
            <a:ext cx="6312170" cy="2608726"/>
          </a:xfrm>
          <a:prstGeom prst="rect">
            <a:avLst/>
          </a:prstGeom>
          <a:solidFill>
            <a:schemeClr val="bg1"/>
          </a:solidFill>
          <a:ln>
            <a:solidFill>
              <a:srgbClr val="F37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ysClr val="windowText" lastClr="000000"/>
                </a:solidFill>
              </a:rPr>
              <a:t>	</a:t>
            </a:r>
          </a:p>
          <a:p>
            <a:r>
              <a:rPr lang="da-DK" sz="1600" dirty="0">
                <a:solidFill>
                  <a:sysClr val="windowText" lastClr="000000"/>
                </a:solidFill>
              </a:rPr>
              <a:t>	</a:t>
            </a:r>
            <a:endParaRPr lang="da-DK" dirty="0">
              <a:solidFill>
                <a:sysClr val="windowText" lastClr="000000"/>
              </a:solidFill>
            </a:endParaRPr>
          </a:p>
          <a:p>
            <a:pPr marL="900113"/>
            <a:r>
              <a:rPr lang="da-DK" b="1" dirty="0">
                <a:solidFill>
                  <a:sysClr val="windowText" lastClr="000000"/>
                </a:solidFill>
              </a:rPr>
              <a:t>H</a:t>
            </a:r>
            <a:r>
              <a:rPr lang="da-DK" dirty="0">
                <a:solidFill>
                  <a:sysClr val="windowText" lastClr="000000"/>
                </a:solidFill>
              </a:rPr>
              <a:t>vilke muligheder er de for at vi kan rumme indsatsen? </a:t>
            </a:r>
          </a:p>
          <a:p>
            <a:pPr marL="900113"/>
            <a:endParaRPr lang="da-DK" dirty="0">
              <a:solidFill>
                <a:sysClr val="windowText" lastClr="000000"/>
              </a:solidFill>
            </a:endParaRPr>
          </a:p>
          <a:p>
            <a:pPr marL="900113"/>
            <a:r>
              <a:rPr lang="da-DK" b="1" dirty="0">
                <a:solidFill>
                  <a:sysClr val="windowText" lastClr="000000"/>
                </a:solidFill>
              </a:rPr>
              <a:t>H</a:t>
            </a:r>
            <a:r>
              <a:rPr lang="da-DK" dirty="0">
                <a:solidFill>
                  <a:sysClr val="windowText" lastClr="000000"/>
                </a:solidFill>
              </a:rPr>
              <a:t>vilke barrierer er der for at vi kan rumme indsatsen? </a:t>
            </a:r>
          </a:p>
          <a:p>
            <a:pPr marL="900113"/>
            <a:endParaRPr lang="da-DK" dirty="0">
              <a:solidFill>
                <a:sysClr val="windowText" lastClr="000000"/>
              </a:solidFill>
            </a:endParaRPr>
          </a:p>
          <a:p>
            <a:pPr marL="900113"/>
            <a:r>
              <a:rPr lang="da-DK" b="1" dirty="0">
                <a:solidFill>
                  <a:sysClr val="windowText" lastClr="000000"/>
                </a:solidFill>
              </a:rPr>
              <a:t>H</a:t>
            </a:r>
            <a:r>
              <a:rPr lang="da-DK" dirty="0">
                <a:solidFill>
                  <a:sysClr val="windowText" lastClr="000000"/>
                </a:solidFill>
              </a:rPr>
              <a:t>vem bliver mest påvirket af indsatsen? </a:t>
            </a:r>
          </a:p>
          <a:p>
            <a:pPr marL="900113">
              <a:lnSpc>
                <a:spcPct val="250000"/>
              </a:lnSpc>
            </a:pPr>
            <a:r>
              <a:rPr lang="da-DK" b="1" dirty="0">
                <a:solidFill>
                  <a:sysClr val="windowText" lastClr="000000"/>
                </a:solidFill>
              </a:rPr>
              <a:t>H</a:t>
            </a:r>
            <a:r>
              <a:rPr lang="da-DK" dirty="0">
                <a:solidFill>
                  <a:sysClr val="windowText" lastClr="000000"/>
                </a:solidFill>
              </a:rPr>
              <a:t>vem gør hvad hvornår? </a:t>
            </a:r>
            <a:r>
              <a:rPr lang="da-DK" sz="1600" dirty="0">
                <a:solidFill>
                  <a:sysClr val="windowText" lastClr="000000"/>
                </a:solidFill>
              </a:rPr>
              <a:t>	 </a:t>
            </a:r>
          </a:p>
          <a:p>
            <a:endParaRPr lang="da-DK" sz="2000" dirty="0">
              <a:solidFill>
                <a:sysClr val="windowText" lastClr="000000"/>
              </a:solidFill>
            </a:endParaRPr>
          </a:p>
        </p:txBody>
      </p:sp>
      <p:pic>
        <p:nvPicPr>
          <p:cNvPr id="12" name="Grafik 11" descr="Hjælp med massiv udfyldning">
            <a:extLst>
              <a:ext uri="{FF2B5EF4-FFF2-40B4-BE49-F238E27FC236}">
                <a16:creationId xmlns:a16="http://schemas.microsoft.com/office/drawing/2014/main" id="{A0B15CF3-987C-4554-A92B-124677D0A6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3584" y="2697315"/>
            <a:ext cx="592611" cy="592611"/>
          </a:xfrm>
          <a:prstGeom prst="rect">
            <a:avLst/>
          </a:prstGeom>
        </p:spPr>
      </p:pic>
      <p:pic>
        <p:nvPicPr>
          <p:cNvPr id="13" name="Grafik 12" descr="Hjælp med massiv udfyldning">
            <a:extLst>
              <a:ext uri="{FF2B5EF4-FFF2-40B4-BE49-F238E27FC236}">
                <a16:creationId xmlns:a16="http://schemas.microsoft.com/office/drawing/2014/main" id="{1455918B-B6C2-4B58-B7D9-CBFFF8AB53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3584" y="4249073"/>
            <a:ext cx="592611" cy="592611"/>
          </a:xfrm>
          <a:prstGeom prst="rect">
            <a:avLst/>
          </a:prstGeom>
        </p:spPr>
      </p:pic>
      <p:pic>
        <p:nvPicPr>
          <p:cNvPr id="21" name="Billede 20">
            <a:extLst>
              <a:ext uri="{FF2B5EF4-FFF2-40B4-BE49-F238E27FC236}">
                <a16:creationId xmlns:a16="http://schemas.microsoft.com/office/drawing/2014/main" id="{DF2C0EB2-8390-42FF-A961-AAA248DBB574}"/>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23" name="Billede 22">
            <a:extLst>
              <a:ext uri="{FF2B5EF4-FFF2-40B4-BE49-F238E27FC236}">
                <a16:creationId xmlns:a16="http://schemas.microsoft.com/office/drawing/2014/main" id="{C5DE0552-7945-4FC1-B506-E740E1079C17}"/>
              </a:ext>
            </a:extLst>
          </p:cNvPr>
          <p:cNvPicPr>
            <a:picLocks noChangeAspect="1"/>
          </p:cNvPicPr>
          <p:nvPr/>
        </p:nvPicPr>
        <p:blipFill>
          <a:blip r:embed="rId5"/>
          <a:stretch>
            <a:fillRect/>
          </a:stretch>
        </p:blipFill>
        <p:spPr>
          <a:xfrm>
            <a:off x="2752137" y="4681539"/>
            <a:ext cx="1104875" cy="1119187"/>
          </a:xfrm>
          <a:prstGeom prst="ellipse">
            <a:avLst/>
          </a:prstGeom>
        </p:spPr>
      </p:pic>
      <p:pic>
        <p:nvPicPr>
          <p:cNvPr id="24" name="Billede 23">
            <a:extLst>
              <a:ext uri="{FF2B5EF4-FFF2-40B4-BE49-F238E27FC236}">
                <a16:creationId xmlns:a16="http://schemas.microsoft.com/office/drawing/2014/main" id="{69C6FBA2-7505-468A-A2A2-C0118E14E37F}"/>
              </a:ext>
            </a:extLst>
          </p:cNvPr>
          <p:cNvPicPr>
            <a:picLocks noChangeAspect="1"/>
          </p:cNvPicPr>
          <p:nvPr/>
        </p:nvPicPr>
        <p:blipFill>
          <a:blip r:embed="rId6"/>
          <a:stretch>
            <a:fillRect/>
          </a:stretch>
        </p:blipFill>
        <p:spPr>
          <a:xfrm>
            <a:off x="1662382" y="5755561"/>
            <a:ext cx="1014412" cy="986771"/>
          </a:xfrm>
          <a:prstGeom prst="ellipse">
            <a:avLst/>
          </a:prstGeom>
        </p:spPr>
      </p:pic>
      <p:pic>
        <p:nvPicPr>
          <p:cNvPr id="25" name="Billede 24">
            <a:extLst>
              <a:ext uri="{FF2B5EF4-FFF2-40B4-BE49-F238E27FC236}">
                <a16:creationId xmlns:a16="http://schemas.microsoft.com/office/drawing/2014/main" id="{CB2D5BCD-8321-4451-A3B9-D92A430B261D}"/>
              </a:ext>
            </a:extLst>
          </p:cNvPr>
          <p:cNvPicPr>
            <a:picLocks noChangeAspect="1"/>
          </p:cNvPicPr>
          <p:nvPr/>
        </p:nvPicPr>
        <p:blipFill>
          <a:blip r:embed="rId7"/>
          <a:stretch>
            <a:fillRect/>
          </a:stretch>
        </p:blipFill>
        <p:spPr>
          <a:xfrm>
            <a:off x="520652" y="4726703"/>
            <a:ext cx="957262" cy="1028858"/>
          </a:xfrm>
          <a:prstGeom prst="ellipse">
            <a:avLst/>
          </a:prstGeom>
        </p:spPr>
      </p:pic>
      <p:pic>
        <p:nvPicPr>
          <p:cNvPr id="26" name="Billede 25">
            <a:extLst>
              <a:ext uri="{FF2B5EF4-FFF2-40B4-BE49-F238E27FC236}">
                <a16:creationId xmlns:a16="http://schemas.microsoft.com/office/drawing/2014/main" id="{E161CCF0-EE48-4A15-B013-49609A2B6A7D}"/>
              </a:ext>
            </a:extLst>
          </p:cNvPr>
          <p:cNvPicPr>
            <a:picLocks noChangeAspect="1"/>
          </p:cNvPicPr>
          <p:nvPr/>
        </p:nvPicPr>
        <p:blipFill>
          <a:blip r:embed="rId8"/>
          <a:stretch>
            <a:fillRect/>
          </a:stretch>
        </p:blipFill>
        <p:spPr>
          <a:xfrm>
            <a:off x="597821" y="1970536"/>
            <a:ext cx="927563" cy="1037027"/>
          </a:xfrm>
          <a:prstGeom prst="ellipse">
            <a:avLst/>
          </a:prstGeom>
        </p:spPr>
      </p:pic>
      <p:pic>
        <p:nvPicPr>
          <p:cNvPr id="15" name="Grafik 14" descr="Hjælp med massiv udfyldning">
            <a:extLst>
              <a:ext uri="{FF2B5EF4-FFF2-40B4-BE49-F238E27FC236}">
                <a16:creationId xmlns:a16="http://schemas.microsoft.com/office/drawing/2014/main" id="{C65D1F83-A299-42B4-ACB8-EB092F69BB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3584" y="3473194"/>
            <a:ext cx="592611" cy="592611"/>
          </a:xfrm>
          <a:prstGeom prst="rect">
            <a:avLst/>
          </a:prstGeom>
        </p:spPr>
      </p:pic>
      <p:pic>
        <p:nvPicPr>
          <p:cNvPr id="22" name="Billede 21">
            <a:extLst>
              <a:ext uri="{FF2B5EF4-FFF2-40B4-BE49-F238E27FC236}">
                <a16:creationId xmlns:a16="http://schemas.microsoft.com/office/drawing/2014/main" id="{1BD9CE25-57BB-4D7C-A4B9-B94FDA184747}"/>
              </a:ext>
            </a:extLst>
          </p:cNvPr>
          <p:cNvPicPr>
            <a:picLocks noChangeAspect="1"/>
          </p:cNvPicPr>
          <p:nvPr/>
        </p:nvPicPr>
        <p:blipFill>
          <a:blip r:embed="rId9"/>
          <a:stretch>
            <a:fillRect/>
          </a:stretch>
        </p:blipFill>
        <p:spPr>
          <a:xfrm>
            <a:off x="2562456" y="1881467"/>
            <a:ext cx="1412345" cy="1480750"/>
          </a:xfrm>
          <a:prstGeom prst="ellipse">
            <a:avLst/>
          </a:prstGeom>
        </p:spPr>
      </p:pic>
      <p:pic>
        <p:nvPicPr>
          <p:cNvPr id="4" name="Grafik 3">
            <a:extLst>
              <a:ext uri="{FF2B5EF4-FFF2-40B4-BE49-F238E27FC236}">
                <a16:creationId xmlns:a16="http://schemas.microsoft.com/office/drawing/2014/main" id="{1BDB7369-BA38-5EFF-5150-B764FB01D7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42529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EC653-7DE4-403D-8B32-1705BF60CF85}"/>
              </a:ext>
            </a:extLst>
          </p:cNvPr>
          <p:cNvSpPr>
            <a:spLocks noGrp="1"/>
          </p:cNvSpPr>
          <p:nvPr>
            <p:ph type="title"/>
          </p:nvPr>
        </p:nvSpPr>
        <p:spPr/>
        <p:txBody>
          <a:bodyPr/>
          <a:lstStyle/>
          <a:p>
            <a:r>
              <a:rPr lang="da-DK"/>
              <a:t>Organisation redskaber </a:t>
            </a:r>
          </a:p>
        </p:txBody>
      </p:sp>
      <p:sp>
        <p:nvSpPr>
          <p:cNvPr id="9" name="Rektangel 8">
            <a:extLst>
              <a:ext uri="{FF2B5EF4-FFF2-40B4-BE49-F238E27FC236}">
                <a16:creationId xmlns:a16="http://schemas.microsoft.com/office/drawing/2014/main" id="{7B0CBFD1-33C4-42D5-AE91-975B300DAE79}"/>
              </a:ext>
            </a:extLst>
          </p:cNvPr>
          <p:cNvSpPr/>
          <p:nvPr/>
        </p:nvSpPr>
        <p:spPr>
          <a:xfrm>
            <a:off x="4855028" y="2361840"/>
            <a:ext cx="3120048" cy="3883988"/>
          </a:xfrm>
          <a:prstGeom prst="rect">
            <a:avLst/>
          </a:prstGeom>
          <a:solidFill>
            <a:schemeClr val="bg1"/>
          </a:solidFill>
          <a:ln>
            <a:solidFill>
              <a:srgbClr val="527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a:solidFill>
                  <a:schemeClr val="tx1">
                    <a:lumMod val="75000"/>
                    <a:lumOff val="25000"/>
                  </a:schemeClr>
                </a:solidFill>
              </a:rPr>
              <a:t>Varige hjælpemidler</a:t>
            </a:r>
            <a:endParaRPr lang="da-DK" sz="1600">
              <a:solidFill>
                <a:schemeClr val="tx1">
                  <a:lumMod val="75000"/>
                  <a:lumOff val="25000"/>
                </a:schemeClr>
              </a:solidFill>
            </a:endParaRPr>
          </a:p>
          <a:p>
            <a:pPr marL="0" indent="0">
              <a:buNone/>
            </a:pPr>
            <a:endParaRPr lang="da-DK" sz="1400">
              <a:solidFill>
                <a:schemeClr val="tx1">
                  <a:lumMod val="75000"/>
                  <a:lumOff val="25000"/>
                </a:schemeClr>
              </a:solidFill>
              <a:cs typeface="Arial" panose="020B0604020202020204" pitchFamily="34" charset="0"/>
            </a:endParaRPr>
          </a:p>
          <a:p>
            <a:pPr marL="0" indent="0">
              <a:buNone/>
            </a:pPr>
            <a:r>
              <a:rPr lang="da-DK" sz="1400">
                <a:solidFill>
                  <a:schemeClr val="tx1">
                    <a:lumMod val="75000"/>
                    <a:lumOff val="25000"/>
                  </a:schemeClr>
                </a:solidFill>
                <a:cs typeface="Arial" panose="020B0604020202020204" pitchFamily="34" charset="0"/>
              </a:rPr>
              <a:t>Servicelovens:</a:t>
            </a:r>
          </a:p>
          <a:p>
            <a:r>
              <a:rPr lang="da-DK" sz="1400">
                <a:solidFill>
                  <a:schemeClr val="tx1">
                    <a:lumMod val="75000"/>
                    <a:lumOff val="25000"/>
                  </a:schemeClr>
                </a:solidFill>
                <a:cs typeface="Arial" panose="020B0604020202020204" pitchFamily="34" charset="0"/>
              </a:rPr>
              <a:t>§ 112</a:t>
            </a:r>
          </a:p>
          <a:p>
            <a:pPr lvl="1"/>
            <a:r>
              <a:rPr lang="da-DK" sz="1400">
                <a:solidFill>
                  <a:schemeClr val="tx1">
                    <a:lumMod val="75000"/>
                    <a:lumOff val="25000"/>
                  </a:schemeClr>
                </a:solidFill>
                <a:cs typeface="Arial" panose="020B0604020202020204" pitchFamily="34" charset="0"/>
              </a:rPr>
              <a:t>Hjælpemidler</a:t>
            </a:r>
          </a:p>
          <a:p>
            <a:pPr lvl="1"/>
            <a:endParaRPr lang="da-DK" sz="1400">
              <a:solidFill>
                <a:schemeClr val="tx1">
                  <a:lumMod val="75000"/>
                  <a:lumOff val="25000"/>
                </a:schemeClr>
              </a:solidFill>
              <a:cs typeface="Arial" panose="020B0604020202020204" pitchFamily="34" charset="0"/>
            </a:endParaRPr>
          </a:p>
          <a:p>
            <a:r>
              <a:rPr lang="da-DK" sz="1400">
                <a:solidFill>
                  <a:schemeClr val="tx1">
                    <a:lumMod val="75000"/>
                    <a:lumOff val="25000"/>
                  </a:schemeClr>
                </a:solidFill>
                <a:cs typeface="Arial" panose="020B0604020202020204" pitchFamily="34" charset="0"/>
              </a:rPr>
              <a:t>§ 113</a:t>
            </a:r>
          </a:p>
          <a:p>
            <a:pPr lvl="1"/>
            <a:r>
              <a:rPr lang="da-DK" sz="1400">
                <a:solidFill>
                  <a:schemeClr val="tx1">
                    <a:lumMod val="75000"/>
                    <a:lumOff val="25000"/>
                  </a:schemeClr>
                </a:solidFill>
                <a:cs typeface="Arial" panose="020B0604020202020204" pitchFamily="34" charset="0"/>
              </a:rPr>
              <a:t>Forbrugsgoder</a:t>
            </a:r>
          </a:p>
          <a:p>
            <a:pPr lvl="1"/>
            <a:endParaRPr lang="da-DK" sz="1400">
              <a:solidFill>
                <a:schemeClr val="tx1">
                  <a:lumMod val="75000"/>
                  <a:lumOff val="25000"/>
                </a:schemeClr>
              </a:solidFill>
              <a:cs typeface="Arial" panose="020B0604020202020204" pitchFamily="34" charset="0"/>
            </a:endParaRPr>
          </a:p>
          <a:p>
            <a:r>
              <a:rPr lang="da-DK" sz="1400">
                <a:solidFill>
                  <a:schemeClr val="tx1">
                    <a:lumMod val="75000"/>
                    <a:lumOff val="25000"/>
                  </a:schemeClr>
                </a:solidFill>
                <a:cs typeface="Arial" panose="020B0604020202020204" pitchFamily="34" charset="0"/>
              </a:rPr>
              <a:t>§ 116</a:t>
            </a:r>
          </a:p>
          <a:p>
            <a:pPr lvl="1"/>
            <a:r>
              <a:rPr lang="da-DK" sz="1400">
                <a:solidFill>
                  <a:schemeClr val="tx1">
                    <a:lumMod val="75000"/>
                    <a:lumOff val="25000"/>
                  </a:schemeClr>
                </a:solidFill>
                <a:cs typeface="Arial" panose="020B0604020202020204" pitchFamily="34" charset="0"/>
              </a:rPr>
              <a:t>Boligindretning</a:t>
            </a:r>
          </a:p>
          <a:p>
            <a:endParaRPr lang="da-DK" sz="1400">
              <a:solidFill>
                <a:schemeClr val="tx1">
                  <a:lumMod val="75000"/>
                  <a:lumOff val="25000"/>
                </a:schemeClr>
              </a:solidFill>
              <a:cs typeface="Arial" panose="020B0604020202020204" pitchFamily="34" charset="0"/>
            </a:endParaRPr>
          </a:p>
          <a:p>
            <a:pPr marL="0" indent="0">
              <a:buNone/>
            </a:pPr>
            <a:r>
              <a:rPr lang="da-DK" sz="1400">
                <a:solidFill>
                  <a:schemeClr val="tx1">
                    <a:lumMod val="75000"/>
                    <a:lumOff val="25000"/>
                  </a:schemeClr>
                </a:solidFill>
                <a:cs typeface="Arial" panose="020B0604020202020204" pitchFamily="34" charset="0"/>
              </a:rPr>
              <a:t>Kriterier:</a:t>
            </a:r>
          </a:p>
          <a:p>
            <a:r>
              <a:rPr lang="da-DK" sz="1400">
                <a:solidFill>
                  <a:schemeClr val="tx1">
                    <a:lumMod val="75000"/>
                    <a:lumOff val="25000"/>
                  </a:schemeClr>
                </a:solidFill>
                <a:cs typeface="Arial" panose="020B0604020202020204" pitchFamily="34" charset="0"/>
              </a:rPr>
              <a:t>Varig funktionsnedsættelse</a:t>
            </a:r>
          </a:p>
          <a:p>
            <a:r>
              <a:rPr lang="da-DK" sz="1400">
                <a:solidFill>
                  <a:schemeClr val="tx1">
                    <a:lumMod val="75000"/>
                    <a:lumOff val="25000"/>
                  </a:schemeClr>
                </a:solidFill>
                <a:cs typeface="Arial" panose="020B0604020202020204" pitchFamily="34" charset="0"/>
              </a:rPr>
              <a:t>Væsentlighedskriteriet</a:t>
            </a:r>
          </a:p>
          <a:p>
            <a:r>
              <a:rPr lang="da-DK" sz="1400">
                <a:solidFill>
                  <a:schemeClr val="tx1">
                    <a:lumMod val="75000"/>
                    <a:lumOff val="25000"/>
                  </a:schemeClr>
                </a:solidFill>
                <a:cs typeface="Arial" panose="020B0604020202020204" pitchFamily="34" charset="0"/>
              </a:rPr>
              <a:t>Bedst og billigst</a:t>
            </a:r>
          </a:p>
        </p:txBody>
      </p:sp>
      <p:sp>
        <p:nvSpPr>
          <p:cNvPr id="10" name="Rektangel 9">
            <a:extLst>
              <a:ext uri="{FF2B5EF4-FFF2-40B4-BE49-F238E27FC236}">
                <a16:creationId xmlns:a16="http://schemas.microsoft.com/office/drawing/2014/main" id="{89C9C2D2-58B2-4B1F-AFDB-746A40539F00}"/>
              </a:ext>
            </a:extLst>
          </p:cNvPr>
          <p:cNvSpPr/>
          <p:nvPr/>
        </p:nvSpPr>
        <p:spPr>
          <a:xfrm>
            <a:off x="8551300" y="2361840"/>
            <a:ext cx="3120048" cy="3883988"/>
          </a:xfrm>
          <a:prstGeom prst="rect">
            <a:avLst/>
          </a:prstGeom>
          <a:solidFill>
            <a:srgbClr val="3B6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da-DK" sz="1600" b="1" dirty="0">
                <a:solidFill>
                  <a:schemeClr val="bg1"/>
                </a:solidFill>
              </a:rPr>
              <a:t>Lov om arbejdsmiljø:</a:t>
            </a:r>
          </a:p>
          <a:p>
            <a:pPr marL="285750" indent="-285750">
              <a:lnSpc>
                <a:spcPct val="150000"/>
              </a:lnSpc>
              <a:buFont typeface="Arial" panose="020B0604020202020204" pitchFamily="34" charset="0"/>
              <a:buChar char="•"/>
            </a:pPr>
            <a:r>
              <a:rPr lang="da-DK" sz="1400" dirty="0">
                <a:solidFill>
                  <a:schemeClr val="bg1"/>
                </a:solidFill>
              </a:rPr>
              <a:t>Prioritet over de øvrige lovgivninger.</a:t>
            </a:r>
          </a:p>
          <a:p>
            <a:pPr marL="285750" indent="-285750">
              <a:lnSpc>
                <a:spcPct val="150000"/>
              </a:lnSpc>
              <a:buFont typeface="Arial" panose="020B0604020202020204" pitchFamily="34" charset="0"/>
              <a:buChar char="•"/>
            </a:pPr>
            <a:r>
              <a:rPr lang="da-DK" sz="1400" dirty="0">
                <a:solidFill>
                  <a:schemeClr val="bg1"/>
                </a:solidFill>
              </a:rPr>
              <a:t>Arbejdsgivers ansvar</a:t>
            </a:r>
          </a:p>
          <a:p>
            <a:pPr marL="285750" indent="-285750">
              <a:lnSpc>
                <a:spcPct val="150000"/>
              </a:lnSpc>
              <a:buFont typeface="Arial" panose="020B0604020202020204" pitchFamily="34" charset="0"/>
              <a:buChar char="•"/>
            </a:pPr>
            <a:r>
              <a:rPr lang="da-DK" sz="1400" dirty="0">
                <a:solidFill>
                  <a:schemeClr val="bg1"/>
                </a:solidFill>
              </a:rPr>
              <a:t>APV-katalog med arbejdsmiljøhjælpemidler med lejeaftale.</a:t>
            </a:r>
          </a:p>
          <a:p>
            <a:pPr marL="285750" indent="-285750">
              <a:lnSpc>
                <a:spcPct val="150000"/>
              </a:lnSpc>
              <a:buFont typeface="Arial" panose="020B0604020202020204" pitchFamily="34" charset="0"/>
              <a:buChar char="•"/>
            </a:pPr>
            <a:r>
              <a:rPr lang="da-DK" sz="1400" dirty="0">
                <a:solidFill>
                  <a:schemeClr val="bg1"/>
                </a:solidFill>
              </a:rPr>
              <a:t>Arbejdsmiljø hjælpemidler udover ” standard” listen, sagsbehandles ud fra borgers funktionsniveau.</a:t>
            </a:r>
          </a:p>
          <a:p>
            <a:pPr marL="285750" indent="-285750">
              <a:lnSpc>
                <a:spcPct val="150000"/>
              </a:lnSpc>
              <a:buFont typeface="Arial" panose="020B0604020202020204" pitchFamily="34" charset="0"/>
              <a:buChar char="•"/>
            </a:pPr>
            <a:r>
              <a:rPr lang="da-DK" sz="1400" dirty="0">
                <a:solidFill>
                  <a:schemeClr val="bg1"/>
                </a:solidFill>
              </a:rPr>
              <a:t>IKKE frit valg for bor</a:t>
            </a:r>
            <a:r>
              <a:rPr lang="da-DK" sz="1400" dirty="0"/>
              <a:t>ger</a:t>
            </a:r>
          </a:p>
        </p:txBody>
      </p:sp>
      <p:sp>
        <p:nvSpPr>
          <p:cNvPr id="12" name="Tekstfelt 11">
            <a:extLst>
              <a:ext uri="{FF2B5EF4-FFF2-40B4-BE49-F238E27FC236}">
                <a16:creationId xmlns:a16="http://schemas.microsoft.com/office/drawing/2014/main" id="{563995B0-C66E-4F66-8209-742438AD1AD4}"/>
              </a:ext>
            </a:extLst>
          </p:cNvPr>
          <p:cNvSpPr txBox="1"/>
          <p:nvPr/>
        </p:nvSpPr>
        <p:spPr>
          <a:xfrm>
            <a:off x="4855028" y="1506022"/>
            <a:ext cx="3354523" cy="369332"/>
          </a:xfrm>
          <a:prstGeom prst="rect">
            <a:avLst/>
          </a:prstGeom>
          <a:noFill/>
        </p:spPr>
        <p:txBody>
          <a:bodyPr wrap="square" rtlCol="0">
            <a:spAutoFit/>
          </a:bodyPr>
          <a:lstStyle/>
          <a:p>
            <a:r>
              <a:rPr lang="da-DK" i="1"/>
              <a:t>Bevillingsramme</a:t>
            </a:r>
          </a:p>
        </p:txBody>
      </p:sp>
      <p:pic>
        <p:nvPicPr>
          <p:cNvPr id="19" name="Billede 18">
            <a:extLst>
              <a:ext uri="{FF2B5EF4-FFF2-40B4-BE49-F238E27FC236}">
                <a16:creationId xmlns:a16="http://schemas.microsoft.com/office/drawing/2014/main" id="{AAE90B5C-F502-49BC-8E91-81780F92DDEA}"/>
              </a:ext>
            </a:extLst>
          </p:cNvPr>
          <p:cNvPicPr>
            <a:picLocks noChangeAspect="1"/>
          </p:cNvPicPr>
          <p:nvPr/>
        </p:nvPicPr>
        <p:blipFill>
          <a:blip r:embed="rId2"/>
          <a:stretch>
            <a:fillRect/>
          </a:stretch>
        </p:blipFill>
        <p:spPr>
          <a:xfrm>
            <a:off x="1698529" y="965780"/>
            <a:ext cx="916181" cy="1037027"/>
          </a:xfrm>
          <a:prstGeom prst="ellipse">
            <a:avLst/>
          </a:prstGeom>
        </p:spPr>
      </p:pic>
      <p:pic>
        <p:nvPicPr>
          <p:cNvPr id="21" name="Billede 20">
            <a:extLst>
              <a:ext uri="{FF2B5EF4-FFF2-40B4-BE49-F238E27FC236}">
                <a16:creationId xmlns:a16="http://schemas.microsoft.com/office/drawing/2014/main" id="{F09D65B8-2B45-4336-946E-7093C3ECD434}"/>
              </a:ext>
            </a:extLst>
          </p:cNvPr>
          <p:cNvPicPr>
            <a:picLocks noChangeAspect="1"/>
          </p:cNvPicPr>
          <p:nvPr/>
        </p:nvPicPr>
        <p:blipFill>
          <a:blip r:embed="rId3"/>
          <a:stretch>
            <a:fillRect/>
          </a:stretch>
        </p:blipFill>
        <p:spPr>
          <a:xfrm>
            <a:off x="2804391" y="4681539"/>
            <a:ext cx="1104875" cy="1119187"/>
          </a:xfrm>
          <a:prstGeom prst="ellipse">
            <a:avLst/>
          </a:prstGeom>
        </p:spPr>
      </p:pic>
      <p:pic>
        <p:nvPicPr>
          <p:cNvPr id="22" name="Billede 21">
            <a:extLst>
              <a:ext uri="{FF2B5EF4-FFF2-40B4-BE49-F238E27FC236}">
                <a16:creationId xmlns:a16="http://schemas.microsoft.com/office/drawing/2014/main" id="{FF98E915-61AE-4FFA-B252-C6E3C3650942}"/>
              </a:ext>
            </a:extLst>
          </p:cNvPr>
          <p:cNvPicPr>
            <a:picLocks noChangeAspect="1"/>
          </p:cNvPicPr>
          <p:nvPr/>
        </p:nvPicPr>
        <p:blipFill>
          <a:blip r:embed="rId4"/>
          <a:stretch>
            <a:fillRect/>
          </a:stretch>
        </p:blipFill>
        <p:spPr>
          <a:xfrm>
            <a:off x="1662382" y="5755561"/>
            <a:ext cx="1014412" cy="986771"/>
          </a:xfrm>
          <a:prstGeom prst="ellipse">
            <a:avLst/>
          </a:prstGeom>
        </p:spPr>
      </p:pic>
      <p:pic>
        <p:nvPicPr>
          <p:cNvPr id="23" name="Billede 22">
            <a:extLst>
              <a:ext uri="{FF2B5EF4-FFF2-40B4-BE49-F238E27FC236}">
                <a16:creationId xmlns:a16="http://schemas.microsoft.com/office/drawing/2014/main" id="{D35263FA-9744-4996-9046-B32C5ECC690A}"/>
              </a:ext>
            </a:extLst>
          </p:cNvPr>
          <p:cNvPicPr>
            <a:picLocks noChangeAspect="1"/>
          </p:cNvPicPr>
          <p:nvPr/>
        </p:nvPicPr>
        <p:blipFill>
          <a:blip r:embed="rId5"/>
          <a:stretch>
            <a:fillRect/>
          </a:stretch>
        </p:blipFill>
        <p:spPr>
          <a:xfrm>
            <a:off x="520652" y="4726703"/>
            <a:ext cx="957262" cy="1028858"/>
          </a:xfrm>
          <a:prstGeom prst="ellipse">
            <a:avLst/>
          </a:prstGeom>
        </p:spPr>
      </p:pic>
      <p:pic>
        <p:nvPicPr>
          <p:cNvPr id="24" name="Billede 23">
            <a:extLst>
              <a:ext uri="{FF2B5EF4-FFF2-40B4-BE49-F238E27FC236}">
                <a16:creationId xmlns:a16="http://schemas.microsoft.com/office/drawing/2014/main" id="{68979933-2BBD-4B3A-903F-B9F537D744DF}"/>
              </a:ext>
            </a:extLst>
          </p:cNvPr>
          <p:cNvPicPr>
            <a:picLocks noChangeAspect="1"/>
          </p:cNvPicPr>
          <p:nvPr/>
        </p:nvPicPr>
        <p:blipFill>
          <a:blip r:embed="rId6"/>
          <a:stretch>
            <a:fillRect/>
          </a:stretch>
        </p:blipFill>
        <p:spPr>
          <a:xfrm>
            <a:off x="597821" y="1970536"/>
            <a:ext cx="927563" cy="1037027"/>
          </a:xfrm>
          <a:prstGeom prst="ellipse">
            <a:avLst/>
          </a:prstGeom>
        </p:spPr>
      </p:pic>
      <p:pic>
        <p:nvPicPr>
          <p:cNvPr id="13" name="Billede 12">
            <a:extLst>
              <a:ext uri="{FF2B5EF4-FFF2-40B4-BE49-F238E27FC236}">
                <a16:creationId xmlns:a16="http://schemas.microsoft.com/office/drawing/2014/main" id="{F95F397B-B191-476D-8F22-E9FE7E364CA1}"/>
              </a:ext>
            </a:extLst>
          </p:cNvPr>
          <p:cNvPicPr>
            <a:picLocks noChangeAspect="1"/>
          </p:cNvPicPr>
          <p:nvPr/>
        </p:nvPicPr>
        <p:blipFill>
          <a:blip r:embed="rId7"/>
          <a:stretch>
            <a:fillRect/>
          </a:stretch>
        </p:blipFill>
        <p:spPr>
          <a:xfrm>
            <a:off x="2614710" y="1881467"/>
            <a:ext cx="1412345" cy="1480750"/>
          </a:xfrm>
          <a:prstGeom prst="ellipse">
            <a:avLst/>
          </a:prstGeom>
        </p:spPr>
      </p:pic>
      <p:pic>
        <p:nvPicPr>
          <p:cNvPr id="3" name="Grafik 2">
            <a:extLst>
              <a:ext uri="{FF2B5EF4-FFF2-40B4-BE49-F238E27FC236}">
                <a16:creationId xmlns:a16="http://schemas.microsoft.com/office/drawing/2014/main" id="{DE608C1B-CD06-98C3-D0EB-23C00187A8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302803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BF4CF-3C5C-4186-888E-FEE9D58BF7F0}"/>
              </a:ext>
            </a:extLst>
          </p:cNvPr>
          <p:cNvSpPr>
            <a:spLocks noGrp="1"/>
          </p:cNvSpPr>
          <p:nvPr>
            <p:ph type="title"/>
          </p:nvPr>
        </p:nvSpPr>
        <p:spPr>
          <a:xfrm>
            <a:off x="4749121" y="365126"/>
            <a:ext cx="6896100" cy="1176292"/>
          </a:xfrm>
        </p:spPr>
        <p:txBody>
          <a:bodyPr/>
          <a:lstStyle/>
          <a:p>
            <a:r>
              <a:rPr lang="da-DK"/>
              <a:t>Målopfyldelse</a:t>
            </a:r>
          </a:p>
        </p:txBody>
      </p:sp>
      <p:sp>
        <p:nvSpPr>
          <p:cNvPr id="16" name="Tekstfelt 15">
            <a:extLst>
              <a:ext uri="{FF2B5EF4-FFF2-40B4-BE49-F238E27FC236}">
                <a16:creationId xmlns:a16="http://schemas.microsoft.com/office/drawing/2014/main" id="{B2D9FCEE-C501-418B-AB92-F655EBA709DB}"/>
              </a:ext>
            </a:extLst>
          </p:cNvPr>
          <p:cNvSpPr txBox="1"/>
          <p:nvPr/>
        </p:nvSpPr>
        <p:spPr>
          <a:xfrm>
            <a:off x="4841965" y="2975294"/>
            <a:ext cx="5721161" cy="2862322"/>
          </a:xfrm>
          <a:prstGeom prst="rect">
            <a:avLst/>
          </a:prstGeom>
          <a:noFill/>
          <a:ln>
            <a:solidFill>
              <a:srgbClr val="1D469F"/>
            </a:solidFill>
          </a:ln>
        </p:spPr>
        <p:txBody>
          <a:bodyPr wrap="square" rtlCol="0">
            <a:spAutoFit/>
          </a:bodyPr>
          <a:lstStyle/>
          <a:p>
            <a:r>
              <a:rPr lang="da-DK" sz="1800" dirty="0"/>
              <a:t>	</a:t>
            </a:r>
          </a:p>
          <a:p>
            <a:r>
              <a:rPr lang="da-DK" b="1" dirty="0"/>
              <a:t>	</a:t>
            </a:r>
            <a:r>
              <a:rPr lang="da-DK" sz="1800" b="1" dirty="0"/>
              <a:t>H</a:t>
            </a:r>
            <a:r>
              <a:rPr lang="da-DK" sz="1800" dirty="0"/>
              <a:t>vilke strategiske mål er der for indsatsen?</a:t>
            </a:r>
          </a:p>
          <a:p>
            <a:endParaRPr lang="da-DK" sz="1800" dirty="0"/>
          </a:p>
          <a:p>
            <a:r>
              <a:rPr lang="da-DK" sz="1800" dirty="0"/>
              <a:t>	</a:t>
            </a:r>
            <a:r>
              <a:rPr lang="da-DK" sz="1800" b="1" dirty="0"/>
              <a:t>H</a:t>
            </a:r>
            <a:r>
              <a:rPr lang="da-DK" sz="1800" dirty="0"/>
              <a:t>vilke forandringer kan vi sætte i værk i 	hvert borgers forløb for at skabe 	forbedringer? </a:t>
            </a:r>
          </a:p>
          <a:p>
            <a:endParaRPr lang="da-DK" sz="1800" dirty="0"/>
          </a:p>
          <a:p>
            <a:r>
              <a:rPr lang="da-DK" sz="1800" dirty="0"/>
              <a:t>	</a:t>
            </a:r>
            <a:r>
              <a:rPr lang="da-DK" sz="1800" b="1" dirty="0"/>
              <a:t>H</a:t>
            </a:r>
            <a:r>
              <a:rPr lang="da-DK" sz="1800" dirty="0"/>
              <a:t>vordan følger vi op og evaluerer på 	målene?</a:t>
            </a:r>
          </a:p>
          <a:p>
            <a:endParaRPr lang="da-DK" dirty="0"/>
          </a:p>
        </p:txBody>
      </p:sp>
      <p:sp>
        <p:nvSpPr>
          <p:cNvPr id="18" name="Tekstfelt 17">
            <a:extLst>
              <a:ext uri="{FF2B5EF4-FFF2-40B4-BE49-F238E27FC236}">
                <a16:creationId xmlns:a16="http://schemas.microsoft.com/office/drawing/2014/main" id="{B8B8D111-467D-46C7-83F8-99499CF55D04}"/>
              </a:ext>
            </a:extLst>
          </p:cNvPr>
          <p:cNvSpPr txBox="1"/>
          <p:nvPr/>
        </p:nvSpPr>
        <p:spPr>
          <a:xfrm>
            <a:off x="4841966" y="1587644"/>
            <a:ext cx="5721162" cy="646331"/>
          </a:xfrm>
          <a:prstGeom prst="rect">
            <a:avLst/>
          </a:prstGeom>
          <a:noFill/>
          <a:ln>
            <a:solidFill>
              <a:schemeClr val="bg1">
                <a:lumMod val="65000"/>
              </a:schemeClr>
            </a:solidFill>
          </a:ln>
        </p:spPr>
        <p:txBody>
          <a:bodyPr wrap="square">
            <a:spAutoFit/>
          </a:bodyPr>
          <a:lstStyle/>
          <a:p>
            <a:r>
              <a:rPr lang="da-DK" sz="1800" i="1">
                <a:latin typeface="+mn-lt"/>
              </a:rPr>
              <a:t>Hvordan sikres sammenhæng mellem strategiske mål og mål for den enkelte borger?</a:t>
            </a:r>
            <a:endParaRPr lang="da-DK"/>
          </a:p>
        </p:txBody>
      </p:sp>
      <p:pic>
        <p:nvPicPr>
          <p:cNvPr id="11" name="Grafik 10" descr="Hjælp med massiv udfyldning">
            <a:extLst>
              <a:ext uri="{FF2B5EF4-FFF2-40B4-BE49-F238E27FC236}">
                <a16:creationId xmlns:a16="http://schemas.microsoft.com/office/drawing/2014/main" id="{04C05D25-4BAB-4FC8-991B-055231896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937" y="3118213"/>
            <a:ext cx="592611" cy="592611"/>
          </a:xfrm>
          <a:prstGeom prst="rect">
            <a:avLst/>
          </a:prstGeom>
        </p:spPr>
      </p:pic>
      <p:pic>
        <p:nvPicPr>
          <p:cNvPr id="12" name="Grafik 11" descr="Hjælp med massiv udfyldning">
            <a:extLst>
              <a:ext uri="{FF2B5EF4-FFF2-40B4-BE49-F238E27FC236}">
                <a16:creationId xmlns:a16="http://schemas.microsoft.com/office/drawing/2014/main" id="{FF750A97-7DB6-4B91-9B4F-94B98C44EF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937" y="3859532"/>
            <a:ext cx="592611" cy="592611"/>
          </a:xfrm>
          <a:prstGeom prst="rect">
            <a:avLst/>
          </a:prstGeom>
        </p:spPr>
      </p:pic>
      <p:pic>
        <p:nvPicPr>
          <p:cNvPr id="13" name="Grafik 12" descr="Hjælp med massiv udfyldning">
            <a:extLst>
              <a:ext uri="{FF2B5EF4-FFF2-40B4-BE49-F238E27FC236}">
                <a16:creationId xmlns:a16="http://schemas.microsoft.com/office/drawing/2014/main" id="{D5DAA88F-34BC-450C-9FCF-87FED0E9FF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3937" y="4848574"/>
            <a:ext cx="592611" cy="592611"/>
          </a:xfrm>
          <a:prstGeom prst="rect">
            <a:avLst/>
          </a:prstGeom>
        </p:spPr>
      </p:pic>
      <p:pic>
        <p:nvPicPr>
          <p:cNvPr id="14" name="Billede 13">
            <a:extLst>
              <a:ext uri="{FF2B5EF4-FFF2-40B4-BE49-F238E27FC236}">
                <a16:creationId xmlns:a16="http://schemas.microsoft.com/office/drawing/2014/main" id="{47EE7162-BBF8-438F-825B-D58E35645284}"/>
              </a:ext>
            </a:extLst>
          </p:cNvPr>
          <p:cNvPicPr>
            <a:picLocks noChangeAspect="1"/>
          </p:cNvPicPr>
          <p:nvPr/>
        </p:nvPicPr>
        <p:blipFill>
          <a:blip r:embed="rId4"/>
          <a:stretch>
            <a:fillRect/>
          </a:stretch>
        </p:blipFill>
        <p:spPr>
          <a:xfrm>
            <a:off x="1698529" y="965780"/>
            <a:ext cx="916181" cy="1037027"/>
          </a:xfrm>
          <a:prstGeom prst="ellipse">
            <a:avLst/>
          </a:prstGeom>
        </p:spPr>
      </p:pic>
      <p:pic>
        <p:nvPicPr>
          <p:cNvPr id="23" name="Billede 22">
            <a:extLst>
              <a:ext uri="{FF2B5EF4-FFF2-40B4-BE49-F238E27FC236}">
                <a16:creationId xmlns:a16="http://schemas.microsoft.com/office/drawing/2014/main" id="{1B059B26-98FD-4850-A1DF-4575845F02DF}"/>
              </a:ext>
            </a:extLst>
          </p:cNvPr>
          <p:cNvPicPr>
            <a:picLocks noChangeAspect="1"/>
          </p:cNvPicPr>
          <p:nvPr/>
        </p:nvPicPr>
        <p:blipFill>
          <a:blip r:embed="rId5"/>
          <a:stretch>
            <a:fillRect/>
          </a:stretch>
        </p:blipFill>
        <p:spPr>
          <a:xfrm>
            <a:off x="2770437" y="1985389"/>
            <a:ext cx="927562" cy="972487"/>
          </a:xfrm>
          <a:prstGeom prst="ellipse">
            <a:avLst/>
          </a:prstGeom>
        </p:spPr>
      </p:pic>
      <p:pic>
        <p:nvPicPr>
          <p:cNvPr id="24" name="Billede 23">
            <a:extLst>
              <a:ext uri="{FF2B5EF4-FFF2-40B4-BE49-F238E27FC236}">
                <a16:creationId xmlns:a16="http://schemas.microsoft.com/office/drawing/2014/main" id="{6D4091B0-EF56-49A3-85A2-8BD893F71758}"/>
              </a:ext>
            </a:extLst>
          </p:cNvPr>
          <p:cNvPicPr>
            <a:picLocks noChangeAspect="1"/>
          </p:cNvPicPr>
          <p:nvPr/>
        </p:nvPicPr>
        <p:blipFill>
          <a:blip r:embed="rId6"/>
          <a:stretch>
            <a:fillRect/>
          </a:stretch>
        </p:blipFill>
        <p:spPr>
          <a:xfrm>
            <a:off x="2760846" y="4681539"/>
            <a:ext cx="1104875" cy="1119187"/>
          </a:xfrm>
          <a:prstGeom prst="ellipse">
            <a:avLst/>
          </a:prstGeom>
        </p:spPr>
      </p:pic>
      <p:pic>
        <p:nvPicPr>
          <p:cNvPr id="25" name="Billede 24">
            <a:extLst>
              <a:ext uri="{FF2B5EF4-FFF2-40B4-BE49-F238E27FC236}">
                <a16:creationId xmlns:a16="http://schemas.microsoft.com/office/drawing/2014/main" id="{1A9EE261-5D96-42B3-B557-A2C76384981D}"/>
              </a:ext>
            </a:extLst>
          </p:cNvPr>
          <p:cNvPicPr>
            <a:picLocks noChangeAspect="1"/>
          </p:cNvPicPr>
          <p:nvPr/>
        </p:nvPicPr>
        <p:blipFill>
          <a:blip r:embed="rId7"/>
          <a:stretch>
            <a:fillRect/>
          </a:stretch>
        </p:blipFill>
        <p:spPr>
          <a:xfrm>
            <a:off x="1662382" y="5755561"/>
            <a:ext cx="1014412" cy="986771"/>
          </a:xfrm>
          <a:prstGeom prst="ellipse">
            <a:avLst/>
          </a:prstGeom>
        </p:spPr>
      </p:pic>
      <p:pic>
        <p:nvPicPr>
          <p:cNvPr id="26" name="Billede 25">
            <a:extLst>
              <a:ext uri="{FF2B5EF4-FFF2-40B4-BE49-F238E27FC236}">
                <a16:creationId xmlns:a16="http://schemas.microsoft.com/office/drawing/2014/main" id="{DAA113BF-A002-407B-9B5F-4B3E10240F62}"/>
              </a:ext>
            </a:extLst>
          </p:cNvPr>
          <p:cNvPicPr>
            <a:picLocks noChangeAspect="1"/>
          </p:cNvPicPr>
          <p:nvPr/>
        </p:nvPicPr>
        <p:blipFill>
          <a:blip r:embed="rId8"/>
          <a:stretch>
            <a:fillRect/>
          </a:stretch>
        </p:blipFill>
        <p:spPr>
          <a:xfrm>
            <a:off x="520652" y="4726703"/>
            <a:ext cx="957262" cy="1028858"/>
          </a:xfrm>
          <a:prstGeom prst="ellipse">
            <a:avLst/>
          </a:prstGeom>
        </p:spPr>
      </p:pic>
      <p:pic>
        <p:nvPicPr>
          <p:cNvPr id="27" name="Billede 26">
            <a:extLst>
              <a:ext uri="{FF2B5EF4-FFF2-40B4-BE49-F238E27FC236}">
                <a16:creationId xmlns:a16="http://schemas.microsoft.com/office/drawing/2014/main" id="{7D78DB3B-A229-4BEF-A599-31573E50B68F}"/>
              </a:ext>
            </a:extLst>
          </p:cNvPr>
          <p:cNvPicPr>
            <a:picLocks noChangeAspect="1"/>
          </p:cNvPicPr>
          <p:nvPr/>
        </p:nvPicPr>
        <p:blipFill>
          <a:blip r:embed="rId9"/>
          <a:stretch>
            <a:fillRect/>
          </a:stretch>
        </p:blipFill>
        <p:spPr>
          <a:xfrm>
            <a:off x="360009" y="1704658"/>
            <a:ext cx="1338520" cy="1496482"/>
          </a:xfrm>
          <a:prstGeom prst="ellipse">
            <a:avLst/>
          </a:prstGeom>
        </p:spPr>
      </p:pic>
      <p:pic>
        <p:nvPicPr>
          <p:cNvPr id="3" name="Grafik 2">
            <a:extLst>
              <a:ext uri="{FF2B5EF4-FFF2-40B4-BE49-F238E27FC236}">
                <a16:creationId xmlns:a16="http://schemas.microsoft.com/office/drawing/2014/main" id="{682D8491-C808-02DE-ECA0-121D3F5BBE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92795" y="6245828"/>
            <a:ext cx="1223202" cy="496476"/>
          </a:xfrm>
          <a:prstGeom prst="rect">
            <a:avLst/>
          </a:prstGeom>
        </p:spPr>
      </p:pic>
    </p:spTree>
    <p:extLst>
      <p:ext uri="{BB962C8B-B14F-4D97-AF65-F5344CB8AC3E}">
        <p14:creationId xmlns:p14="http://schemas.microsoft.com/office/powerpoint/2010/main" val="984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75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2">
  <a:themeElements>
    <a:clrScheme name="VTH">
      <a:dk1>
        <a:sysClr val="windowText" lastClr="000000"/>
      </a:dk1>
      <a:lt1>
        <a:sysClr val="window" lastClr="FFFFFF"/>
      </a:lt1>
      <a:dk2>
        <a:srgbClr val="998782"/>
      </a:dk2>
      <a:lt2>
        <a:srgbClr val="EAE7E6"/>
      </a:lt2>
      <a:accent1>
        <a:srgbClr val="008486"/>
      </a:accent1>
      <a:accent2>
        <a:srgbClr val="C19949"/>
      </a:accent2>
      <a:accent3>
        <a:srgbClr val="44546A"/>
      </a:accent3>
      <a:accent4>
        <a:srgbClr val="C47669"/>
      </a:accent4>
      <a:accent5>
        <a:srgbClr val="46829C"/>
      </a:accent5>
      <a:accent6>
        <a:srgbClr val="835950"/>
      </a:accent6>
      <a:hlink>
        <a:srgbClr val="46829C"/>
      </a:hlink>
      <a:folHlink>
        <a:srgbClr val="5AD5D1"/>
      </a:folHlink>
    </a:clrScheme>
    <a:fontScheme name="Januar 2022">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1EDD4125-7716-44F5-B467-38401073FF7F}" vid="{ED322F16-4A7B-45E4-954F-678CFCAE6B6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24B8291D849F4459D7AB60B6E79C880" ma:contentTypeVersion="17" ma:contentTypeDescription="Opret et nyt dokument." ma:contentTypeScope="" ma:versionID="49c6d02a47ba99615e16fe7b00005623">
  <xsd:schema xmlns:xsd="http://www.w3.org/2001/XMLSchema" xmlns:xs="http://www.w3.org/2001/XMLSchema" xmlns:p="http://schemas.microsoft.com/office/2006/metadata/properties" xmlns:ns2="a408f06c-1694-489f-9cdc-5efa500d75a8" xmlns:ns3="31f27a57-5daa-4240-845d-578cc8bddeed" targetNamespace="http://schemas.microsoft.com/office/2006/metadata/properties" ma:root="true" ma:fieldsID="4a78cbd472519f31a727a2c91739b138" ns2:_="" ns3:_="">
    <xsd:import namespace="a408f06c-1694-489f-9cdc-5efa500d75a8"/>
    <xsd:import namespace="31f27a57-5daa-4240-845d-578cc8bdde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8f06c-1694-489f-9cdc-5efa500d7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OCR" ma:index="12" nillable="true" ma:displayName="Extracted Text"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f27a57-5daa-4240-845d-578cc8bddeed" elementFormDefault="qualified">
    <xsd:import namespace="http://schemas.microsoft.com/office/2006/documentManagement/types"/>
    <xsd:import namespace="http://schemas.microsoft.com/office/infopath/2007/PartnerControls"/>
    <xsd:element name="SharedWithUsers" ma:index="17" nillable="true" ma:displayName="Del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hidden="true" ma:internalName="SharedWithDetails" ma:readOnly="true">
      <xsd:simpleType>
        <xsd:restriction base="dms:Note"/>
      </xsd:simpleType>
    </xsd:element>
    <xsd:element name="TaxCatchAll" ma:index="23" nillable="true" ma:displayName="Taxonomy Catch All Column" ma:hidden="true" ma:list="{d6287f68-faaf-4968-931d-1cdc353d12d5}" ma:internalName="TaxCatchAll" ma:showField="CatchAllData" ma:web="31f27a57-5daa-4240-845d-578cc8bdd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dholdstype"/>
        <xsd:element ref="dc:title" minOccurs="0" maxOccurs="1" ma:index="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f27a57-5daa-4240-845d-578cc8bddeed" xsi:nil="true"/>
    <lcf76f155ced4ddcb4097134ff3c332f xmlns="a408f06c-1694-489f-9cdc-5efa500d75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920737-AD5A-46BF-BD3A-0250ABB045FE}">
  <ds:schemaRefs>
    <ds:schemaRef ds:uri="http://schemas.microsoft.com/sharepoint/v3/contenttype/forms"/>
  </ds:schemaRefs>
</ds:datastoreItem>
</file>

<file path=customXml/itemProps2.xml><?xml version="1.0" encoding="utf-8"?>
<ds:datastoreItem xmlns:ds="http://schemas.openxmlformats.org/officeDocument/2006/customXml" ds:itemID="{9A3943FB-2F34-4F58-90DF-4D4D5E1B2681}">
  <ds:schemaRefs>
    <ds:schemaRef ds:uri="31f27a57-5daa-4240-845d-578cc8bddeed"/>
    <ds:schemaRef ds:uri="a408f06c-1694-489f-9cdc-5efa500d7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2EE280-7D66-4428-AE1A-63D7B7326699}">
  <ds:schemaRefs>
    <ds:schemaRef ds:uri="31f27a57-5daa-4240-845d-578cc8bddeed"/>
    <ds:schemaRef ds:uri="a408f06c-1694-489f-9cdc-5efa500d75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TotalTime>
  <Words>1529</Words>
  <Application>Microsoft Office PowerPoint</Application>
  <PresentationFormat>Widescreen</PresentationFormat>
  <Paragraphs>249</Paragraphs>
  <Slides>23</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Aharoni</vt:lpstr>
      <vt:lpstr>Amasis MT Pro Black</vt:lpstr>
      <vt:lpstr>Arial</vt:lpstr>
      <vt:lpstr>Calibri</vt:lpstr>
      <vt:lpstr>Corbel</vt:lpstr>
      <vt:lpstr>Segoe UI</vt:lpstr>
      <vt:lpstr>Tema2</vt:lpstr>
      <vt:lpstr>Lokal Implementeringsguide til Velfærdsteknologi</vt:lpstr>
      <vt:lpstr>Hvorfor LIV-guiden</vt:lpstr>
      <vt:lpstr>Overskrifter</vt:lpstr>
      <vt:lpstr>Ledelseskraft</vt:lpstr>
      <vt:lpstr>Ledelseskraft redskaber</vt:lpstr>
      <vt:lpstr>Ledelseskraft redskaber</vt:lpstr>
      <vt:lpstr>Organisation</vt:lpstr>
      <vt:lpstr>Organisation redskaber </vt:lpstr>
      <vt:lpstr>Målopfyldelse</vt:lpstr>
      <vt:lpstr>Målopfyldelse redskaber</vt:lpstr>
      <vt:lpstr>Målopfyldelse redskaber</vt:lpstr>
      <vt:lpstr>Ressourcer og kompetencer</vt:lpstr>
      <vt:lpstr>Ressourcer og Kompetencer –Redskaber</vt:lpstr>
      <vt:lpstr>Ressourcer og Kompetencer –Redskaber</vt:lpstr>
      <vt:lpstr>Kommunikation og Kultur</vt:lpstr>
      <vt:lpstr>Kommunikation og Kultur</vt:lpstr>
      <vt:lpstr>Kommunikation og Kultur</vt:lpstr>
      <vt:lpstr>Kommunikation og Kultur</vt:lpstr>
      <vt:lpstr>Kommunikation og Kultur – Redskaber</vt:lpstr>
      <vt:lpstr>Udstyr</vt:lpstr>
      <vt:lpstr>Udstyr</vt:lpstr>
      <vt:lpstr>Udstyr</vt:lpstr>
      <vt:lpstr>Kontakt os hvis du har spørgsmål</vt:lpstr>
    </vt:vector>
  </TitlesOfParts>
  <Company>Aarhus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 Implementeringsguide til Velfærdsteknologi</dc:title>
  <dc:creator>Louise Kofoed Koppel</dc:creator>
  <cp:lastModifiedBy>Ane Locht</cp:lastModifiedBy>
  <cp:revision>2</cp:revision>
  <dcterms:created xsi:type="dcterms:W3CDTF">2022-05-19T13:01:39Z</dcterms:created>
  <dcterms:modified xsi:type="dcterms:W3CDTF">2022-12-12T08:08:31Z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0x010100224B8291D849F4459D7AB60B6E79C880</vt:lpwstr>
  </property>
  <property fmtid="{D5CDD505-2E9C-101B-9397-08002B2CF9AE}" pid="3" name="MediaServiceImageTags">
    <vt:lpwstr/>
  </property>
</Properties>
</file>